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1"/>
  </p:sldMasterIdLst>
  <p:sldIdLst>
    <p:sldId id="256" r:id="rId2"/>
    <p:sldId id="257" r:id="rId3"/>
    <p:sldId id="258" r:id="rId4"/>
    <p:sldId id="259" r:id="rId5"/>
    <p:sldId id="260" r:id="rId6"/>
    <p:sldId id="261" r:id="rId7"/>
    <p:sldId id="284" r:id="rId8"/>
    <p:sldId id="262" r:id="rId9"/>
    <p:sldId id="263" r:id="rId10"/>
    <p:sldId id="269" r:id="rId11"/>
    <p:sldId id="270" r:id="rId12"/>
    <p:sldId id="264" r:id="rId13"/>
    <p:sldId id="265" r:id="rId14"/>
    <p:sldId id="266" r:id="rId15"/>
    <p:sldId id="267" r:id="rId16"/>
    <p:sldId id="268" r:id="rId17"/>
    <p:sldId id="271" r:id="rId18"/>
    <p:sldId id="272" r:id="rId19"/>
    <p:sldId id="273" r:id="rId20"/>
    <p:sldId id="274" r:id="rId21"/>
    <p:sldId id="275" r:id="rId22"/>
    <p:sldId id="276" r:id="rId23"/>
    <p:sldId id="277" r:id="rId24"/>
    <p:sldId id="288" r:id="rId25"/>
    <p:sldId id="278" r:id="rId26"/>
    <p:sldId id="279" r:id="rId27"/>
    <p:sldId id="280" r:id="rId28"/>
    <p:sldId id="281" r:id="rId29"/>
    <p:sldId id="282" r:id="rId30"/>
    <p:sldId id="285" r:id="rId31"/>
    <p:sldId id="286" r:id="rId32"/>
    <p:sldId id="287" r:id="rId33"/>
    <p:sldId id="283" r:id="rId34"/>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Сред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Средний стиль 2 — акцент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DCAF9ED-07DC-4A11-8D7F-57B35C25682E}" styleName="Средний стиль 1 — акцент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Средний стиль 2 — акцент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6" d="100"/>
          <a:sy n="106" d="100"/>
        </p:scale>
        <p:origin x="150"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ru-RU" smtClean="0"/>
              <a:t>Образец заголовка</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355BDCBF-F05D-4E82-BEC7-27DF5F11DE19}" type="datetimeFigureOut">
              <a:rPr lang="ru-RU" smtClean="0"/>
              <a:t>14.03.2017</a:t>
            </a:fld>
            <a:endParaRPr lang="ru-RU"/>
          </a:p>
        </p:txBody>
      </p:sp>
      <p:sp>
        <p:nvSpPr>
          <p:cNvPr id="5" name="Footer Placeholder 4"/>
          <p:cNvSpPr>
            <a:spLocks noGrp="1"/>
          </p:cNvSpPr>
          <p:nvPr>
            <p:ph type="ftr" sz="quarter" idx="11"/>
          </p:nvPr>
        </p:nvSpPr>
        <p:spPr/>
        <p:txBody>
          <a:bodyPr/>
          <a:lstStyle/>
          <a:p>
            <a:endParaRPr lang="ru-RU"/>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91E43566-978F-40D8-87C5-BCDD20A5B09A}" type="slidenum">
              <a:rPr lang="ru-RU" smtClean="0"/>
              <a:t>‹#›</a:t>
            </a:fld>
            <a:endParaRPr lang="ru-RU"/>
          </a:p>
        </p:txBody>
      </p:sp>
    </p:spTree>
    <p:extLst>
      <p:ext uri="{BB962C8B-B14F-4D97-AF65-F5344CB8AC3E}">
        <p14:creationId xmlns:p14="http://schemas.microsoft.com/office/powerpoint/2010/main" val="6243060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355BDCBF-F05D-4E82-BEC7-27DF5F11DE19}" type="datetimeFigureOut">
              <a:rPr lang="ru-RU" smtClean="0"/>
              <a:t>14.03.2017</a:t>
            </a:fld>
            <a:endParaRPr lang="ru-RU"/>
          </a:p>
        </p:txBody>
      </p:sp>
      <p:sp>
        <p:nvSpPr>
          <p:cNvPr id="5" name="Footer Placeholder 4"/>
          <p:cNvSpPr>
            <a:spLocks noGrp="1"/>
          </p:cNvSpPr>
          <p:nvPr>
            <p:ph type="ftr" sz="quarter" idx="11"/>
          </p:nvPr>
        </p:nvSpPr>
        <p:spPr/>
        <p:txBody>
          <a:bodyPr/>
          <a:lstStyle/>
          <a:p>
            <a:endParaRPr lang="ru-RU"/>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91E43566-978F-40D8-87C5-BCDD20A5B09A}" type="slidenum">
              <a:rPr lang="ru-RU" smtClean="0"/>
              <a:t>‹#›</a:t>
            </a:fld>
            <a:endParaRPr lang="ru-RU"/>
          </a:p>
        </p:txBody>
      </p:sp>
    </p:spTree>
    <p:extLst>
      <p:ext uri="{BB962C8B-B14F-4D97-AF65-F5344CB8AC3E}">
        <p14:creationId xmlns:p14="http://schemas.microsoft.com/office/powerpoint/2010/main" val="21755320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ru-RU" smtClean="0"/>
              <a:t>Образец заголовка</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355BDCBF-F05D-4E82-BEC7-27DF5F11DE19}" type="datetimeFigureOut">
              <a:rPr lang="ru-RU" smtClean="0"/>
              <a:t>14.03.2017</a:t>
            </a:fld>
            <a:endParaRPr lang="ru-RU"/>
          </a:p>
        </p:txBody>
      </p:sp>
      <p:sp>
        <p:nvSpPr>
          <p:cNvPr id="5" name="Footer Placeholder 4"/>
          <p:cNvSpPr>
            <a:spLocks noGrp="1"/>
          </p:cNvSpPr>
          <p:nvPr>
            <p:ph type="ftr" sz="quarter" idx="11"/>
          </p:nvPr>
        </p:nvSpPr>
        <p:spPr/>
        <p:txBody>
          <a:bodyPr/>
          <a:lstStyle/>
          <a:p>
            <a:endParaRPr lang="ru-RU"/>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91E43566-978F-40D8-87C5-BCDD20A5B09A}" type="slidenum">
              <a:rPr lang="ru-RU" smtClean="0"/>
              <a:t>‹#›</a:t>
            </a:fld>
            <a:endParaRPr lang="ru-RU"/>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0399742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ru-RU" smtClean="0"/>
              <a:t>Образец заголовка</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smtClean="0"/>
              <a:t>Образец текста</a:t>
            </a:r>
          </a:p>
        </p:txBody>
      </p:sp>
      <p:sp>
        <p:nvSpPr>
          <p:cNvPr id="5" name="Date Placeholder 4"/>
          <p:cNvSpPr>
            <a:spLocks noGrp="1"/>
          </p:cNvSpPr>
          <p:nvPr>
            <p:ph type="dt" sz="half" idx="10"/>
          </p:nvPr>
        </p:nvSpPr>
        <p:spPr/>
        <p:txBody>
          <a:bodyPr/>
          <a:lstStyle/>
          <a:p>
            <a:fld id="{355BDCBF-F05D-4E82-BEC7-27DF5F11DE19}" type="datetimeFigureOut">
              <a:rPr lang="ru-RU" smtClean="0"/>
              <a:t>14.03.2017</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91E43566-978F-40D8-87C5-BCDD20A5B09A}" type="slidenum">
              <a:rPr lang="ru-RU" smtClean="0"/>
              <a:t>‹#›</a:t>
            </a:fld>
            <a:endParaRPr lang="ru-RU"/>
          </a:p>
        </p:txBody>
      </p:sp>
    </p:spTree>
    <p:extLst>
      <p:ext uri="{BB962C8B-B14F-4D97-AF65-F5344CB8AC3E}">
        <p14:creationId xmlns:p14="http://schemas.microsoft.com/office/powerpoint/2010/main" val="2654516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ru-RU" smtClean="0"/>
              <a:t>Образец заголовка</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smtClean="0"/>
              <a:t>Образец текста</a:t>
            </a:r>
          </a:p>
        </p:txBody>
      </p:sp>
      <p:sp>
        <p:nvSpPr>
          <p:cNvPr id="5" name="Date Placeholder 4"/>
          <p:cNvSpPr>
            <a:spLocks noGrp="1"/>
          </p:cNvSpPr>
          <p:nvPr>
            <p:ph type="dt" sz="half" idx="10"/>
          </p:nvPr>
        </p:nvSpPr>
        <p:spPr/>
        <p:txBody>
          <a:bodyPr/>
          <a:lstStyle/>
          <a:p>
            <a:fld id="{355BDCBF-F05D-4E82-BEC7-27DF5F11DE19}" type="datetimeFigureOut">
              <a:rPr lang="ru-RU" smtClean="0"/>
              <a:t>14.03.2017</a:t>
            </a:fld>
            <a:endParaRPr lang="ru-RU"/>
          </a:p>
        </p:txBody>
      </p:sp>
      <p:sp>
        <p:nvSpPr>
          <p:cNvPr id="6" name="Footer Placeholder 5"/>
          <p:cNvSpPr>
            <a:spLocks noGrp="1"/>
          </p:cNvSpPr>
          <p:nvPr>
            <p:ph type="ftr" sz="quarter" idx="11"/>
          </p:nvPr>
        </p:nvSpPr>
        <p:spPr/>
        <p:txBody>
          <a:bodyPr/>
          <a:lstStyle/>
          <a:p>
            <a:endParaRPr lang="ru-RU"/>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91E43566-978F-40D8-87C5-BCDD20A5B09A}" type="slidenum">
              <a:rPr lang="ru-RU" smtClean="0"/>
              <a:t>‹#›</a:t>
            </a:fld>
            <a:endParaRPr lang="ru-RU"/>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2363331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ru-RU" smtClean="0"/>
              <a:t>Образец заголовка</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smtClean="0"/>
              <a:t>Образец текста</a:t>
            </a:r>
          </a:p>
        </p:txBody>
      </p:sp>
      <p:sp>
        <p:nvSpPr>
          <p:cNvPr id="5" name="Date Placeholder 4"/>
          <p:cNvSpPr>
            <a:spLocks noGrp="1"/>
          </p:cNvSpPr>
          <p:nvPr>
            <p:ph type="dt" sz="half" idx="10"/>
          </p:nvPr>
        </p:nvSpPr>
        <p:spPr/>
        <p:txBody>
          <a:bodyPr/>
          <a:lstStyle/>
          <a:p>
            <a:fld id="{355BDCBF-F05D-4E82-BEC7-27DF5F11DE19}" type="datetimeFigureOut">
              <a:rPr lang="ru-RU" smtClean="0"/>
              <a:t>14.03.2017</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91E43566-978F-40D8-87C5-BCDD20A5B09A}" type="slidenum">
              <a:rPr lang="ru-RU" smtClean="0"/>
              <a:t>‹#›</a:t>
            </a:fld>
            <a:endParaRPr lang="ru-RU"/>
          </a:p>
        </p:txBody>
      </p:sp>
    </p:spTree>
    <p:extLst>
      <p:ext uri="{BB962C8B-B14F-4D97-AF65-F5344CB8AC3E}">
        <p14:creationId xmlns:p14="http://schemas.microsoft.com/office/powerpoint/2010/main" val="8112041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355BDCBF-F05D-4E82-BEC7-27DF5F11DE19}" type="datetimeFigureOut">
              <a:rPr lang="ru-RU" smtClean="0"/>
              <a:t>14.03.2017</a:t>
            </a:fld>
            <a:endParaRPr lang="ru-RU"/>
          </a:p>
        </p:txBody>
      </p:sp>
      <p:sp>
        <p:nvSpPr>
          <p:cNvPr id="5" name="Footer Placeholder 4"/>
          <p:cNvSpPr>
            <a:spLocks noGrp="1"/>
          </p:cNvSpPr>
          <p:nvPr>
            <p:ph type="ftr" sz="quarter" idx="11"/>
          </p:nvPr>
        </p:nvSpPr>
        <p:spPr/>
        <p:txBody>
          <a:bodyPr/>
          <a:lstStyle/>
          <a:p>
            <a:endParaRPr lang="ru-RU"/>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91E43566-978F-40D8-87C5-BCDD20A5B09A}" type="slidenum">
              <a:rPr lang="ru-RU" smtClean="0"/>
              <a:t>‹#›</a:t>
            </a:fld>
            <a:endParaRPr lang="ru-RU"/>
          </a:p>
        </p:txBody>
      </p:sp>
    </p:spTree>
    <p:extLst>
      <p:ext uri="{BB962C8B-B14F-4D97-AF65-F5344CB8AC3E}">
        <p14:creationId xmlns:p14="http://schemas.microsoft.com/office/powerpoint/2010/main" val="15428925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355BDCBF-F05D-4E82-BEC7-27DF5F11DE19}" type="datetimeFigureOut">
              <a:rPr lang="ru-RU" smtClean="0"/>
              <a:t>14.03.2017</a:t>
            </a:fld>
            <a:endParaRPr lang="ru-RU"/>
          </a:p>
        </p:txBody>
      </p:sp>
      <p:sp>
        <p:nvSpPr>
          <p:cNvPr id="5" name="Footer Placeholder 4"/>
          <p:cNvSpPr>
            <a:spLocks noGrp="1"/>
          </p:cNvSpPr>
          <p:nvPr>
            <p:ph type="ftr" sz="quarter" idx="11"/>
          </p:nvPr>
        </p:nvSpPr>
        <p:spPr/>
        <p:txBody>
          <a:bodyPr/>
          <a:lstStyle/>
          <a:p>
            <a:endParaRPr lang="ru-RU"/>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91E43566-978F-40D8-87C5-BCDD20A5B09A}" type="slidenum">
              <a:rPr lang="ru-RU" smtClean="0"/>
              <a:t>‹#›</a:t>
            </a:fld>
            <a:endParaRPr lang="ru-RU"/>
          </a:p>
        </p:txBody>
      </p:sp>
    </p:spTree>
    <p:extLst>
      <p:ext uri="{BB962C8B-B14F-4D97-AF65-F5344CB8AC3E}">
        <p14:creationId xmlns:p14="http://schemas.microsoft.com/office/powerpoint/2010/main" val="32667370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ru-RU" smtClean="0"/>
              <a:t>Образец заголовка</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355BDCBF-F05D-4E82-BEC7-27DF5F11DE19}" type="datetimeFigureOut">
              <a:rPr lang="ru-RU" smtClean="0"/>
              <a:t>14.03.2017</a:t>
            </a:fld>
            <a:endParaRPr lang="ru-RU"/>
          </a:p>
        </p:txBody>
      </p:sp>
      <p:sp>
        <p:nvSpPr>
          <p:cNvPr id="5" name="Footer Placeholder 4"/>
          <p:cNvSpPr>
            <a:spLocks noGrp="1"/>
          </p:cNvSpPr>
          <p:nvPr>
            <p:ph type="ftr" sz="quarter" idx="11"/>
          </p:nvPr>
        </p:nvSpPr>
        <p:spPr/>
        <p:txBody>
          <a:bodyPr/>
          <a:lstStyle/>
          <a:p>
            <a:endParaRPr lang="ru-RU"/>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91E43566-978F-40D8-87C5-BCDD20A5B09A}" type="slidenum">
              <a:rPr lang="ru-RU" smtClean="0"/>
              <a:t>‹#›</a:t>
            </a:fld>
            <a:endParaRPr lang="ru-RU"/>
          </a:p>
        </p:txBody>
      </p:sp>
    </p:spTree>
    <p:extLst>
      <p:ext uri="{BB962C8B-B14F-4D97-AF65-F5344CB8AC3E}">
        <p14:creationId xmlns:p14="http://schemas.microsoft.com/office/powerpoint/2010/main" val="14509972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355BDCBF-F05D-4E82-BEC7-27DF5F11DE19}" type="datetimeFigureOut">
              <a:rPr lang="ru-RU" smtClean="0"/>
              <a:t>14.03.2017</a:t>
            </a:fld>
            <a:endParaRPr lang="ru-RU"/>
          </a:p>
        </p:txBody>
      </p:sp>
      <p:sp>
        <p:nvSpPr>
          <p:cNvPr id="5" name="Footer Placeholder 4"/>
          <p:cNvSpPr>
            <a:spLocks noGrp="1"/>
          </p:cNvSpPr>
          <p:nvPr>
            <p:ph type="ftr" sz="quarter" idx="11"/>
          </p:nvPr>
        </p:nvSpPr>
        <p:spPr/>
        <p:txBody>
          <a:bodyPr/>
          <a:lstStyle/>
          <a:p>
            <a:endParaRPr lang="ru-RU"/>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91E43566-978F-40D8-87C5-BCDD20A5B09A}" type="slidenum">
              <a:rPr lang="ru-RU" smtClean="0"/>
              <a:t>‹#›</a:t>
            </a:fld>
            <a:endParaRPr lang="ru-RU"/>
          </a:p>
        </p:txBody>
      </p:sp>
    </p:spTree>
    <p:extLst>
      <p:ext uri="{BB962C8B-B14F-4D97-AF65-F5344CB8AC3E}">
        <p14:creationId xmlns:p14="http://schemas.microsoft.com/office/powerpoint/2010/main" val="28069896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355BDCBF-F05D-4E82-BEC7-27DF5F11DE19}" type="datetimeFigureOut">
              <a:rPr lang="ru-RU" smtClean="0"/>
              <a:t>14.03.2017</a:t>
            </a:fld>
            <a:endParaRPr lang="ru-RU"/>
          </a:p>
        </p:txBody>
      </p:sp>
      <p:sp>
        <p:nvSpPr>
          <p:cNvPr id="6" name="Footer Placeholder 5"/>
          <p:cNvSpPr>
            <a:spLocks noGrp="1"/>
          </p:cNvSpPr>
          <p:nvPr>
            <p:ph type="ftr" sz="quarter" idx="11"/>
          </p:nvPr>
        </p:nvSpPr>
        <p:spPr/>
        <p:txBody>
          <a:bodyPr/>
          <a:lstStyle/>
          <a:p>
            <a:endParaRPr lang="ru-RU"/>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91E43566-978F-40D8-87C5-BCDD20A5B09A}" type="slidenum">
              <a:rPr lang="ru-RU" smtClean="0"/>
              <a:t>‹#›</a:t>
            </a:fld>
            <a:endParaRPr lang="ru-RU"/>
          </a:p>
        </p:txBody>
      </p:sp>
    </p:spTree>
    <p:extLst>
      <p:ext uri="{BB962C8B-B14F-4D97-AF65-F5344CB8AC3E}">
        <p14:creationId xmlns:p14="http://schemas.microsoft.com/office/powerpoint/2010/main" val="32321652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355BDCBF-F05D-4E82-BEC7-27DF5F11DE19}" type="datetimeFigureOut">
              <a:rPr lang="ru-RU" smtClean="0"/>
              <a:t>14.03.2017</a:t>
            </a:fld>
            <a:endParaRPr lang="ru-RU"/>
          </a:p>
        </p:txBody>
      </p:sp>
      <p:sp>
        <p:nvSpPr>
          <p:cNvPr id="8" name="Footer Placeholder 7"/>
          <p:cNvSpPr>
            <a:spLocks noGrp="1"/>
          </p:cNvSpPr>
          <p:nvPr>
            <p:ph type="ftr" sz="quarter" idx="11"/>
          </p:nvPr>
        </p:nvSpPr>
        <p:spPr/>
        <p:txBody>
          <a:bodyPr/>
          <a:lstStyle/>
          <a:p>
            <a:endParaRPr lang="ru-RU"/>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91E43566-978F-40D8-87C5-BCDD20A5B09A}" type="slidenum">
              <a:rPr lang="ru-RU" smtClean="0"/>
              <a:t>‹#›</a:t>
            </a:fld>
            <a:endParaRPr lang="ru-RU"/>
          </a:p>
        </p:txBody>
      </p:sp>
    </p:spTree>
    <p:extLst>
      <p:ext uri="{BB962C8B-B14F-4D97-AF65-F5344CB8AC3E}">
        <p14:creationId xmlns:p14="http://schemas.microsoft.com/office/powerpoint/2010/main" val="2697277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355BDCBF-F05D-4E82-BEC7-27DF5F11DE19}" type="datetimeFigureOut">
              <a:rPr lang="ru-RU" smtClean="0"/>
              <a:t>14.03.2017</a:t>
            </a:fld>
            <a:endParaRPr lang="ru-RU"/>
          </a:p>
        </p:txBody>
      </p:sp>
      <p:sp>
        <p:nvSpPr>
          <p:cNvPr id="4" name="Footer Placeholder 3"/>
          <p:cNvSpPr>
            <a:spLocks noGrp="1"/>
          </p:cNvSpPr>
          <p:nvPr>
            <p:ph type="ftr" sz="quarter" idx="11"/>
          </p:nvPr>
        </p:nvSpPr>
        <p:spPr/>
        <p:txBody>
          <a:bodyPr/>
          <a:lstStyle/>
          <a:p>
            <a:endParaRPr lang="ru-RU"/>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91E43566-978F-40D8-87C5-BCDD20A5B09A}" type="slidenum">
              <a:rPr lang="ru-RU" smtClean="0"/>
              <a:t>‹#›</a:t>
            </a:fld>
            <a:endParaRPr lang="ru-RU"/>
          </a:p>
        </p:txBody>
      </p:sp>
    </p:spTree>
    <p:extLst>
      <p:ext uri="{BB962C8B-B14F-4D97-AF65-F5344CB8AC3E}">
        <p14:creationId xmlns:p14="http://schemas.microsoft.com/office/powerpoint/2010/main" val="2979681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5BDCBF-F05D-4E82-BEC7-27DF5F11DE19}" type="datetimeFigureOut">
              <a:rPr lang="ru-RU" smtClean="0"/>
              <a:t>14.03.2017</a:t>
            </a:fld>
            <a:endParaRPr lang="ru-RU"/>
          </a:p>
        </p:txBody>
      </p:sp>
      <p:sp>
        <p:nvSpPr>
          <p:cNvPr id="3" name="Footer Placeholder 2"/>
          <p:cNvSpPr>
            <a:spLocks noGrp="1"/>
          </p:cNvSpPr>
          <p:nvPr>
            <p:ph type="ftr" sz="quarter" idx="11"/>
          </p:nvPr>
        </p:nvSpPr>
        <p:spPr/>
        <p:txBody>
          <a:bodyPr/>
          <a:lstStyle/>
          <a:p>
            <a:endParaRPr lang="ru-RU"/>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91E43566-978F-40D8-87C5-BCDD20A5B09A}" type="slidenum">
              <a:rPr lang="ru-RU" smtClean="0"/>
              <a:t>‹#›</a:t>
            </a:fld>
            <a:endParaRPr lang="ru-RU"/>
          </a:p>
        </p:txBody>
      </p:sp>
    </p:spTree>
    <p:extLst>
      <p:ext uri="{BB962C8B-B14F-4D97-AF65-F5344CB8AC3E}">
        <p14:creationId xmlns:p14="http://schemas.microsoft.com/office/powerpoint/2010/main" val="587528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ru-RU" smtClean="0"/>
              <a:t>Образец заголовка</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355BDCBF-F05D-4E82-BEC7-27DF5F11DE19}" type="datetimeFigureOut">
              <a:rPr lang="ru-RU" smtClean="0"/>
              <a:t>14.03.2017</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91E43566-978F-40D8-87C5-BCDD20A5B09A}" type="slidenum">
              <a:rPr lang="ru-RU" smtClean="0"/>
              <a:t>‹#›</a:t>
            </a:fld>
            <a:endParaRPr lang="ru-RU"/>
          </a:p>
        </p:txBody>
      </p:sp>
    </p:spTree>
    <p:extLst>
      <p:ext uri="{BB962C8B-B14F-4D97-AF65-F5344CB8AC3E}">
        <p14:creationId xmlns:p14="http://schemas.microsoft.com/office/powerpoint/2010/main" val="7662550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355BDCBF-F05D-4E82-BEC7-27DF5F11DE19}" type="datetimeFigureOut">
              <a:rPr lang="ru-RU" smtClean="0"/>
              <a:t>14.03.2017</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91E43566-978F-40D8-87C5-BCDD20A5B09A}" type="slidenum">
              <a:rPr lang="ru-RU" smtClean="0"/>
              <a:t>‹#›</a:t>
            </a:fld>
            <a:endParaRPr lang="ru-RU"/>
          </a:p>
        </p:txBody>
      </p:sp>
    </p:spTree>
    <p:extLst>
      <p:ext uri="{BB962C8B-B14F-4D97-AF65-F5344CB8AC3E}">
        <p14:creationId xmlns:p14="http://schemas.microsoft.com/office/powerpoint/2010/main" val="28110530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355BDCBF-F05D-4E82-BEC7-27DF5F11DE19}" type="datetimeFigureOut">
              <a:rPr lang="ru-RU" smtClean="0"/>
              <a:t>14.03.2017</a:t>
            </a:fld>
            <a:endParaRPr lang="ru-RU"/>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ru-RU"/>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91E43566-978F-40D8-87C5-BCDD20A5B09A}" type="slidenum">
              <a:rPr lang="ru-RU" smtClean="0"/>
              <a:t>‹#›</a:t>
            </a:fld>
            <a:endParaRPr lang="ru-RU"/>
          </a:p>
        </p:txBody>
      </p:sp>
    </p:spTree>
    <p:extLst>
      <p:ext uri="{BB962C8B-B14F-4D97-AF65-F5344CB8AC3E}">
        <p14:creationId xmlns:p14="http://schemas.microsoft.com/office/powerpoint/2010/main" val="157889607"/>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95269" y="704310"/>
            <a:ext cx="9001462" cy="2387600"/>
          </a:xfrm>
        </p:spPr>
        <p:txBody>
          <a:bodyPr>
            <a:normAutofit/>
          </a:bodyPr>
          <a:lstStyle/>
          <a:p>
            <a:r>
              <a:rPr lang="ru-RU" sz="4000" dirty="0" smtClean="0"/>
              <a:t>Мини-проект «Математика в календаре»</a:t>
            </a:r>
            <a:endParaRPr lang="ru-RU" sz="4000" dirty="0"/>
          </a:p>
        </p:txBody>
      </p:sp>
      <p:sp>
        <p:nvSpPr>
          <p:cNvPr id="3" name="Подзаголовок 2"/>
          <p:cNvSpPr>
            <a:spLocks noGrp="1"/>
          </p:cNvSpPr>
          <p:nvPr>
            <p:ph type="subTitle" idx="1"/>
          </p:nvPr>
        </p:nvSpPr>
        <p:spPr>
          <a:xfrm>
            <a:off x="8501205" y="2254314"/>
            <a:ext cx="3690796" cy="4716854"/>
          </a:xfrm>
        </p:spPr>
        <p:txBody>
          <a:bodyPr>
            <a:normAutofit/>
          </a:bodyPr>
          <a:lstStyle/>
          <a:p>
            <a:pPr algn="r"/>
            <a:r>
              <a:rPr lang="ru-RU" sz="1600" dirty="0" smtClean="0"/>
              <a:t>Автор:</a:t>
            </a:r>
          </a:p>
          <a:p>
            <a:pPr algn="r"/>
            <a:r>
              <a:rPr lang="ru-RU" sz="1800" dirty="0" smtClean="0"/>
              <a:t>Губкин Кирилл Николаевич</a:t>
            </a:r>
          </a:p>
          <a:p>
            <a:pPr algn="r"/>
            <a:r>
              <a:rPr lang="ru-RU" sz="1800" dirty="0" smtClean="0"/>
              <a:t>МАОУ «</a:t>
            </a:r>
            <a:r>
              <a:rPr lang="ru-RU" sz="1800" dirty="0" err="1" smtClean="0"/>
              <a:t>Ярковская</a:t>
            </a:r>
            <a:r>
              <a:rPr lang="ru-RU" sz="1800" dirty="0" smtClean="0"/>
              <a:t> СОШ»</a:t>
            </a:r>
          </a:p>
          <a:p>
            <a:pPr algn="r"/>
            <a:r>
              <a:rPr lang="ru-RU" sz="1800" dirty="0" err="1" smtClean="0"/>
              <a:t>с.Ярково</a:t>
            </a:r>
            <a:endParaRPr lang="ru-RU" sz="1800" dirty="0" smtClean="0"/>
          </a:p>
          <a:p>
            <a:pPr algn="r"/>
            <a:r>
              <a:rPr lang="ru-RU" sz="1800" dirty="0" smtClean="0"/>
              <a:t>Научный руководитель:</a:t>
            </a:r>
          </a:p>
          <a:p>
            <a:pPr algn="r"/>
            <a:r>
              <a:rPr lang="ru-RU" sz="1800" dirty="0" smtClean="0"/>
              <a:t>Ганихина Антонина Владимировна</a:t>
            </a:r>
          </a:p>
          <a:p>
            <a:pPr algn="r"/>
            <a:r>
              <a:rPr lang="ru-RU" sz="1800" dirty="0" smtClean="0"/>
              <a:t>Учитель математики</a:t>
            </a:r>
          </a:p>
          <a:p>
            <a:pPr algn="r"/>
            <a:r>
              <a:rPr lang="ru-RU" sz="1800" dirty="0" smtClean="0"/>
              <a:t>МАОУ «</a:t>
            </a:r>
            <a:r>
              <a:rPr lang="ru-RU" sz="1800" dirty="0" err="1" smtClean="0"/>
              <a:t>Ярковская</a:t>
            </a:r>
            <a:r>
              <a:rPr lang="ru-RU" sz="1800" dirty="0" smtClean="0"/>
              <a:t> СОШ»</a:t>
            </a:r>
          </a:p>
          <a:p>
            <a:pPr algn="r"/>
            <a:r>
              <a:rPr lang="ru-RU" sz="1800" dirty="0" smtClean="0"/>
              <a:t>с. Ярково</a:t>
            </a:r>
          </a:p>
        </p:txBody>
      </p:sp>
      <p:sp>
        <p:nvSpPr>
          <p:cNvPr id="4" name="TextBox 3"/>
          <p:cNvSpPr txBox="1"/>
          <p:nvPr/>
        </p:nvSpPr>
        <p:spPr>
          <a:xfrm>
            <a:off x="2037030" y="334978"/>
            <a:ext cx="7731659" cy="369332"/>
          </a:xfrm>
          <a:prstGeom prst="rect">
            <a:avLst/>
          </a:prstGeom>
          <a:noFill/>
        </p:spPr>
        <p:txBody>
          <a:bodyPr wrap="square" rtlCol="0">
            <a:spAutoFit/>
          </a:bodyPr>
          <a:lstStyle/>
          <a:p>
            <a:r>
              <a:rPr lang="ru-RU" dirty="0" smtClean="0"/>
              <a:t>Научный форум молодых исследователей «Шаг в будущее»</a:t>
            </a:r>
            <a:endParaRPr lang="ru-RU" dirty="0"/>
          </a:p>
        </p:txBody>
      </p:sp>
      <p:sp>
        <p:nvSpPr>
          <p:cNvPr id="5" name="TextBox 4"/>
          <p:cNvSpPr txBox="1"/>
          <p:nvPr/>
        </p:nvSpPr>
        <p:spPr>
          <a:xfrm>
            <a:off x="3630440" y="5920966"/>
            <a:ext cx="4725909" cy="646331"/>
          </a:xfrm>
          <a:prstGeom prst="rect">
            <a:avLst/>
          </a:prstGeom>
          <a:noFill/>
        </p:spPr>
        <p:txBody>
          <a:bodyPr wrap="square" rtlCol="0">
            <a:spAutoFit/>
          </a:bodyPr>
          <a:lstStyle/>
          <a:p>
            <a:r>
              <a:rPr lang="ru-RU" dirty="0" smtClean="0"/>
              <a:t>Российская Федерация с. Ярково</a:t>
            </a:r>
          </a:p>
          <a:p>
            <a:r>
              <a:rPr lang="ru-RU" dirty="0"/>
              <a:t> </a:t>
            </a:r>
            <a:r>
              <a:rPr lang="ru-RU" dirty="0" smtClean="0"/>
              <a:t>                      2017 год</a:t>
            </a:r>
            <a:endParaRPr lang="ru-RU" dirty="0"/>
          </a:p>
        </p:txBody>
      </p:sp>
    </p:spTree>
    <p:extLst>
      <p:ext uri="{BB962C8B-B14F-4D97-AF65-F5344CB8AC3E}">
        <p14:creationId xmlns:p14="http://schemas.microsoft.com/office/powerpoint/2010/main" val="8719974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Январь 1996 г. Задача</a:t>
            </a:r>
            <a:endParaRPr lang="ru-RU" dirty="0"/>
          </a:p>
        </p:txBody>
      </p:sp>
      <p:graphicFrame>
        <p:nvGraphicFramePr>
          <p:cNvPr id="4" name="Объект 3"/>
          <p:cNvGraphicFramePr>
            <a:graphicFrameLocks noGrp="1"/>
          </p:cNvGraphicFramePr>
          <p:nvPr>
            <p:ph idx="1"/>
            <p:extLst>
              <p:ext uri="{D42A27DB-BD31-4B8C-83A1-F6EECF244321}">
                <p14:modId xmlns:p14="http://schemas.microsoft.com/office/powerpoint/2010/main" val="1960176762"/>
              </p:ext>
            </p:extLst>
          </p:nvPr>
        </p:nvGraphicFramePr>
        <p:xfrm>
          <a:off x="6429544" y="1830705"/>
          <a:ext cx="5646424" cy="4385310"/>
        </p:xfrm>
        <a:graphic>
          <a:graphicData uri="http://schemas.openxmlformats.org/drawingml/2006/table">
            <a:tbl>
              <a:tblPr firstRow="1" bandRow="1">
                <a:tableStyleId>{5C22544A-7EE6-4342-B048-85BDC9FD1C3A}</a:tableStyleId>
              </a:tblPr>
              <a:tblGrid>
                <a:gridCol w="806632"/>
                <a:gridCol w="806632"/>
                <a:gridCol w="806632"/>
                <a:gridCol w="806632"/>
                <a:gridCol w="806632"/>
                <a:gridCol w="806632"/>
                <a:gridCol w="806632"/>
              </a:tblGrid>
              <a:tr h="877062">
                <a:tc>
                  <a:txBody>
                    <a:bodyPr/>
                    <a:lstStyle/>
                    <a:p>
                      <a:r>
                        <a:rPr lang="ru-RU" dirty="0" smtClean="0"/>
                        <a:t>1</a:t>
                      </a:r>
                      <a:endParaRPr lang="ru-RU" dirty="0"/>
                    </a:p>
                  </a:txBody>
                  <a:tcPr/>
                </a:tc>
                <a:tc>
                  <a:txBody>
                    <a:bodyPr/>
                    <a:lstStyle/>
                    <a:p>
                      <a:r>
                        <a:rPr lang="ru-RU" dirty="0" smtClean="0"/>
                        <a:t>2</a:t>
                      </a:r>
                      <a:endParaRPr lang="ru-RU" dirty="0"/>
                    </a:p>
                  </a:txBody>
                  <a:tcPr/>
                </a:tc>
                <a:tc>
                  <a:txBody>
                    <a:bodyPr/>
                    <a:lstStyle/>
                    <a:p>
                      <a:r>
                        <a:rPr lang="ru-RU" dirty="0" smtClean="0"/>
                        <a:t>3</a:t>
                      </a:r>
                      <a:endParaRPr lang="ru-RU" dirty="0"/>
                    </a:p>
                  </a:txBody>
                  <a:tcPr/>
                </a:tc>
                <a:tc>
                  <a:txBody>
                    <a:bodyPr/>
                    <a:lstStyle/>
                    <a:p>
                      <a:r>
                        <a:rPr lang="ru-RU" dirty="0" smtClean="0"/>
                        <a:t>4</a:t>
                      </a:r>
                      <a:endParaRPr lang="ru-RU" dirty="0"/>
                    </a:p>
                  </a:txBody>
                  <a:tcPr/>
                </a:tc>
                <a:tc>
                  <a:txBody>
                    <a:bodyPr/>
                    <a:lstStyle/>
                    <a:p>
                      <a:r>
                        <a:rPr lang="ru-RU" dirty="0" smtClean="0"/>
                        <a:t>5</a:t>
                      </a:r>
                      <a:endParaRPr lang="ru-RU" dirty="0"/>
                    </a:p>
                  </a:txBody>
                  <a:tcPr/>
                </a:tc>
                <a:tc>
                  <a:txBody>
                    <a:bodyPr/>
                    <a:lstStyle/>
                    <a:p>
                      <a:r>
                        <a:rPr lang="ru-RU" dirty="0" smtClean="0"/>
                        <a:t>6</a:t>
                      </a:r>
                      <a:endParaRPr lang="ru-RU" dirty="0"/>
                    </a:p>
                  </a:txBody>
                  <a:tcPr/>
                </a:tc>
                <a:tc>
                  <a:txBody>
                    <a:bodyPr/>
                    <a:lstStyle/>
                    <a:p>
                      <a:r>
                        <a:rPr lang="ru-RU" dirty="0" smtClean="0"/>
                        <a:t>7</a:t>
                      </a:r>
                      <a:endParaRPr lang="ru-RU" dirty="0"/>
                    </a:p>
                  </a:txBody>
                  <a:tcPr/>
                </a:tc>
              </a:tr>
              <a:tr h="877062">
                <a:tc>
                  <a:txBody>
                    <a:bodyPr/>
                    <a:lstStyle/>
                    <a:p>
                      <a:r>
                        <a:rPr lang="ru-RU" dirty="0" smtClean="0"/>
                        <a:t>8</a:t>
                      </a:r>
                      <a:endParaRPr lang="ru-RU" dirty="0"/>
                    </a:p>
                  </a:txBody>
                  <a:tcPr/>
                </a:tc>
                <a:tc>
                  <a:txBody>
                    <a:bodyPr/>
                    <a:lstStyle/>
                    <a:p>
                      <a:r>
                        <a:rPr lang="ru-RU" dirty="0" smtClean="0"/>
                        <a:t>9</a:t>
                      </a:r>
                      <a:endParaRPr lang="ru-RU" dirty="0"/>
                    </a:p>
                  </a:txBody>
                  <a:tcPr/>
                </a:tc>
                <a:tc>
                  <a:txBody>
                    <a:bodyPr/>
                    <a:lstStyle/>
                    <a:p>
                      <a:r>
                        <a:rPr lang="ru-RU" dirty="0" smtClean="0"/>
                        <a:t>10</a:t>
                      </a:r>
                      <a:endParaRPr lang="ru-RU" dirty="0"/>
                    </a:p>
                  </a:txBody>
                  <a:tcPr/>
                </a:tc>
                <a:tc>
                  <a:txBody>
                    <a:bodyPr/>
                    <a:lstStyle/>
                    <a:p>
                      <a:r>
                        <a:rPr lang="ru-RU" dirty="0" smtClean="0"/>
                        <a:t>11</a:t>
                      </a:r>
                      <a:endParaRPr lang="ru-RU" dirty="0"/>
                    </a:p>
                  </a:txBody>
                  <a:tcPr/>
                </a:tc>
                <a:tc>
                  <a:txBody>
                    <a:bodyPr/>
                    <a:lstStyle/>
                    <a:p>
                      <a:r>
                        <a:rPr lang="ru-RU" dirty="0" smtClean="0"/>
                        <a:t>12</a:t>
                      </a:r>
                      <a:endParaRPr lang="ru-RU" dirty="0"/>
                    </a:p>
                  </a:txBody>
                  <a:tcPr/>
                </a:tc>
                <a:tc>
                  <a:txBody>
                    <a:bodyPr/>
                    <a:lstStyle/>
                    <a:p>
                      <a:r>
                        <a:rPr lang="ru-RU" dirty="0" smtClean="0"/>
                        <a:t>13</a:t>
                      </a:r>
                      <a:endParaRPr lang="ru-RU" dirty="0"/>
                    </a:p>
                  </a:txBody>
                  <a:tcPr/>
                </a:tc>
                <a:tc>
                  <a:txBody>
                    <a:bodyPr/>
                    <a:lstStyle/>
                    <a:p>
                      <a:r>
                        <a:rPr lang="ru-RU" dirty="0" smtClean="0"/>
                        <a:t>14</a:t>
                      </a:r>
                      <a:endParaRPr lang="ru-RU" dirty="0"/>
                    </a:p>
                  </a:txBody>
                  <a:tcPr/>
                </a:tc>
              </a:tr>
              <a:tr h="877062">
                <a:tc>
                  <a:txBody>
                    <a:bodyPr/>
                    <a:lstStyle/>
                    <a:p>
                      <a:r>
                        <a:rPr lang="ru-RU" dirty="0" smtClean="0"/>
                        <a:t>15</a:t>
                      </a:r>
                      <a:endParaRPr lang="ru-RU" dirty="0"/>
                    </a:p>
                  </a:txBody>
                  <a:tcPr/>
                </a:tc>
                <a:tc>
                  <a:txBody>
                    <a:bodyPr/>
                    <a:lstStyle/>
                    <a:p>
                      <a:r>
                        <a:rPr lang="ru-RU" dirty="0" smtClean="0"/>
                        <a:t>16</a:t>
                      </a:r>
                      <a:endParaRPr lang="ru-RU" dirty="0"/>
                    </a:p>
                  </a:txBody>
                  <a:tcPr/>
                </a:tc>
                <a:tc>
                  <a:txBody>
                    <a:bodyPr/>
                    <a:lstStyle/>
                    <a:p>
                      <a:r>
                        <a:rPr lang="ru-RU" dirty="0" smtClean="0"/>
                        <a:t>17</a:t>
                      </a:r>
                      <a:endParaRPr lang="ru-RU" dirty="0"/>
                    </a:p>
                  </a:txBody>
                  <a:tcPr/>
                </a:tc>
                <a:tc>
                  <a:txBody>
                    <a:bodyPr/>
                    <a:lstStyle/>
                    <a:p>
                      <a:r>
                        <a:rPr lang="ru-RU" dirty="0" smtClean="0"/>
                        <a:t>18</a:t>
                      </a:r>
                      <a:endParaRPr lang="ru-RU" dirty="0"/>
                    </a:p>
                  </a:txBody>
                  <a:tcPr/>
                </a:tc>
                <a:tc>
                  <a:txBody>
                    <a:bodyPr/>
                    <a:lstStyle/>
                    <a:p>
                      <a:r>
                        <a:rPr lang="ru-RU" dirty="0" smtClean="0"/>
                        <a:t>19</a:t>
                      </a:r>
                      <a:endParaRPr lang="ru-RU" dirty="0"/>
                    </a:p>
                  </a:txBody>
                  <a:tcPr/>
                </a:tc>
                <a:tc>
                  <a:txBody>
                    <a:bodyPr/>
                    <a:lstStyle/>
                    <a:p>
                      <a:r>
                        <a:rPr lang="ru-RU" dirty="0" smtClean="0"/>
                        <a:t>20</a:t>
                      </a:r>
                      <a:endParaRPr lang="ru-RU" dirty="0"/>
                    </a:p>
                  </a:txBody>
                  <a:tcPr/>
                </a:tc>
                <a:tc>
                  <a:txBody>
                    <a:bodyPr/>
                    <a:lstStyle/>
                    <a:p>
                      <a:r>
                        <a:rPr lang="ru-RU" dirty="0" smtClean="0"/>
                        <a:t>21</a:t>
                      </a:r>
                      <a:endParaRPr lang="ru-RU" dirty="0"/>
                    </a:p>
                  </a:txBody>
                  <a:tcPr/>
                </a:tc>
              </a:tr>
              <a:tr h="877062">
                <a:tc>
                  <a:txBody>
                    <a:bodyPr/>
                    <a:lstStyle/>
                    <a:p>
                      <a:r>
                        <a:rPr lang="ru-RU" dirty="0" smtClean="0"/>
                        <a:t>22</a:t>
                      </a:r>
                      <a:endParaRPr lang="ru-RU" dirty="0"/>
                    </a:p>
                  </a:txBody>
                  <a:tcPr/>
                </a:tc>
                <a:tc>
                  <a:txBody>
                    <a:bodyPr/>
                    <a:lstStyle/>
                    <a:p>
                      <a:r>
                        <a:rPr lang="ru-RU" dirty="0" smtClean="0"/>
                        <a:t>23</a:t>
                      </a:r>
                      <a:endParaRPr lang="ru-RU" dirty="0"/>
                    </a:p>
                  </a:txBody>
                  <a:tcPr/>
                </a:tc>
                <a:tc>
                  <a:txBody>
                    <a:bodyPr/>
                    <a:lstStyle/>
                    <a:p>
                      <a:r>
                        <a:rPr lang="ru-RU" dirty="0" smtClean="0"/>
                        <a:t>24</a:t>
                      </a:r>
                      <a:endParaRPr lang="ru-RU" dirty="0"/>
                    </a:p>
                  </a:txBody>
                  <a:tcPr/>
                </a:tc>
                <a:tc>
                  <a:txBody>
                    <a:bodyPr/>
                    <a:lstStyle/>
                    <a:p>
                      <a:r>
                        <a:rPr lang="ru-RU" dirty="0" smtClean="0"/>
                        <a:t>25</a:t>
                      </a:r>
                      <a:endParaRPr lang="ru-RU" dirty="0"/>
                    </a:p>
                  </a:txBody>
                  <a:tcPr/>
                </a:tc>
                <a:tc>
                  <a:txBody>
                    <a:bodyPr/>
                    <a:lstStyle/>
                    <a:p>
                      <a:r>
                        <a:rPr lang="ru-RU" dirty="0" smtClean="0"/>
                        <a:t>26</a:t>
                      </a:r>
                      <a:endParaRPr lang="ru-RU" dirty="0"/>
                    </a:p>
                  </a:txBody>
                  <a:tcPr/>
                </a:tc>
                <a:tc>
                  <a:txBody>
                    <a:bodyPr/>
                    <a:lstStyle/>
                    <a:p>
                      <a:r>
                        <a:rPr lang="ru-RU" dirty="0" smtClean="0"/>
                        <a:t>27</a:t>
                      </a:r>
                      <a:endParaRPr lang="ru-RU" dirty="0"/>
                    </a:p>
                  </a:txBody>
                  <a:tcPr/>
                </a:tc>
                <a:tc>
                  <a:txBody>
                    <a:bodyPr/>
                    <a:lstStyle/>
                    <a:p>
                      <a:r>
                        <a:rPr lang="ru-RU" dirty="0" smtClean="0"/>
                        <a:t>28</a:t>
                      </a:r>
                      <a:endParaRPr lang="ru-RU" dirty="0"/>
                    </a:p>
                  </a:txBody>
                  <a:tcPr/>
                </a:tc>
              </a:tr>
              <a:tr h="877062">
                <a:tc>
                  <a:txBody>
                    <a:bodyPr/>
                    <a:lstStyle/>
                    <a:p>
                      <a:r>
                        <a:rPr lang="ru-RU" dirty="0" smtClean="0"/>
                        <a:t>29</a:t>
                      </a:r>
                      <a:endParaRPr lang="ru-RU" dirty="0"/>
                    </a:p>
                  </a:txBody>
                  <a:tcPr/>
                </a:tc>
                <a:tc>
                  <a:txBody>
                    <a:bodyPr/>
                    <a:lstStyle/>
                    <a:p>
                      <a:r>
                        <a:rPr lang="ru-RU" dirty="0" smtClean="0"/>
                        <a:t>30</a:t>
                      </a:r>
                      <a:endParaRPr lang="ru-RU" dirty="0"/>
                    </a:p>
                  </a:txBody>
                  <a:tcPr/>
                </a:tc>
                <a:tc>
                  <a:txBody>
                    <a:bodyPr/>
                    <a:lstStyle/>
                    <a:p>
                      <a:r>
                        <a:rPr lang="ru-RU" dirty="0" smtClean="0"/>
                        <a:t>31</a:t>
                      </a:r>
                      <a:endParaRPr lang="ru-RU" dirty="0"/>
                    </a:p>
                  </a:txBody>
                  <a:tcPr/>
                </a:tc>
                <a:tc>
                  <a:txBody>
                    <a:bodyPr/>
                    <a:lstStyle/>
                    <a:p>
                      <a:endParaRPr lang="ru-RU"/>
                    </a:p>
                  </a:txBody>
                  <a:tcPr/>
                </a:tc>
                <a:tc>
                  <a:txBody>
                    <a:bodyPr/>
                    <a:lstStyle/>
                    <a:p>
                      <a:endParaRPr lang="ru-RU"/>
                    </a:p>
                  </a:txBody>
                  <a:tcPr/>
                </a:tc>
                <a:tc>
                  <a:txBody>
                    <a:bodyPr/>
                    <a:lstStyle/>
                    <a:p>
                      <a:endParaRPr lang="ru-RU"/>
                    </a:p>
                  </a:txBody>
                  <a:tcPr/>
                </a:tc>
                <a:tc>
                  <a:txBody>
                    <a:bodyPr/>
                    <a:lstStyle/>
                    <a:p>
                      <a:endParaRPr lang="ru-RU" dirty="0"/>
                    </a:p>
                  </a:txBody>
                  <a:tcPr/>
                </a:tc>
              </a:tr>
            </a:tbl>
          </a:graphicData>
        </a:graphic>
      </p:graphicFrame>
      <p:sp>
        <p:nvSpPr>
          <p:cNvPr id="5" name="TextBox 4"/>
          <p:cNvSpPr txBox="1"/>
          <p:nvPr/>
        </p:nvSpPr>
        <p:spPr>
          <a:xfrm>
            <a:off x="1244683" y="1298378"/>
            <a:ext cx="5200650" cy="5016758"/>
          </a:xfrm>
          <a:prstGeom prst="rect">
            <a:avLst/>
          </a:prstGeom>
          <a:noFill/>
        </p:spPr>
        <p:txBody>
          <a:bodyPr wrap="square" rtlCol="0">
            <a:spAutoFit/>
          </a:bodyPr>
          <a:lstStyle/>
          <a:p>
            <a:r>
              <a:rPr lang="ru-RU" sz="2000" dirty="0" smtClean="0"/>
              <a:t>Доказательство</a:t>
            </a:r>
          </a:p>
          <a:p>
            <a:pPr marL="342900" indent="-342900">
              <a:buAutoNum type="arabicPeriod"/>
            </a:pPr>
            <a:r>
              <a:rPr lang="ru-RU" sz="2000" dirty="0" smtClean="0"/>
              <a:t>Проведем отрезки 30-9, 9-13, 13-20.</a:t>
            </a:r>
            <a:br>
              <a:rPr lang="ru-RU" sz="2000" dirty="0" smtClean="0"/>
            </a:br>
            <a:r>
              <a:rPr lang="ru-RU" sz="2000" dirty="0" smtClean="0"/>
              <a:t>* Получили два треугольника 30-9-10 и </a:t>
            </a:r>
          </a:p>
          <a:p>
            <a:r>
              <a:rPr lang="ru-RU" sz="2000" dirty="0" smtClean="0"/>
              <a:t>10-13-20.</a:t>
            </a:r>
          </a:p>
          <a:p>
            <a:r>
              <a:rPr lang="ru-RU" sz="2000" dirty="0" smtClean="0"/>
              <a:t>* Углы 9 и 13 прямые</a:t>
            </a:r>
          </a:p>
          <a:p>
            <a:pPr marL="285750" indent="-285750">
              <a:buFont typeface="Arial" panose="020B0604020202020204" pitchFamily="34" charset="0"/>
              <a:buChar char="•"/>
            </a:pPr>
            <a:r>
              <a:rPr lang="ru-RU" sz="2000" dirty="0" smtClean="0"/>
              <a:t>Отрезки 9-10 и 30-9 равны</a:t>
            </a:r>
          </a:p>
          <a:p>
            <a:pPr marL="285750" indent="-285750">
              <a:buFont typeface="Arial" panose="020B0604020202020204" pitchFamily="34" charset="0"/>
              <a:buChar char="•"/>
            </a:pPr>
            <a:r>
              <a:rPr lang="ru-RU" sz="2000" dirty="0" smtClean="0"/>
              <a:t>Отрезки 10-13 и 13-20 равны</a:t>
            </a:r>
          </a:p>
          <a:p>
            <a:pPr marL="285750" indent="-285750">
              <a:buFont typeface="Arial" panose="020B0604020202020204" pitchFamily="34" charset="0"/>
              <a:buChar char="•"/>
            </a:pPr>
            <a:r>
              <a:rPr lang="ru-RU" sz="2000" dirty="0" smtClean="0"/>
              <a:t>Треугольники 30-9-10 и 10-13-20 равны по первому признаку равенства треугольников.</a:t>
            </a:r>
          </a:p>
          <a:p>
            <a:pPr marL="285750" indent="-285750">
              <a:buFont typeface="Arial" panose="020B0604020202020204" pitchFamily="34" charset="0"/>
              <a:buChar char="•"/>
            </a:pPr>
            <a:r>
              <a:rPr lang="ru-RU" sz="2000" dirty="0" smtClean="0"/>
              <a:t>Из равенства треугольников 30-9-10 и 10-13-20 следует, что равны и гипотенузы 10-20 и 10-30.</a:t>
            </a:r>
          </a:p>
          <a:p>
            <a:r>
              <a:rPr lang="ru-RU" sz="2000" dirty="0" smtClean="0"/>
              <a:t>* Треугольник 10-20-30 равнобедренный</a:t>
            </a:r>
          </a:p>
        </p:txBody>
      </p:sp>
      <p:cxnSp>
        <p:nvCxnSpPr>
          <p:cNvPr id="9" name="Прямая соединительная линия 8"/>
          <p:cNvCxnSpPr/>
          <p:nvPr/>
        </p:nvCxnSpPr>
        <p:spPr>
          <a:xfrm>
            <a:off x="8283129" y="2920932"/>
            <a:ext cx="2423160" cy="89154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Прямая соединительная линия 10"/>
          <p:cNvCxnSpPr/>
          <p:nvPr/>
        </p:nvCxnSpPr>
        <p:spPr>
          <a:xfrm flipH="1">
            <a:off x="7471599" y="3818032"/>
            <a:ext cx="3234690" cy="17487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p:cNvCxnSpPr/>
          <p:nvPr/>
        </p:nvCxnSpPr>
        <p:spPr>
          <a:xfrm flipV="1">
            <a:off x="7455304" y="2937922"/>
            <a:ext cx="800100" cy="26289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Прямая соединительная линия 14"/>
          <p:cNvCxnSpPr/>
          <p:nvPr/>
        </p:nvCxnSpPr>
        <p:spPr>
          <a:xfrm flipV="1">
            <a:off x="7400076" y="2909897"/>
            <a:ext cx="0" cy="26289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Прямая соединительная линия 18"/>
          <p:cNvCxnSpPr/>
          <p:nvPr/>
        </p:nvCxnSpPr>
        <p:spPr>
          <a:xfrm>
            <a:off x="7395210" y="2871646"/>
            <a:ext cx="323469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Прямая соединительная линия 20"/>
          <p:cNvCxnSpPr/>
          <p:nvPr/>
        </p:nvCxnSpPr>
        <p:spPr>
          <a:xfrm>
            <a:off x="10634993" y="2926647"/>
            <a:ext cx="11430" cy="88011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Прямая соединительная линия 35"/>
          <p:cNvCxnSpPr/>
          <p:nvPr/>
        </p:nvCxnSpPr>
        <p:spPr>
          <a:xfrm>
            <a:off x="7383440" y="3185859"/>
            <a:ext cx="274320" cy="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Прямая соединительная линия 38"/>
          <p:cNvCxnSpPr/>
          <p:nvPr/>
        </p:nvCxnSpPr>
        <p:spPr>
          <a:xfrm>
            <a:off x="7657760" y="2920932"/>
            <a:ext cx="0" cy="26289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Прямая соединительная линия 42"/>
          <p:cNvCxnSpPr/>
          <p:nvPr/>
        </p:nvCxnSpPr>
        <p:spPr>
          <a:xfrm flipH="1">
            <a:off x="10424160" y="3154002"/>
            <a:ext cx="205740" cy="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Прямая соединительная линия 44"/>
          <p:cNvCxnSpPr/>
          <p:nvPr/>
        </p:nvCxnSpPr>
        <p:spPr>
          <a:xfrm>
            <a:off x="10424160" y="2891112"/>
            <a:ext cx="0" cy="26289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5211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1000"/>
                                        <p:tgtEl>
                                          <p:spTgt spid="5">
                                            <p:txEl>
                                              <p:pRg st="1" end="1"/>
                                            </p:txEl>
                                          </p:spTgt>
                                        </p:tgtEl>
                                      </p:cBhvr>
                                    </p:animEffect>
                                    <p:anim calcmode="lin" valueType="num">
                                      <p:cBhvr>
                                        <p:cTn id="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fade">
                                      <p:cBhvr>
                                        <p:cTn id="14" dur="1000"/>
                                        <p:tgtEl>
                                          <p:spTgt spid="5">
                                            <p:txEl>
                                              <p:pRg st="2" end="2"/>
                                            </p:txEl>
                                          </p:spTgt>
                                        </p:tgtEl>
                                      </p:cBhvr>
                                    </p:animEffect>
                                    <p:anim calcmode="lin" valueType="num">
                                      <p:cBhvr>
                                        <p:cTn id="15"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Effect transition="in" filter="fade">
                                      <p:cBhvr>
                                        <p:cTn id="21" dur="1000"/>
                                        <p:tgtEl>
                                          <p:spTgt spid="5">
                                            <p:txEl>
                                              <p:pRg st="3" end="3"/>
                                            </p:txEl>
                                          </p:spTgt>
                                        </p:tgtEl>
                                      </p:cBhvr>
                                    </p:animEffect>
                                    <p:anim calcmode="lin" valueType="num">
                                      <p:cBhvr>
                                        <p:cTn id="22"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4" end="4"/>
                                            </p:txEl>
                                          </p:spTgt>
                                        </p:tgtEl>
                                        <p:attrNameLst>
                                          <p:attrName>style.visibility</p:attrName>
                                        </p:attrNameLst>
                                      </p:cBhvr>
                                      <p:to>
                                        <p:strVal val="visible"/>
                                      </p:to>
                                    </p:set>
                                    <p:animEffect transition="in" filter="fade">
                                      <p:cBhvr>
                                        <p:cTn id="28" dur="1000"/>
                                        <p:tgtEl>
                                          <p:spTgt spid="5">
                                            <p:txEl>
                                              <p:pRg st="4" end="4"/>
                                            </p:txEl>
                                          </p:spTgt>
                                        </p:tgtEl>
                                      </p:cBhvr>
                                    </p:animEffect>
                                    <p:anim calcmode="lin" valueType="num">
                                      <p:cBhvr>
                                        <p:cTn id="29"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5" end="5"/>
                                            </p:txEl>
                                          </p:spTgt>
                                        </p:tgtEl>
                                        <p:attrNameLst>
                                          <p:attrName>style.visibility</p:attrName>
                                        </p:attrNameLst>
                                      </p:cBhvr>
                                      <p:to>
                                        <p:strVal val="visible"/>
                                      </p:to>
                                    </p:set>
                                    <p:animEffect transition="in" filter="fade">
                                      <p:cBhvr>
                                        <p:cTn id="35" dur="1000"/>
                                        <p:tgtEl>
                                          <p:spTgt spid="5">
                                            <p:txEl>
                                              <p:pRg st="5" end="5"/>
                                            </p:txEl>
                                          </p:spTgt>
                                        </p:tgtEl>
                                      </p:cBhvr>
                                    </p:animEffect>
                                    <p:anim calcmode="lin" valueType="num">
                                      <p:cBhvr>
                                        <p:cTn id="36"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1000"/>
                                        <p:tgtEl>
                                          <p:spTgt spid="5">
                                            <p:txEl>
                                              <p:pRg st="6" end="6"/>
                                            </p:txEl>
                                          </p:spTgt>
                                        </p:tgtEl>
                                      </p:cBhvr>
                                    </p:animEffect>
                                    <p:anim calcmode="lin" valueType="num">
                                      <p:cBhvr>
                                        <p:cTn id="43"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5">
                                            <p:txEl>
                                              <p:pRg st="7" end="7"/>
                                            </p:txEl>
                                          </p:spTgt>
                                        </p:tgtEl>
                                        <p:attrNameLst>
                                          <p:attrName>style.visibility</p:attrName>
                                        </p:attrNameLst>
                                      </p:cBhvr>
                                      <p:to>
                                        <p:strVal val="visible"/>
                                      </p:to>
                                    </p:set>
                                    <p:animEffect transition="in" filter="fade">
                                      <p:cBhvr>
                                        <p:cTn id="49" dur="1000"/>
                                        <p:tgtEl>
                                          <p:spTgt spid="5">
                                            <p:txEl>
                                              <p:pRg st="7" end="7"/>
                                            </p:txEl>
                                          </p:spTgt>
                                        </p:tgtEl>
                                      </p:cBhvr>
                                    </p:animEffect>
                                    <p:anim calcmode="lin" valueType="num">
                                      <p:cBhvr>
                                        <p:cTn id="50"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5">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5">
                                            <p:txEl>
                                              <p:pRg st="8" end="8"/>
                                            </p:txEl>
                                          </p:spTgt>
                                        </p:tgtEl>
                                        <p:attrNameLst>
                                          <p:attrName>style.visibility</p:attrName>
                                        </p:attrNameLst>
                                      </p:cBhvr>
                                      <p:to>
                                        <p:strVal val="visible"/>
                                      </p:to>
                                    </p:set>
                                    <p:animEffect transition="in" filter="fade">
                                      <p:cBhvr>
                                        <p:cTn id="56" dur="1000"/>
                                        <p:tgtEl>
                                          <p:spTgt spid="5">
                                            <p:txEl>
                                              <p:pRg st="8" end="8"/>
                                            </p:txEl>
                                          </p:spTgt>
                                        </p:tgtEl>
                                      </p:cBhvr>
                                    </p:animEffect>
                                    <p:anim calcmode="lin" valueType="num">
                                      <p:cBhvr>
                                        <p:cTn id="57" dur="10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58" dur="1000" fill="hold"/>
                                        <p:tgtEl>
                                          <p:spTgt spid="5">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fade">
                                      <p:cBhvr>
                                        <p:cTn id="63" dur="1000"/>
                                        <p:tgtEl>
                                          <p:spTgt spid="15"/>
                                        </p:tgtEl>
                                      </p:cBhvr>
                                    </p:animEffect>
                                    <p:anim calcmode="lin" valueType="num">
                                      <p:cBhvr>
                                        <p:cTn id="64" dur="1000" fill="hold"/>
                                        <p:tgtEl>
                                          <p:spTgt spid="15"/>
                                        </p:tgtEl>
                                        <p:attrNameLst>
                                          <p:attrName>ppt_x</p:attrName>
                                        </p:attrNameLst>
                                      </p:cBhvr>
                                      <p:tavLst>
                                        <p:tav tm="0">
                                          <p:val>
                                            <p:strVal val="#ppt_x"/>
                                          </p:val>
                                        </p:tav>
                                        <p:tav tm="100000">
                                          <p:val>
                                            <p:strVal val="#ppt_x"/>
                                          </p:val>
                                        </p:tav>
                                      </p:tavLst>
                                    </p:anim>
                                    <p:anim calcmode="lin" valueType="num">
                                      <p:cBhvr>
                                        <p:cTn id="6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fade">
                                      <p:cBhvr>
                                        <p:cTn id="70" dur="1000"/>
                                        <p:tgtEl>
                                          <p:spTgt spid="19"/>
                                        </p:tgtEl>
                                      </p:cBhvr>
                                    </p:animEffect>
                                    <p:anim calcmode="lin" valueType="num">
                                      <p:cBhvr>
                                        <p:cTn id="71" dur="1000" fill="hold"/>
                                        <p:tgtEl>
                                          <p:spTgt spid="19"/>
                                        </p:tgtEl>
                                        <p:attrNameLst>
                                          <p:attrName>ppt_x</p:attrName>
                                        </p:attrNameLst>
                                      </p:cBhvr>
                                      <p:tavLst>
                                        <p:tav tm="0">
                                          <p:val>
                                            <p:strVal val="#ppt_x"/>
                                          </p:val>
                                        </p:tav>
                                        <p:tav tm="100000">
                                          <p:val>
                                            <p:strVal val="#ppt_x"/>
                                          </p:val>
                                        </p:tav>
                                      </p:tavLst>
                                    </p:anim>
                                    <p:anim calcmode="lin" valueType="num">
                                      <p:cBhvr>
                                        <p:cTn id="7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fade">
                                      <p:cBhvr>
                                        <p:cTn id="77" dur="1000"/>
                                        <p:tgtEl>
                                          <p:spTgt spid="21"/>
                                        </p:tgtEl>
                                      </p:cBhvr>
                                    </p:animEffect>
                                    <p:anim calcmode="lin" valueType="num">
                                      <p:cBhvr>
                                        <p:cTn id="78" dur="1000" fill="hold"/>
                                        <p:tgtEl>
                                          <p:spTgt spid="21"/>
                                        </p:tgtEl>
                                        <p:attrNameLst>
                                          <p:attrName>ppt_x</p:attrName>
                                        </p:attrNameLst>
                                      </p:cBhvr>
                                      <p:tavLst>
                                        <p:tav tm="0">
                                          <p:val>
                                            <p:strVal val="#ppt_x"/>
                                          </p:val>
                                        </p:tav>
                                        <p:tav tm="100000">
                                          <p:val>
                                            <p:strVal val="#ppt_x"/>
                                          </p:val>
                                        </p:tav>
                                      </p:tavLst>
                                    </p:anim>
                                    <p:anim calcmode="lin" valueType="num">
                                      <p:cBhvr>
                                        <p:cTn id="7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36"/>
                                        </p:tgtEl>
                                        <p:attrNameLst>
                                          <p:attrName>style.visibility</p:attrName>
                                        </p:attrNameLst>
                                      </p:cBhvr>
                                      <p:to>
                                        <p:strVal val="visible"/>
                                      </p:to>
                                    </p:set>
                                    <p:animEffect transition="in" filter="fade">
                                      <p:cBhvr>
                                        <p:cTn id="84" dur="1000"/>
                                        <p:tgtEl>
                                          <p:spTgt spid="36"/>
                                        </p:tgtEl>
                                      </p:cBhvr>
                                    </p:animEffect>
                                    <p:anim calcmode="lin" valueType="num">
                                      <p:cBhvr>
                                        <p:cTn id="85" dur="1000" fill="hold"/>
                                        <p:tgtEl>
                                          <p:spTgt spid="36"/>
                                        </p:tgtEl>
                                        <p:attrNameLst>
                                          <p:attrName>ppt_x</p:attrName>
                                        </p:attrNameLst>
                                      </p:cBhvr>
                                      <p:tavLst>
                                        <p:tav tm="0">
                                          <p:val>
                                            <p:strVal val="#ppt_x"/>
                                          </p:val>
                                        </p:tav>
                                        <p:tav tm="100000">
                                          <p:val>
                                            <p:strVal val="#ppt_x"/>
                                          </p:val>
                                        </p:tav>
                                      </p:tavLst>
                                    </p:anim>
                                    <p:anim calcmode="lin" valueType="num">
                                      <p:cBhvr>
                                        <p:cTn id="8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nodeType="clickEffect">
                                  <p:stCondLst>
                                    <p:cond delay="0"/>
                                  </p:stCondLst>
                                  <p:childTnLst>
                                    <p:set>
                                      <p:cBhvr>
                                        <p:cTn id="90" dur="1" fill="hold">
                                          <p:stCondLst>
                                            <p:cond delay="0"/>
                                          </p:stCondLst>
                                        </p:cTn>
                                        <p:tgtEl>
                                          <p:spTgt spid="39"/>
                                        </p:tgtEl>
                                        <p:attrNameLst>
                                          <p:attrName>style.visibility</p:attrName>
                                        </p:attrNameLst>
                                      </p:cBhvr>
                                      <p:to>
                                        <p:strVal val="visible"/>
                                      </p:to>
                                    </p:set>
                                    <p:animEffect transition="in" filter="fade">
                                      <p:cBhvr>
                                        <p:cTn id="91" dur="1000"/>
                                        <p:tgtEl>
                                          <p:spTgt spid="39"/>
                                        </p:tgtEl>
                                      </p:cBhvr>
                                    </p:animEffect>
                                    <p:anim calcmode="lin" valueType="num">
                                      <p:cBhvr>
                                        <p:cTn id="92" dur="1000" fill="hold"/>
                                        <p:tgtEl>
                                          <p:spTgt spid="39"/>
                                        </p:tgtEl>
                                        <p:attrNameLst>
                                          <p:attrName>ppt_x</p:attrName>
                                        </p:attrNameLst>
                                      </p:cBhvr>
                                      <p:tavLst>
                                        <p:tav tm="0">
                                          <p:val>
                                            <p:strVal val="#ppt_x"/>
                                          </p:val>
                                        </p:tav>
                                        <p:tav tm="100000">
                                          <p:val>
                                            <p:strVal val="#ppt_x"/>
                                          </p:val>
                                        </p:tav>
                                      </p:tavLst>
                                    </p:anim>
                                    <p:anim calcmode="lin" valueType="num">
                                      <p:cBhvr>
                                        <p:cTn id="93"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nodeType="clickEffect">
                                  <p:stCondLst>
                                    <p:cond delay="0"/>
                                  </p:stCondLst>
                                  <p:childTnLst>
                                    <p:set>
                                      <p:cBhvr>
                                        <p:cTn id="97" dur="1" fill="hold">
                                          <p:stCondLst>
                                            <p:cond delay="0"/>
                                          </p:stCondLst>
                                        </p:cTn>
                                        <p:tgtEl>
                                          <p:spTgt spid="43"/>
                                        </p:tgtEl>
                                        <p:attrNameLst>
                                          <p:attrName>style.visibility</p:attrName>
                                        </p:attrNameLst>
                                      </p:cBhvr>
                                      <p:to>
                                        <p:strVal val="visible"/>
                                      </p:to>
                                    </p:set>
                                    <p:animEffect transition="in" filter="fade">
                                      <p:cBhvr>
                                        <p:cTn id="98" dur="1000"/>
                                        <p:tgtEl>
                                          <p:spTgt spid="43"/>
                                        </p:tgtEl>
                                      </p:cBhvr>
                                    </p:animEffect>
                                    <p:anim calcmode="lin" valueType="num">
                                      <p:cBhvr>
                                        <p:cTn id="99" dur="1000" fill="hold"/>
                                        <p:tgtEl>
                                          <p:spTgt spid="43"/>
                                        </p:tgtEl>
                                        <p:attrNameLst>
                                          <p:attrName>ppt_x</p:attrName>
                                        </p:attrNameLst>
                                      </p:cBhvr>
                                      <p:tavLst>
                                        <p:tav tm="0">
                                          <p:val>
                                            <p:strVal val="#ppt_x"/>
                                          </p:val>
                                        </p:tav>
                                        <p:tav tm="100000">
                                          <p:val>
                                            <p:strVal val="#ppt_x"/>
                                          </p:val>
                                        </p:tav>
                                      </p:tavLst>
                                    </p:anim>
                                    <p:anim calcmode="lin" valueType="num">
                                      <p:cBhvr>
                                        <p:cTn id="100"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nodeType="clickEffect">
                                  <p:stCondLst>
                                    <p:cond delay="0"/>
                                  </p:stCondLst>
                                  <p:childTnLst>
                                    <p:set>
                                      <p:cBhvr>
                                        <p:cTn id="104" dur="1" fill="hold">
                                          <p:stCondLst>
                                            <p:cond delay="0"/>
                                          </p:stCondLst>
                                        </p:cTn>
                                        <p:tgtEl>
                                          <p:spTgt spid="45"/>
                                        </p:tgtEl>
                                        <p:attrNameLst>
                                          <p:attrName>style.visibility</p:attrName>
                                        </p:attrNameLst>
                                      </p:cBhvr>
                                      <p:to>
                                        <p:strVal val="visible"/>
                                      </p:to>
                                    </p:set>
                                    <p:animEffect transition="in" filter="fade">
                                      <p:cBhvr>
                                        <p:cTn id="105" dur="1000"/>
                                        <p:tgtEl>
                                          <p:spTgt spid="45"/>
                                        </p:tgtEl>
                                      </p:cBhvr>
                                    </p:animEffect>
                                    <p:anim calcmode="lin" valueType="num">
                                      <p:cBhvr>
                                        <p:cTn id="106" dur="1000" fill="hold"/>
                                        <p:tgtEl>
                                          <p:spTgt spid="45"/>
                                        </p:tgtEl>
                                        <p:attrNameLst>
                                          <p:attrName>ppt_x</p:attrName>
                                        </p:attrNameLst>
                                      </p:cBhvr>
                                      <p:tavLst>
                                        <p:tav tm="0">
                                          <p:val>
                                            <p:strVal val="#ppt_x"/>
                                          </p:val>
                                        </p:tav>
                                        <p:tav tm="100000">
                                          <p:val>
                                            <p:strVal val="#ppt_x"/>
                                          </p:val>
                                        </p:tav>
                                      </p:tavLst>
                                    </p:anim>
                                    <p:anim calcmode="lin" valueType="num">
                                      <p:cBhvr>
                                        <p:cTn id="107"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Январь 1996 г. Задача</a:t>
            </a:r>
            <a:endParaRPr lang="ru-RU" dirty="0"/>
          </a:p>
        </p:txBody>
      </p:sp>
      <p:sp>
        <p:nvSpPr>
          <p:cNvPr id="3" name="Объект 2"/>
          <p:cNvSpPr>
            <a:spLocks noGrp="1"/>
          </p:cNvSpPr>
          <p:nvPr>
            <p:ph idx="1"/>
          </p:nvPr>
        </p:nvSpPr>
        <p:spPr/>
        <p:txBody>
          <a:bodyPr>
            <a:normAutofit lnSpcReduction="10000"/>
          </a:bodyPr>
          <a:lstStyle/>
          <a:p>
            <a:pPr marL="0" indent="0">
              <a:buNone/>
            </a:pPr>
            <a:r>
              <a:rPr lang="ru-RU" dirty="0" smtClean="0"/>
              <a:t> </a:t>
            </a:r>
            <a:r>
              <a:rPr lang="ru-RU" sz="2000" dirty="0" smtClean="0"/>
              <a:t>Доказательство 2 </a:t>
            </a:r>
          </a:p>
          <a:p>
            <a:pPr marL="0" indent="0">
              <a:buNone/>
            </a:pPr>
            <a:r>
              <a:rPr lang="ru-RU" sz="2000" dirty="0" smtClean="0"/>
              <a:t>Из равенства треугольников 30-9-10 и 13-20-10 следует:</a:t>
            </a:r>
          </a:p>
          <a:p>
            <a:r>
              <a:rPr lang="ru-RU" sz="2000" dirty="0" smtClean="0"/>
              <a:t>Углы 9-10-30 и 13-20-10</a:t>
            </a:r>
            <a:r>
              <a:rPr lang="en-US" sz="2000" dirty="0" smtClean="0"/>
              <a:t>; </a:t>
            </a:r>
            <a:r>
              <a:rPr lang="ru-RU" sz="2000" dirty="0" smtClean="0"/>
              <a:t>9-10-30 и 13-20-10 равны (лежат против равных сторон)</a:t>
            </a:r>
          </a:p>
          <a:p>
            <a:r>
              <a:rPr lang="ru-RU" sz="2000" dirty="0" smtClean="0"/>
              <a:t>Углы 30-9-10 и 10-13-20 дополняют угол 30-10-20 до развернутого.</a:t>
            </a:r>
          </a:p>
          <a:p>
            <a:r>
              <a:rPr lang="ru-RU" sz="2000" dirty="0" smtClean="0"/>
              <a:t>Сумма углов 9-10-30 и 13-10-20 равна 90° по свойству прямоугольного треугольника</a:t>
            </a:r>
          </a:p>
          <a:p>
            <a:r>
              <a:rPr lang="ru-RU" sz="2000" dirty="0" smtClean="0"/>
              <a:t>Значит угол 30-10-20 равен 180° - 90° = 90°, то есть треугольник 10-20-30 прямоугольный</a:t>
            </a:r>
          </a:p>
          <a:p>
            <a:pPr marL="0" indent="0">
              <a:buNone/>
            </a:pPr>
            <a:r>
              <a:rPr lang="ru-RU" sz="2000" dirty="0" smtClean="0"/>
              <a:t>Вывод: треугольник 10-20-30 равнобедренный, прямоугольный</a:t>
            </a:r>
            <a:endParaRPr lang="ru-RU" sz="2000" dirty="0"/>
          </a:p>
        </p:txBody>
      </p:sp>
    </p:spTree>
    <p:extLst>
      <p:ext uri="{BB962C8B-B14F-4D97-AF65-F5344CB8AC3E}">
        <p14:creationId xmlns:p14="http://schemas.microsoft.com/office/powerpoint/2010/main" val="3100078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1000"/>
                                        <p:tgtEl>
                                          <p:spTgt spid="3">
                                            <p:txEl>
                                              <p:pRg st="5" end="5"/>
                                            </p:txEl>
                                          </p:spTgt>
                                        </p:tgtEl>
                                      </p:cBhvr>
                                    </p:animEffect>
                                    <p:anim calcmode="lin" valueType="num">
                                      <p:cBhvr>
                                        <p:cTn id="3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animEffect transition="in" filter="fade">
                                      <p:cBhvr>
                                        <p:cTn id="45" dur="1000"/>
                                        <p:tgtEl>
                                          <p:spTgt spid="3">
                                            <p:txEl>
                                              <p:pRg st="6" end="6"/>
                                            </p:txEl>
                                          </p:spTgt>
                                        </p:tgtEl>
                                      </p:cBhvr>
                                    </p:animEffect>
                                    <p:anim calcmode="lin" valueType="num">
                                      <p:cBhvr>
                                        <p:cTn id="4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7"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Январь 1996</a:t>
            </a:r>
            <a:endParaRPr lang="ru-RU" dirty="0"/>
          </a:p>
        </p:txBody>
      </p:sp>
      <p:graphicFrame>
        <p:nvGraphicFramePr>
          <p:cNvPr id="4" name="Объект 3"/>
          <p:cNvGraphicFramePr>
            <a:graphicFrameLocks noGrp="1"/>
          </p:cNvGraphicFramePr>
          <p:nvPr>
            <p:ph idx="1"/>
            <p:extLst>
              <p:ext uri="{D42A27DB-BD31-4B8C-83A1-F6EECF244321}">
                <p14:modId xmlns:p14="http://schemas.microsoft.com/office/powerpoint/2010/main" val="1092367665"/>
              </p:ext>
            </p:extLst>
          </p:nvPr>
        </p:nvGraphicFramePr>
        <p:xfrm>
          <a:off x="5287225" y="2426329"/>
          <a:ext cx="5980849" cy="3829615"/>
        </p:xfrm>
        <a:graphic>
          <a:graphicData uri="http://schemas.openxmlformats.org/drawingml/2006/table">
            <a:tbl>
              <a:tblPr firstRow="1" bandRow="1">
                <a:tableStyleId>{F5AB1C69-6EDB-4FF4-983F-18BD219EF322}</a:tableStyleId>
              </a:tblPr>
              <a:tblGrid>
                <a:gridCol w="854407"/>
                <a:gridCol w="854407"/>
                <a:gridCol w="854407"/>
                <a:gridCol w="854407"/>
                <a:gridCol w="854407"/>
                <a:gridCol w="854407"/>
                <a:gridCol w="854407"/>
              </a:tblGrid>
              <a:tr h="765923">
                <a:tc>
                  <a:txBody>
                    <a:bodyPr/>
                    <a:lstStyle/>
                    <a:p>
                      <a:r>
                        <a:rPr lang="ru-RU" dirty="0" smtClean="0"/>
                        <a:t>1</a:t>
                      </a:r>
                      <a:endParaRPr lang="ru-RU" dirty="0"/>
                    </a:p>
                  </a:txBody>
                  <a:tcPr/>
                </a:tc>
                <a:tc>
                  <a:txBody>
                    <a:bodyPr/>
                    <a:lstStyle/>
                    <a:p>
                      <a:r>
                        <a:rPr lang="ru-RU" dirty="0" smtClean="0"/>
                        <a:t>2</a:t>
                      </a:r>
                      <a:endParaRPr lang="ru-RU" dirty="0"/>
                    </a:p>
                  </a:txBody>
                  <a:tcPr/>
                </a:tc>
                <a:tc>
                  <a:txBody>
                    <a:bodyPr/>
                    <a:lstStyle/>
                    <a:p>
                      <a:r>
                        <a:rPr lang="ru-RU" dirty="0" smtClean="0"/>
                        <a:t>3</a:t>
                      </a:r>
                      <a:endParaRPr lang="ru-RU" dirty="0"/>
                    </a:p>
                  </a:txBody>
                  <a:tcPr/>
                </a:tc>
                <a:tc>
                  <a:txBody>
                    <a:bodyPr/>
                    <a:lstStyle/>
                    <a:p>
                      <a:r>
                        <a:rPr lang="ru-RU" dirty="0" smtClean="0"/>
                        <a:t>4</a:t>
                      </a:r>
                      <a:endParaRPr lang="ru-RU" dirty="0"/>
                    </a:p>
                  </a:txBody>
                  <a:tcPr/>
                </a:tc>
                <a:tc>
                  <a:txBody>
                    <a:bodyPr/>
                    <a:lstStyle/>
                    <a:p>
                      <a:r>
                        <a:rPr lang="ru-RU" dirty="0" smtClean="0"/>
                        <a:t>5</a:t>
                      </a:r>
                    </a:p>
                    <a:p>
                      <a:endParaRPr lang="ru-RU" dirty="0"/>
                    </a:p>
                  </a:txBody>
                  <a:tcPr/>
                </a:tc>
                <a:tc>
                  <a:txBody>
                    <a:bodyPr/>
                    <a:lstStyle/>
                    <a:p>
                      <a:r>
                        <a:rPr lang="ru-RU" dirty="0" smtClean="0"/>
                        <a:t>6</a:t>
                      </a:r>
                      <a:endParaRPr lang="ru-RU" dirty="0"/>
                    </a:p>
                  </a:txBody>
                  <a:tcPr/>
                </a:tc>
                <a:tc>
                  <a:txBody>
                    <a:bodyPr/>
                    <a:lstStyle/>
                    <a:p>
                      <a:r>
                        <a:rPr lang="ru-RU" dirty="0" smtClean="0"/>
                        <a:t>7</a:t>
                      </a:r>
                      <a:endParaRPr lang="ru-RU" dirty="0"/>
                    </a:p>
                  </a:txBody>
                  <a:tcPr/>
                </a:tc>
              </a:tr>
              <a:tr h="765923">
                <a:tc>
                  <a:txBody>
                    <a:bodyPr/>
                    <a:lstStyle/>
                    <a:p>
                      <a:r>
                        <a:rPr lang="ru-RU" dirty="0" smtClean="0"/>
                        <a:t>8</a:t>
                      </a:r>
                      <a:endParaRPr lang="ru-RU" dirty="0"/>
                    </a:p>
                  </a:txBody>
                  <a:tcPr/>
                </a:tc>
                <a:tc>
                  <a:txBody>
                    <a:bodyPr/>
                    <a:lstStyle/>
                    <a:p>
                      <a:r>
                        <a:rPr lang="ru-RU" dirty="0" smtClean="0"/>
                        <a:t>9</a:t>
                      </a:r>
                      <a:endParaRPr lang="ru-RU" dirty="0"/>
                    </a:p>
                  </a:txBody>
                  <a:tcPr/>
                </a:tc>
                <a:tc>
                  <a:txBody>
                    <a:bodyPr/>
                    <a:lstStyle/>
                    <a:p>
                      <a:r>
                        <a:rPr lang="ru-RU" dirty="0" smtClean="0"/>
                        <a:t>10</a:t>
                      </a:r>
                      <a:endParaRPr lang="ru-RU" dirty="0"/>
                    </a:p>
                  </a:txBody>
                  <a:tcPr/>
                </a:tc>
                <a:tc>
                  <a:txBody>
                    <a:bodyPr/>
                    <a:lstStyle/>
                    <a:p>
                      <a:r>
                        <a:rPr lang="ru-RU" dirty="0" smtClean="0"/>
                        <a:t>11</a:t>
                      </a:r>
                      <a:endParaRPr lang="ru-RU" dirty="0"/>
                    </a:p>
                  </a:txBody>
                  <a:tcPr/>
                </a:tc>
                <a:tc>
                  <a:txBody>
                    <a:bodyPr/>
                    <a:lstStyle/>
                    <a:p>
                      <a:r>
                        <a:rPr lang="ru-RU" dirty="0" smtClean="0"/>
                        <a:t>12</a:t>
                      </a:r>
                      <a:endParaRPr lang="ru-RU" dirty="0"/>
                    </a:p>
                  </a:txBody>
                  <a:tcPr/>
                </a:tc>
                <a:tc>
                  <a:txBody>
                    <a:bodyPr/>
                    <a:lstStyle/>
                    <a:p>
                      <a:r>
                        <a:rPr lang="ru-RU" dirty="0" smtClean="0"/>
                        <a:t>13</a:t>
                      </a:r>
                      <a:endParaRPr lang="ru-RU" dirty="0"/>
                    </a:p>
                  </a:txBody>
                  <a:tcPr/>
                </a:tc>
                <a:tc>
                  <a:txBody>
                    <a:bodyPr/>
                    <a:lstStyle/>
                    <a:p>
                      <a:r>
                        <a:rPr lang="ru-RU" dirty="0" smtClean="0"/>
                        <a:t>14</a:t>
                      </a:r>
                      <a:endParaRPr lang="ru-RU" dirty="0"/>
                    </a:p>
                  </a:txBody>
                  <a:tcPr/>
                </a:tc>
              </a:tr>
              <a:tr h="765923">
                <a:tc>
                  <a:txBody>
                    <a:bodyPr/>
                    <a:lstStyle/>
                    <a:p>
                      <a:r>
                        <a:rPr lang="ru-RU" dirty="0" smtClean="0"/>
                        <a:t>15</a:t>
                      </a:r>
                      <a:endParaRPr lang="ru-RU" dirty="0"/>
                    </a:p>
                  </a:txBody>
                  <a:tcPr/>
                </a:tc>
                <a:tc>
                  <a:txBody>
                    <a:bodyPr/>
                    <a:lstStyle/>
                    <a:p>
                      <a:r>
                        <a:rPr lang="ru-RU" dirty="0" smtClean="0"/>
                        <a:t>16</a:t>
                      </a:r>
                      <a:endParaRPr lang="ru-RU" dirty="0"/>
                    </a:p>
                  </a:txBody>
                  <a:tcPr/>
                </a:tc>
                <a:tc>
                  <a:txBody>
                    <a:bodyPr/>
                    <a:lstStyle/>
                    <a:p>
                      <a:r>
                        <a:rPr lang="ru-RU" dirty="0" smtClean="0"/>
                        <a:t>17</a:t>
                      </a:r>
                      <a:endParaRPr lang="ru-RU" dirty="0"/>
                    </a:p>
                  </a:txBody>
                  <a:tcPr/>
                </a:tc>
                <a:tc>
                  <a:txBody>
                    <a:bodyPr/>
                    <a:lstStyle/>
                    <a:p>
                      <a:r>
                        <a:rPr lang="ru-RU" dirty="0" smtClean="0"/>
                        <a:t>18</a:t>
                      </a:r>
                      <a:endParaRPr lang="ru-RU" dirty="0"/>
                    </a:p>
                  </a:txBody>
                  <a:tcPr/>
                </a:tc>
                <a:tc>
                  <a:txBody>
                    <a:bodyPr/>
                    <a:lstStyle/>
                    <a:p>
                      <a:r>
                        <a:rPr lang="ru-RU" dirty="0" smtClean="0"/>
                        <a:t>19</a:t>
                      </a:r>
                      <a:endParaRPr lang="ru-RU" dirty="0"/>
                    </a:p>
                  </a:txBody>
                  <a:tcPr/>
                </a:tc>
                <a:tc>
                  <a:txBody>
                    <a:bodyPr/>
                    <a:lstStyle/>
                    <a:p>
                      <a:r>
                        <a:rPr lang="ru-RU" dirty="0" smtClean="0"/>
                        <a:t>20</a:t>
                      </a:r>
                      <a:endParaRPr lang="ru-RU" dirty="0"/>
                    </a:p>
                  </a:txBody>
                  <a:tcPr/>
                </a:tc>
                <a:tc>
                  <a:txBody>
                    <a:bodyPr/>
                    <a:lstStyle/>
                    <a:p>
                      <a:r>
                        <a:rPr lang="ru-RU" dirty="0" smtClean="0"/>
                        <a:t>21</a:t>
                      </a:r>
                      <a:endParaRPr lang="ru-RU" dirty="0"/>
                    </a:p>
                  </a:txBody>
                  <a:tcPr/>
                </a:tc>
              </a:tr>
              <a:tr h="765923">
                <a:tc>
                  <a:txBody>
                    <a:bodyPr/>
                    <a:lstStyle/>
                    <a:p>
                      <a:r>
                        <a:rPr lang="ru-RU" dirty="0" smtClean="0"/>
                        <a:t>22</a:t>
                      </a:r>
                      <a:endParaRPr lang="ru-RU" dirty="0"/>
                    </a:p>
                  </a:txBody>
                  <a:tcPr/>
                </a:tc>
                <a:tc>
                  <a:txBody>
                    <a:bodyPr/>
                    <a:lstStyle/>
                    <a:p>
                      <a:r>
                        <a:rPr lang="ru-RU" dirty="0" smtClean="0"/>
                        <a:t>23</a:t>
                      </a:r>
                      <a:endParaRPr lang="ru-RU" dirty="0"/>
                    </a:p>
                  </a:txBody>
                  <a:tcPr/>
                </a:tc>
                <a:tc>
                  <a:txBody>
                    <a:bodyPr/>
                    <a:lstStyle/>
                    <a:p>
                      <a:r>
                        <a:rPr lang="ru-RU" dirty="0" smtClean="0"/>
                        <a:t>24</a:t>
                      </a:r>
                      <a:endParaRPr lang="ru-RU" dirty="0"/>
                    </a:p>
                  </a:txBody>
                  <a:tcPr/>
                </a:tc>
                <a:tc>
                  <a:txBody>
                    <a:bodyPr/>
                    <a:lstStyle/>
                    <a:p>
                      <a:r>
                        <a:rPr lang="ru-RU" dirty="0" smtClean="0"/>
                        <a:t>25</a:t>
                      </a:r>
                      <a:endParaRPr lang="ru-RU" dirty="0"/>
                    </a:p>
                  </a:txBody>
                  <a:tcPr/>
                </a:tc>
                <a:tc>
                  <a:txBody>
                    <a:bodyPr/>
                    <a:lstStyle/>
                    <a:p>
                      <a:r>
                        <a:rPr lang="ru-RU" dirty="0" smtClean="0"/>
                        <a:t>26</a:t>
                      </a:r>
                      <a:endParaRPr lang="ru-RU" dirty="0"/>
                    </a:p>
                  </a:txBody>
                  <a:tcPr/>
                </a:tc>
                <a:tc>
                  <a:txBody>
                    <a:bodyPr/>
                    <a:lstStyle/>
                    <a:p>
                      <a:r>
                        <a:rPr lang="ru-RU" dirty="0" smtClean="0"/>
                        <a:t>27</a:t>
                      </a:r>
                      <a:endParaRPr lang="ru-RU" dirty="0"/>
                    </a:p>
                  </a:txBody>
                  <a:tcPr/>
                </a:tc>
                <a:tc>
                  <a:txBody>
                    <a:bodyPr/>
                    <a:lstStyle/>
                    <a:p>
                      <a:r>
                        <a:rPr lang="ru-RU" dirty="0" smtClean="0"/>
                        <a:t>28</a:t>
                      </a:r>
                      <a:endParaRPr lang="ru-RU" dirty="0"/>
                    </a:p>
                  </a:txBody>
                  <a:tcPr/>
                </a:tc>
              </a:tr>
              <a:tr h="765923">
                <a:tc>
                  <a:txBody>
                    <a:bodyPr/>
                    <a:lstStyle/>
                    <a:p>
                      <a:r>
                        <a:rPr lang="ru-RU" dirty="0" smtClean="0"/>
                        <a:t>29</a:t>
                      </a:r>
                      <a:endParaRPr lang="ru-RU" dirty="0"/>
                    </a:p>
                  </a:txBody>
                  <a:tcPr/>
                </a:tc>
                <a:tc>
                  <a:txBody>
                    <a:bodyPr/>
                    <a:lstStyle/>
                    <a:p>
                      <a:r>
                        <a:rPr lang="ru-RU" dirty="0" smtClean="0"/>
                        <a:t>30</a:t>
                      </a:r>
                      <a:endParaRPr lang="ru-RU" dirty="0"/>
                    </a:p>
                  </a:txBody>
                  <a:tcPr/>
                </a:tc>
                <a:tc>
                  <a:txBody>
                    <a:bodyPr/>
                    <a:lstStyle/>
                    <a:p>
                      <a:r>
                        <a:rPr lang="ru-RU" dirty="0" smtClean="0"/>
                        <a:t>31</a:t>
                      </a:r>
                      <a:endParaRPr lang="ru-RU" dirty="0"/>
                    </a:p>
                  </a:txBody>
                  <a:tcPr/>
                </a:tc>
                <a:tc>
                  <a:txBody>
                    <a:bodyPr/>
                    <a:lstStyle/>
                    <a:p>
                      <a:endParaRPr lang="ru-RU" dirty="0"/>
                    </a:p>
                  </a:txBody>
                  <a:tcPr/>
                </a:tc>
                <a:tc>
                  <a:txBody>
                    <a:bodyPr/>
                    <a:lstStyle/>
                    <a:p>
                      <a:endParaRPr lang="ru-RU" dirty="0"/>
                    </a:p>
                  </a:txBody>
                  <a:tcPr/>
                </a:tc>
                <a:tc>
                  <a:txBody>
                    <a:bodyPr/>
                    <a:lstStyle/>
                    <a:p>
                      <a:endParaRPr lang="ru-RU" dirty="0"/>
                    </a:p>
                  </a:txBody>
                  <a:tcPr/>
                </a:tc>
                <a:tc>
                  <a:txBody>
                    <a:bodyPr/>
                    <a:lstStyle/>
                    <a:p>
                      <a:endParaRPr lang="ru-RU" dirty="0"/>
                    </a:p>
                  </a:txBody>
                  <a:tcPr/>
                </a:tc>
              </a:tr>
            </a:tbl>
          </a:graphicData>
        </a:graphic>
      </p:graphicFrame>
      <p:cxnSp>
        <p:nvCxnSpPr>
          <p:cNvPr id="6" name="Прямая соединительная линия 5"/>
          <p:cNvCxnSpPr/>
          <p:nvPr/>
        </p:nvCxnSpPr>
        <p:spPr>
          <a:xfrm>
            <a:off x="7206558" y="3376943"/>
            <a:ext cx="2571185" cy="769544"/>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7"/>
          <p:cNvCxnSpPr/>
          <p:nvPr/>
        </p:nvCxnSpPr>
        <p:spPr>
          <a:xfrm flipV="1">
            <a:off x="6355533" y="4146487"/>
            <a:ext cx="3413156" cy="1511929"/>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Прямая соединительная линия 9"/>
          <p:cNvCxnSpPr/>
          <p:nvPr/>
        </p:nvCxnSpPr>
        <p:spPr>
          <a:xfrm flipH="1">
            <a:off x="6364586" y="3376943"/>
            <a:ext cx="841972" cy="2281473"/>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8019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Февраль 1996 </a:t>
            </a:r>
            <a:endParaRPr lang="ru-RU" dirty="0"/>
          </a:p>
        </p:txBody>
      </p:sp>
      <p:graphicFrame>
        <p:nvGraphicFramePr>
          <p:cNvPr id="5" name="Объект 4"/>
          <p:cNvGraphicFramePr>
            <a:graphicFrameLocks noGrp="1"/>
          </p:cNvGraphicFramePr>
          <p:nvPr>
            <p:ph idx="1"/>
            <p:extLst>
              <p:ext uri="{D42A27DB-BD31-4B8C-83A1-F6EECF244321}">
                <p14:modId xmlns:p14="http://schemas.microsoft.com/office/powerpoint/2010/main" val="3907191185"/>
              </p:ext>
            </p:extLst>
          </p:nvPr>
        </p:nvGraphicFramePr>
        <p:xfrm>
          <a:off x="6206492" y="1935920"/>
          <a:ext cx="5806437" cy="4693480"/>
        </p:xfrm>
        <a:graphic>
          <a:graphicData uri="http://schemas.openxmlformats.org/drawingml/2006/table">
            <a:tbl>
              <a:tblPr firstRow="1" bandRow="1">
                <a:tableStyleId>{21E4AEA4-8DFA-4A89-87EB-49C32662AFE0}</a:tableStyleId>
              </a:tblPr>
              <a:tblGrid>
                <a:gridCol w="829491"/>
                <a:gridCol w="829491"/>
                <a:gridCol w="829491"/>
                <a:gridCol w="829491"/>
                <a:gridCol w="829491"/>
                <a:gridCol w="829491"/>
                <a:gridCol w="829491"/>
              </a:tblGrid>
              <a:tr h="938696">
                <a:tc>
                  <a:txBody>
                    <a:bodyPr/>
                    <a:lstStyle/>
                    <a:p>
                      <a:endParaRPr lang="ru-RU" dirty="0"/>
                    </a:p>
                  </a:txBody>
                  <a:tcPr/>
                </a:tc>
                <a:tc>
                  <a:txBody>
                    <a:bodyPr/>
                    <a:lstStyle/>
                    <a:p>
                      <a:endParaRPr lang="ru-RU" dirty="0"/>
                    </a:p>
                  </a:txBody>
                  <a:tcPr/>
                </a:tc>
                <a:tc>
                  <a:txBody>
                    <a:bodyPr/>
                    <a:lstStyle/>
                    <a:p>
                      <a:endParaRPr lang="ru-RU" dirty="0"/>
                    </a:p>
                  </a:txBody>
                  <a:tcPr/>
                </a:tc>
                <a:tc>
                  <a:txBody>
                    <a:bodyPr/>
                    <a:lstStyle/>
                    <a:p>
                      <a:r>
                        <a:rPr lang="ru-RU" dirty="0" smtClean="0"/>
                        <a:t>1</a:t>
                      </a:r>
                      <a:endParaRPr lang="ru-RU" dirty="0"/>
                    </a:p>
                  </a:txBody>
                  <a:tcPr/>
                </a:tc>
                <a:tc>
                  <a:txBody>
                    <a:bodyPr/>
                    <a:lstStyle/>
                    <a:p>
                      <a:r>
                        <a:rPr lang="ru-RU" dirty="0" smtClean="0"/>
                        <a:t>2</a:t>
                      </a:r>
                      <a:endParaRPr lang="ru-RU" dirty="0"/>
                    </a:p>
                  </a:txBody>
                  <a:tcPr/>
                </a:tc>
                <a:tc>
                  <a:txBody>
                    <a:bodyPr/>
                    <a:lstStyle/>
                    <a:p>
                      <a:r>
                        <a:rPr lang="ru-RU" dirty="0" smtClean="0"/>
                        <a:t>3</a:t>
                      </a:r>
                      <a:endParaRPr lang="ru-RU" dirty="0"/>
                    </a:p>
                  </a:txBody>
                  <a:tcPr/>
                </a:tc>
                <a:tc>
                  <a:txBody>
                    <a:bodyPr/>
                    <a:lstStyle/>
                    <a:p>
                      <a:r>
                        <a:rPr lang="ru-RU" dirty="0" smtClean="0"/>
                        <a:t>4</a:t>
                      </a:r>
                      <a:endParaRPr lang="ru-RU" dirty="0"/>
                    </a:p>
                  </a:txBody>
                  <a:tcPr/>
                </a:tc>
              </a:tr>
              <a:tr h="938696">
                <a:tc>
                  <a:txBody>
                    <a:bodyPr/>
                    <a:lstStyle/>
                    <a:p>
                      <a:r>
                        <a:rPr lang="ru-RU" dirty="0" smtClean="0"/>
                        <a:t>5</a:t>
                      </a:r>
                      <a:endParaRPr lang="ru-RU" dirty="0"/>
                    </a:p>
                  </a:txBody>
                  <a:tcPr/>
                </a:tc>
                <a:tc>
                  <a:txBody>
                    <a:bodyPr/>
                    <a:lstStyle/>
                    <a:p>
                      <a:r>
                        <a:rPr lang="ru-RU" dirty="0" smtClean="0"/>
                        <a:t>6</a:t>
                      </a:r>
                      <a:endParaRPr lang="ru-RU" dirty="0"/>
                    </a:p>
                  </a:txBody>
                  <a:tcPr/>
                </a:tc>
                <a:tc>
                  <a:txBody>
                    <a:bodyPr/>
                    <a:lstStyle/>
                    <a:p>
                      <a:r>
                        <a:rPr lang="ru-RU" dirty="0" smtClean="0"/>
                        <a:t>7</a:t>
                      </a:r>
                      <a:endParaRPr lang="ru-RU" dirty="0"/>
                    </a:p>
                  </a:txBody>
                  <a:tcPr/>
                </a:tc>
                <a:tc>
                  <a:txBody>
                    <a:bodyPr/>
                    <a:lstStyle/>
                    <a:p>
                      <a:r>
                        <a:rPr lang="ru-RU" dirty="0" smtClean="0"/>
                        <a:t>8</a:t>
                      </a:r>
                      <a:endParaRPr lang="ru-RU" dirty="0"/>
                    </a:p>
                  </a:txBody>
                  <a:tcPr/>
                </a:tc>
                <a:tc>
                  <a:txBody>
                    <a:bodyPr/>
                    <a:lstStyle/>
                    <a:p>
                      <a:r>
                        <a:rPr lang="ru-RU" dirty="0" smtClean="0"/>
                        <a:t>9</a:t>
                      </a:r>
                      <a:endParaRPr lang="ru-RU" dirty="0"/>
                    </a:p>
                  </a:txBody>
                  <a:tcPr/>
                </a:tc>
                <a:tc>
                  <a:txBody>
                    <a:bodyPr/>
                    <a:lstStyle/>
                    <a:p>
                      <a:r>
                        <a:rPr lang="ru-RU" dirty="0" smtClean="0"/>
                        <a:t>10</a:t>
                      </a:r>
                      <a:endParaRPr lang="ru-RU" dirty="0"/>
                    </a:p>
                  </a:txBody>
                  <a:tcPr/>
                </a:tc>
                <a:tc>
                  <a:txBody>
                    <a:bodyPr/>
                    <a:lstStyle/>
                    <a:p>
                      <a:r>
                        <a:rPr lang="ru-RU" dirty="0" smtClean="0"/>
                        <a:t>11</a:t>
                      </a:r>
                      <a:endParaRPr lang="ru-RU" dirty="0"/>
                    </a:p>
                  </a:txBody>
                  <a:tcPr/>
                </a:tc>
              </a:tr>
              <a:tr h="938696">
                <a:tc>
                  <a:txBody>
                    <a:bodyPr/>
                    <a:lstStyle/>
                    <a:p>
                      <a:r>
                        <a:rPr lang="ru-RU" dirty="0" smtClean="0"/>
                        <a:t>12</a:t>
                      </a:r>
                      <a:endParaRPr lang="ru-RU" dirty="0"/>
                    </a:p>
                  </a:txBody>
                  <a:tcPr/>
                </a:tc>
                <a:tc>
                  <a:txBody>
                    <a:bodyPr/>
                    <a:lstStyle/>
                    <a:p>
                      <a:r>
                        <a:rPr lang="ru-RU" dirty="0" smtClean="0"/>
                        <a:t>13</a:t>
                      </a:r>
                      <a:endParaRPr lang="ru-RU" dirty="0"/>
                    </a:p>
                  </a:txBody>
                  <a:tcPr/>
                </a:tc>
                <a:tc>
                  <a:txBody>
                    <a:bodyPr/>
                    <a:lstStyle/>
                    <a:p>
                      <a:r>
                        <a:rPr lang="ru-RU" dirty="0" smtClean="0"/>
                        <a:t>14</a:t>
                      </a:r>
                      <a:endParaRPr lang="ru-RU" dirty="0"/>
                    </a:p>
                  </a:txBody>
                  <a:tcPr/>
                </a:tc>
                <a:tc>
                  <a:txBody>
                    <a:bodyPr/>
                    <a:lstStyle/>
                    <a:p>
                      <a:r>
                        <a:rPr lang="ru-RU" dirty="0" smtClean="0"/>
                        <a:t>15</a:t>
                      </a:r>
                      <a:endParaRPr lang="ru-RU" dirty="0"/>
                    </a:p>
                  </a:txBody>
                  <a:tcPr/>
                </a:tc>
                <a:tc>
                  <a:txBody>
                    <a:bodyPr/>
                    <a:lstStyle/>
                    <a:p>
                      <a:r>
                        <a:rPr lang="ru-RU" dirty="0" smtClean="0"/>
                        <a:t>16</a:t>
                      </a:r>
                      <a:endParaRPr lang="ru-RU" dirty="0"/>
                    </a:p>
                  </a:txBody>
                  <a:tcPr/>
                </a:tc>
                <a:tc>
                  <a:txBody>
                    <a:bodyPr/>
                    <a:lstStyle/>
                    <a:p>
                      <a:r>
                        <a:rPr lang="ru-RU" dirty="0" smtClean="0"/>
                        <a:t>17</a:t>
                      </a:r>
                      <a:endParaRPr lang="ru-RU" dirty="0"/>
                    </a:p>
                  </a:txBody>
                  <a:tcPr/>
                </a:tc>
                <a:tc>
                  <a:txBody>
                    <a:bodyPr/>
                    <a:lstStyle/>
                    <a:p>
                      <a:r>
                        <a:rPr lang="ru-RU" dirty="0" smtClean="0"/>
                        <a:t>18</a:t>
                      </a:r>
                      <a:endParaRPr lang="ru-RU" dirty="0"/>
                    </a:p>
                  </a:txBody>
                  <a:tcPr/>
                </a:tc>
              </a:tr>
              <a:tr h="938696">
                <a:tc>
                  <a:txBody>
                    <a:bodyPr/>
                    <a:lstStyle/>
                    <a:p>
                      <a:r>
                        <a:rPr lang="ru-RU" dirty="0" smtClean="0"/>
                        <a:t>19</a:t>
                      </a:r>
                      <a:endParaRPr lang="ru-RU" dirty="0"/>
                    </a:p>
                  </a:txBody>
                  <a:tcPr/>
                </a:tc>
                <a:tc>
                  <a:txBody>
                    <a:bodyPr/>
                    <a:lstStyle/>
                    <a:p>
                      <a:r>
                        <a:rPr lang="ru-RU" dirty="0" smtClean="0"/>
                        <a:t>20</a:t>
                      </a:r>
                      <a:endParaRPr lang="ru-RU" dirty="0"/>
                    </a:p>
                  </a:txBody>
                  <a:tcPr/>
                </a:tc>
                <a:tc>
                  <a:txBody>
                    <a:bodyPr/>
                    <a:lstStyle/>
                    <a:p>
                      <a:r>
                        <a:rPr lang="ru-RU" dirty="0" smtClean="0"/>
                        <a:t>21</a:t>
                      </a:r>
                      <a:endParaRPr lang="ru-RU" dirty="0"/>
                    </a:p>
                  </a:txBody>
                  <a:tcPr/>
                </a:tc>
                <a:tc>
                  <a:txBody>
                    <a:bodyPr/>
                    <a:lstStyle/>
                    <a:p>
                      <a:r>
                        <a:rPr lang="ru-RU" dirty="0" smtClean="0"/>
                        <a:t>22</a:t>
                      </a:r>
                      <a:endParaRPr lang="ru-RU" dirty="0"/>
                    </a:p>
                  </a:txBody>
                  <a:tcPr/>
                </a:tc>
                <a:tc>
                  <a:txBody>
                    <a:bodyPr/>
                    <a:lstStyle/>
                    <a:p>
                      <a:r>
                        <a:rPr lang="ru-RU" dirty="0" smtClean="0"/>
                        <a:t>23</a:t>
                      </a:r>
                      <a:endParaRPr lang="ru-RU" dirty="0"/>
                    </a:p>
                  </a:txBody>
                  <a:tcPr/>
                </a:tc>
                <a:tc>
                  <a:txBody>
                    <a:bodyPr/>
                    <a:lstStyle/>
                    <a:p>
                      <a:r>
                        <a:rPr lang="ru-RU" dirty="0" smtClean="0"/>
                        <a:t>24</a:t>
                      </a:r>
                      <a:endParaRPr lang="ru-RU" dirty="0"/>
                    </a:p>
                  </a:txBody>
                  <a:tcPr/>
                </a:tc>
                <a:tc>
                  <a:txBody>
                    <a:bodyPr/>
                    <a:lstStyle/>
                    <a:p>
                      <a:r>
                        <a:rPr lang="ru-RU" dirty="0" smtClean="0"/>
                        <a:t>25</a:t>
                      </a:r>
                      <a:endParaRPr lang="ru-RU" dirty="0"/>
                    </a:p>
                  </a:txBody>
                  <a:tcPr/>
                </a:tc>
              </a:tr>
              <a:tr h="938696">
                <a:tc>
                  <a:txBody>
                    <a:bodyPr/>
                    <a:lstStyle/>
                    <a:p>
                      <a:r>
                        <a:rPr lang="ru-RU" dirty="0" smtClean="0"/>
                        <a:t>26</a:t>
                      </a:r>
                      <a:endParaRPr lang="ru-RU" dirty="0"/>
                    </a:p>
                  </a:txBody>
                  <a:tcPr/>
                </a:tc>
                <a:tc>
                  <a:txBody>
                    <a:bodyPr/>
                    <a:lstStyle/>
                    <a:p>
                      <a:r>
                        <a:rPr lang="ru-RU" dirty="0" smtClean="0"/>
                        <a:t>27</a:t>
                      </a:r>
                      <a:endParaRPr lang="ru-RU" dirty="0"/>
                    </a:p>
                  </a:txBody>
                  <a:tcPr/>
                </a:tc>
                <a:tc>
                  <a:txBody>
                    <a:bodyPr/>
                    <a:lstStyle/>
                    <a:p>
                      <a:r>
                        <a:rPr lang="ru-RU" dirty="0" smtClean="0"/>
                        <a:t>28</a:t>
                      </a:r>
                      <a:endParaRPr lang="ru-RU" dirty="0"/>
                    </a:p>
                  </a:txBody>
                  <a:tcPr/>
                </a:tc>
                <a:tc>
                  <a:txBody>
                    <a:bodyPr/>
                    <a:lstStyle/>
                    <a:p>
                      <a:r>
                        <a:rPr lang="ru-RU" dirty="0" smtClean="0"/>
                        <a:t>29</a:t>
                      </a:r>
                      <a:endParaRPr lang="ru-RU" dirty="0"/>
                    </a:p>
                  </a:txBody>
                  <a:tcPr/>
                </a:tc>
                <a:tc>
                  <a:txBody>
                    <a:bodyPr/>
                    <a:lstStyle/>
                    <a:p>
                      <a:endParaRPr lang="ru-RU"/>
                    </a:p>
                  </a:txBody>
                  <a:tcPr/>
                </a:tc>
                <a:tc>
                  <a:txBody>
                    <a:bodyPr/>
                    <a:lstStyle/>
                    <a:p>
                      <a:endParaRPr lang="ru-RU"/>
                    </a:p>
                  </a:txBody>
                  <a:tcPr/>
                </a:tc>
                <a:tc>
                  <a:txBody>
                    <a:bodyPr/>
                    <a:lstStyle/>
                    <a:p>
                      <a:endParaRPr lang="ru-RU" dirty="0"/>
                    </a:p>
                  </a:txBody>
                  <a:tcPr/>
                </a:tc>
              </a:tr>
            </a:tbl>
          </a:graphicData>
        </a:graphic>
      </p:graphicFrame>
      <p:sp>
        <p:nvSpPr>
          <p:cNvPr id="8" name="TextBox 7"/>
          <p:cNvSpPr txBox="1"/>
          <p:nvPr/>
        </p:nvSpPr>
        <p:spPr>
          <a:xfrm>
            <a:off x="1257865" y="1264555"/>
            <a:ext cx="3474720" cy="2308324"/>
          </a:xfrm>
          <a:prstGeom prst="rect">
            <a:avLst/>
          </a:prstGeom>
          <a:noFill/>
        </p:spPr>
        <p:txBody>
          <a:bodyPr wrap="square" rtlCol="0">
            <a:spAutoFit/>
          </a:bodyPr>
          <a:lstStyle/>
          <a:p>
            <a:r>
              <a:rPr lang="ru-RU" dirty="0" smtClean="0"/>
              <a:t>В феврале не получится никакого треугольника и даже прямой, потому что в феврале 28 дней, 1996 год является високосным, поэтому в феврале 1996 года 29 дней, поэтому проведем отрезок 10-20</a:t>
            </a:r>
            <a:endParaRPr lang="ru-RU" dirty="0"/>
          </a:p>
        </p:txBody>
      </p:sp>
      <p:cxnSp>
        <p:nvCxnSpPr>
          <p:cNvPr id="4" name="Прямая соединительная линия 3"/>
          <p:cNvCxnSpPr/>
          <p:nvPr/>
        </p:nvCxnSpPr>
        <p:spPr>
          <a:xfrm flipH="1">
            <a:off x="7260879" y="3060071"/>
            <a:ext cx="3295462" cy="187406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60551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Март 1996</a:t>
            </a:r>
            <a:endParaRPr lang="ru-RU" dirty="0"/>
          </a:p>
        </p:txBody>
      </p:sp>
      <p:graphicFrame>
        <p:nvGraphicFramePr>
          <p:cNvPr id="4" name="Объект 3"/>
          <p:cNvGraphicFramePr>
            <a:graphicFrameLocks noGrp="1"/>
          </p:cNvGraphicFramePr>
          <p:nvPr>
            <p:ph idx="1"/>
            <p:extLst>
              <p:ext uri="{D42A27DB-BD31-4B8C-83A1-F6EECF244321}">
                <p14:modId xmlns:p14="http://schemas.microsoft.com/office/powerpoint/2010/main" val="1832950840"/>
              </p:ext>
            </p:extLst>
          </p:nvPr>
        </p:nvGraphicFramePr>
        <p:xfrm>
          <a:off x="5737862" y="2095500"/>
          <a:ext cx="6286497" cy="4476750"/>
        </p:xfrm>
        <a:graphic>
          <a:graphicData uri="http://schemas.openxmlformats.org/drawingml/2006/table">
            <a:tbl>
              <a:tblPr firstRow="1" bandRow="1">
                <a:tableStyleId>{5C22544A-7EE6-4342-B048-85BDC9FD1C3A}</a:tableStyleId>
              </a:tblPr>
              <a:tblGrid>
                <a:gridCol w="898071"/>
                <a:gridCol w="898071"/>
                <a:gridCol w="898071"/>
                <a:gridCol w="898071"/>
                <a:gridCol w="898071"/>
                <a:gridCol w="898071"/>
                <a:gridCol w="898071"/>
              </a:tblGrid>
              <a:tr h="895350">
                <a:tc>
                  <a:txBody>
                    <a:bodyPr/>
                    <a:lstStyle/>
                    <a:p>
                      <a:endParaRPr lang="ru-RU" dirty="0"/>
                    </a:p>
                  </a:txBody>
                  <a:tcPr/>
                </a:tc>
                <a:tc>
                  <a:txBody>
                    <a:bodyPr/>
                    <a:lstStyle/>
                    <a:p>
                      <a:endParaRPr lang="ru-RU"/>
                    </a:p>
                  </a:txBody>
                  <a:tcPr/>
                </a:tc>
                <a:tc>
                  <a:txBody>
                    <a:bodyPr/>
                    <a:lstStyle/>
                    <a:p>
                      <a:endParaRPr lang="ru-RU"/>
                    </a:p>
                  </a:txBody>
                  <a:tcPr/>
                </a:tc>
                <a:tc>
                  <a:txBody>
                    <a:bodyPr/>
                    <a:lstStyle/>
                    <a:p>
                      <a:endParaRPr lang="ru-RU" dirty="0"/>
                    </a:p>
                  </a:txBody>
                  <a:tcPr/>
                </a:tc>
                <a:tc>
                  <a:txBody>
                    <a:bodyPr/>
                    <a:lstStyle/>
                    <a:p>
                      <a:r>
                        <a:rPr lang="ru-RU" dirty="0" smtClean="0"/>
                        <a:t>1</a:t>
                      </a:r>
                      <a:endParaRPr lang="ru-RU" dirty="0"/>
                    </a:p>
                  </a:txBody>
                  <a:tcPr/>
                </a:tc>
                <a:tc>
                  <a:txBody>
                    <a:bodyPr/>
                    <a:lstStyle/>
                    <a:p>
                      <a:r>
                        <a:rPr lang="ru-RU" dirty="0" smtClean="0"/>
                        <a:t>2</a:t>
                      </a:r>
                      <a:endParaRPr lang="ru-RU" dirty="0"/>
                    </a:p>
                  </a:txBody>
                  <a:tcPr/>
                </a:tc>
                <a:tc>
                  <a:txBody>
                    <a:bodyPr/>
                    <a:lstStyle/>
                    <a:p>
                      <a:r>
                        <a:rPr lang="ru-RU" dirty="0" smtClean="0"/>
                        <a:t>3</a:t>
                      </a:r>
                      <a:endParaRPr lang="ru-RU" dirty="0"/>
                    </a:p>
                  </a:txBody>
                  <a:tcPr/>
                </a:tc>
              </a:tr>
              <a:tr h="895350">
                <a:tc>
                  <a:txBody>
                    <a:bodyPr/>
                    <a:lstStyle/>
                    <a:p>
                      <a:r>
                        <a:rPr lang="ru-RU" dirty="0" smtClean="0"/>
                        <a:t>4</a:t>
                      </a:r>
                      <a:endParaRPr lang="ru-RU" dirty="0"/>
                    </a:p>
                  </a:txBody>
                  <a:tcPr/>
                </a:tc>
                <a:tc>
                  <a:txBody>
                    <a:bodyPr/>
                    <a:lstStyle/>
                    <a:p>
                      <a:r>
                        <a:rPr lang="ru-RU" dirty="0" smtClean="0"/>
                        <a:t>5</a:t>
                      </a:r>
                      <a:endParaRPr lang="ru-RU" dirty="0"/>
                    </a:p>
                  </a:txBody>
                  <a:tcPr/>
                </a:tc>
                <a:tc>
                  <a:txBody>
                    <a:bodyPr/>
                    <a:lstStyle/>
                    <a:p>
                      <a:r>
                        <a:rPr lang="ru-RU" dirty="0" smtClean="0"/>
                        <a:t>6</a:t>
                      </a:r>
                      <a:endParaRPr lang="ru-RU" dirty="0"/>
                    </a:p>
                  </a:txBody>
                  <a:tcPr/>
                </a:tc>
                <a:tc>
                  <a:txBody>
                    <a:bodyPr/>
                    <a:lstStyle/>
                    <a:p>
                      <a:r>
                        <a:rPr lang="ru-RU" dirty="0" smtClean="0"/>
                        <a:t>7</a:t>
                      </a:r>
                      <a:endParaRPr lang="ru-RU" dirty="0"/>
                    </a:p>
                  </a:txBody>
                  <a:tcPr/>
                </a:tc>
                <a:tc>
                  <a:txBody>
                    <a:bodyPr/>
                    <a:lstStyle/>
                    <a:p>
                      <a:r>
                        <a:rPr lang="ru-RU" dirty="0" smtClean="0"/>
                        <a:t>8</a:t>
                      </a:r>
                      <a:endParaRPr lang="ru-RU" dirty="0"/>
                    </a:p>
                  </a:txBody>
                  <a:tcPr/>
                </a:tc>
                <a:tc>
                  <a:txBody>
                    <a:bodyPr/>
                    <a:lstStyle/>
                    <a:p>
                      <a:r>
                        <a:rPr lang="ru-RU" dirty="0" smtClean="0"/>
                        <a:t>9</a:t>
                      </a:r>
                      <a:endParaRPr lang="ru-RU" dirty="0"/>
                    </a:p>
                  </a:txBody>
                  <a:tcPr/>
                </a:tc>
                <a:tc>
                  <a:txBody>
                    <a:bodyPr/>
                    <a:lstStyle/>
                    <a:p>
                      <a:r>
                        <a:rPr lang="ru-RU" dirty="0" smtClean="0"/>
                        <a:t>10</a:t>
                      </a:r>
                      <a:endParaRPr lang="ru-RU" dirty="0"/>
                    </a:p>
                  </a:txBody>
                  <a:tcPr/>
                </a:tc>
              </a:tr>
              <a:tr h="895350">
                <a:tc>
                  <a:txBody>
                    <a:bodyPr/>
                    <a:lstStyle/>
                    <a:p>
                      <a:r>
                        <a:rPr lang="ru-RU" dirty="0" smtClean="0"/>
                        <a:t>11</a:t>
                      </a:r>
                      <a:endParaRPr lang="ru-RU" dirty="0"/>
                    </a:p>
                  </a:txBody>
                  <a:tcPr/>
                </a:tc>
                <a:tc>
                  <a:txBody>
                    <a:bodyPr/>
                    <a:lstStyle/>
                    <a:p>
                      <a:r>
                        <a:rPr lang="ru-RU" dirty="0" smtClean="0"/>
                        <a:t>12</a:t>
                      </a:r>
                      <a:endParaRPr lang="ru-RU" dirty="0"/>
                    </a:p>
                  </a:txBody>
                  <a:tcPr/>
                </a:tc>
                <a:tc>
                  <a:txBody>
                    <a:bodyPr/>
                    <a:lstStyle/>
                    <a:p>
                      <a:r>
                        <a:rPr lang="ru-RU" dirty="0" smtClean="0"/>
                        <a:t>13</a:t>
                      </a:r>
                      <a:endParaRPr lang="ru-RU" dirty="0"/>
                    </a:p>
                  </a:txBody>
                  <a:tcPr/>
                </a:tc>
                <a:tc>
                  <a:txBody>
                    <a:bodyPr/>
                    <a:lstStyle/>
                    <a:p>
                      <a:r>
                        <a:rPr lang="ru-RU" dirty="0" smtClean="0"/>
                        <a:t>14</a:t>
                      </a:r>
                      <a:endParaRPr lang="ru-RU" dirty="0"/>
                    </a:p>
                  </a:txBody>
                  <a:tcPr/>
                </a:tc>
                <a:tc>
                  <a:txBody>
                    <a:bodyPr/>
                    <a:lstStyle/>
                    <a:p>
                      <a:r>
                        <a:rPr lang="ru-RU" dirty="0" smtClean="0"/>
                        <a:t>15</a:t>
                      </a:r>
                      <a:endParaRPr lang="ru-RU" dirty="0"/>
                    </a:p>
                  </a:txBody>
                  <a:tcPr/>
                </a:tc>
                <a:tc>
                  <a:txBody>
                    <a:bodyPr/>
                    <a:lstStyle/>
                    <a:p>
                      <a:r>
                        <a:rPr lang="ru-RU" dirty="0" smtClean="0"/>
                        <a:t>16</a:t>
                      </a:r>
                      <a:endParaRPr lang="ru-RU" dirty="0"/>
                    </a:p>
                  </a:txBody>
                  <a:tcPr/>
                </a:tc>
                <a:tc>
                  <a:txBody>
                    <a:bodyPr/>
                    <a:lstStyle/>
                    <a:p>
                      <a:r>
                        <a:rPr lang="ru-RU" dirty="0" smtClean="0"/>
                        <a:t>17</a:t>
                      </a:r>
                      <a:endParaRPr lang="ru-RU" dirty="0"/>
                    </a:p>
                  </a:txBody>
                  <a:tcPr/>
                </a:tc>
              </a:tr>
              <a:tr h="895350">
                <a:tc>
                  <a:txBody>
                    <a:bodyPr/>
                    <a:lstStyle/>
                    <a:p>
                      <a:r>
                        <a:rPr lang="ru-RU" dirty="0" smtClean="0"/>
                        <a:t>18</a:t>
                      </a:r>
                      <a:endParaRPr lang="ru-RU" dirty="0"/>
                    </a:p>
                  </a:txBody>
                  <a:tcPr/>
                </a:tc>
                <a:tc>
                  <a:txBody>
                    <a:bodyPr/>
                    <a:lstStyle/>
                    <a:p>
                      <a:r>
                        <a:rPr lang="ru-RU" dirty="0" smtClean="0"/>
                        <a:t>19</a:t>
                      </a:r>
                      <a:endParaRPr lang="ru-RU" dirty="0"/>
                    </a:p>
                  </a:txBody>
                  <a:tcPr/>
                </a:tc>
                <a:tc>
                  <a:txBody>
                    <a:bodyPr/>
                    <a:lstStyle/>
                    <a:p>
                      <a:r>
                        <a:rPr lang="ru-RU" dirty="0" smtClean="0"/>
                        <a:t>20</a:t>
                      </a:r>
                      <a:endParaRPr lang="ru-RU" dirty="0"/>
                    </a:p>
                  </a:txBody>
                  <a:tcPr/>
                </a:tc>
                <a:tc>
                  <a:txBody>
                    <a:bodyPr/>
                    <a:lstStyle/>
                    <a:p>
                      <a:r>
                        <a:rPr lang="ru-RU" dirty="0" smtClean="0"/>
                        <a:t>21</a:t>
                      </a:r>
                      <a:endParaRPr lang="ru-RU" dirty="0"/>
                    </a:p>
                  </a:txBody>
                  <a:tcPr/>
                </a:tc>
                <a:tc>
                  <a:txBody>
                    <a:bodyPr/>
                    <a:lstStyle/>
                    <a:p>
                      <a:r>
                        <a:rPr lang="ru-RU" dirty="0" smtClean="0"/>
                        <a:t>22</a:t>
                      </a:r>
                      <a:endParaRPr lang="ru-RU" dirty="0"/>
                    </a:p>
                  </a:txBody>
                  <a:tcPr/>
                </a:tc>
                <a:tc>
                  <a:txBody>
                    <a:bodyPr/>
                    <a:lstStyle/>
                    <a:p>
                      <a:r>
                        <a:rPr lang="ru-RU" dirty="0" smtClean="0"/>
                        <a:t>23</a:t>
                      </a:r>
                      <a:endParaRPr lang="ru-RU" dirty="0"/>
                    </a:p>
                  </a:txBody>
                  <a:tcPr/>
                </a:tc>
                <a:tc>
                  <a:txBody>
                    <a:bodyPr/>
                    <a:lstStyle/>
                    <a:p>
                      <a:r>
                        <a:rPr lang="ru-RU" dirty="0" smtClean="0"/>
                        <a:t>24</a:t>
                      </a:r>
                      <a:endParaRPr lang="ru-RU" dirty="0"/>
                    </a:p>
                  </a:txBody>
                  <a:tcPr/>
                </a:tc>
              </a:tr>
              <a:tr h="895350">
                <a:tc>
                  <a:txBody>
                    <a:bodyPr/>
                    <a:lstStyle/>
                    <a:p>
                      <a:r>
                        <a:rPr lang="ru-RU" dirty="0" smtClean="0"/>
                        <a:t>25</a:t>
                      </a:r>
                      <a:endParaRPr lang="ru-RU" dirty="0"/>
                    </a:p>
                  </a:txBody>
                  <a:tcPr/>
                </a:tc>
                <a:tc>
                  <a:txBody>
                    <a:bodyPr/>
                    <a:lstStyle/>
                    <a:p>
                      <a:r>
                        <a:rPr lang="ru-RU" dirty="0" smtClean="0"/>
                        <a:t>26</a:t>
                      </a:r>
                      <a:endParaRPr lang="ru-RU" dirty="0"/>
                    </a:p>
                  </a:txBody>
                  <a:tcPr/>
                </a:tc>
                <a:tc>
                  <a:txBody>
                    <a:bodyPr/>
                    <a:lstStyle/>
                    <a:p>
                      <a:r>
                        <a:rPr lang="ru-RU" dirty="0" smtClean="0"/>
                        <a:t>27</a:t>
                      </a:r>
                      <a:endParaRPr lang="ru-RU" dirty="0"/>
                    </a:p>
                  </a:txBody>
                  <a:tcPr/>
                </a:tc>
                <a:tc>
                  <a:txBody>
                    <a:bodyPr/>
                    <a:lstStyle/>
                    <a:p>
                      <a:r>
                        <a:rPr lang="ru-RU" dirty="0" smtClean="0"/>
                        <a:t>28</a:t>
                      </a:r>
                      <a:endParaRPr lang="ru-RU" dirty="0"/>
                    </a:p>
                  </a:txBody>
                  <a:tcPr/>
                </a:tc>
                <a:tc>
                  <a:txBody>
                    <a:bodyPr/>
                    <a:lstStyle/>
                    <a:p>
                      <a:r>
                        <a:rPr lang="ru-RU" dirty="0" smtClean="0"/>
                        <a:t>29</a:t>
                      </a:r>
                      <a:endParaRPr lang="ru-RU" dirty="0"/>
                    </a:p>
                  </a:txBody>
                  <a:tcPr/>
                </a:tc>
                <a:tc>
                  <a:txBody>
                    <a:bodyPr/>
                    <a:lstStyle/>
                    <a:p>
                      <a:r>
                        <a:rPr lang="ru-RU" dirty="0" smtClean="0"/>
                        <a:t>30</a:t>
                      </a:r>
                      <a:endParaRPr lang="ru-RU" dirty="0"/>
                    </a:p>
                  </a:txBody>
                  <a:tcPr/>
                </a:tc>
                <a:tc>
                  <a:txBody>
                    <a:bodyPr/>
                    <a:lstStyle/>
                    <a:p>
                      <a:r>
                        <a:rPr lang="ru-RU" dirty="0" smtClean="0"/>
                        <a:t>31</a:t>
                      </a:r>
                      <a:endParaRPr lang="ru-RU" dirty="0"/>
                    </a:p>
                  </a:txBody>
                  <a:tcPr/>
                </a:tc>
              </a:tr>
            </a:tbl>
          </a:graphicData>
        </a:graphic>
      </p:graphicFrame>
      <p:cxnSp>
        <p:nvCxnSpPr>
          <p:cNvPr id="6" name="Прямая соединительная линия 5"/>
          <p:cNvCxnSpPr/>
          <p:nvPr/>
        </p:nvCxnSpPr>
        <p:spPr>
          <a:xfrm flipH="1">
            <a:off x="7738110" y="3166110"/>
            <a:ext cx="3529446" cy="179451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7"/>
          <p:cNvCxnSpPr/>
          <p:nvPr/>
        </p:nvCxnSpPr>
        <p:spPr>
          <a:xfrm>
            <a:off x="7738110" y="4960620"/>
            <a:ext cx="2697480" cy="89154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Прямая соединительная линия 9"/>
          <p:cNvCxnSpPr/>
          <p:nvPr/>
        </p:nvCxnSpPr>
        <p:spPr>
          <a:xfrm flipH="1">
            <a:off x="10447020" y="3166110"/>
            <a:ext cx="820536" cy="270891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7588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Апрель 1996</a:t>
            </a:r>
            <a:endParaRPr lang="ru-RU" dirty="0"/>
          </a:p>
        </p:txBody>
      </p:sp>
      <p:graphicFrame>
        <p:nvGraphicFramePr>
          <p:cNvPr id="4" name="Объект 3"/>
          <p:cNvGraphicFramePr>
            <a:graphicFrameLocks noGrp="1"/>
          </p:cNvGraphicFramePr>
          <p:nvPr>
            <p:ph idx="1"/>
            <p:extLst>
              <p:ext uri="{D42A27DB-BD31-4B8C-83A1-F6EECF244321}">
                <p14:modId xmlns:p14="http://schemas.microsoft.com/office/powerpoint/2010/main" val="196842144"/>
              </p:ext>
            </p:extLst>
          </p:nvPr>
        </p:nvGraphicFramePr>
        <p:xfrm>
          <a:off x="5646421" y="2095500"/>
          <a:ext cx="6252211" cy="4442460"/>
        </p:xfrm>
        <a:graphic>
          <a:graphicData uri="http://schemas.openxmlformats.org/drawingml/2006/table">
            <a:tbl>
              <a:tblPr firstRow="1" bandRow="1">
                <a:tableStyleId>{5C22544A-7EE6-4342-B048-85BDC9FD1C3A}</a:tableStyleId>
              </a:tblPr>
              <a:tblGrid>
                <a:gridCol w="893173"/>
                <a:gridCol w="893173"/>
                <a:gridCol w="893173"/>
                <a:gridCol w="893173"/>
                <a:gridCol w="893173"/>
                <a:gridCol w="893173"/>
                <a:gridCol w="893173"/>
              </a:tblGrid>
              <a:tr h="888492">
                <a:tc>
                  <a:txBody>
                    <a:bodyPr/>
                    <a:lstStyle/>
                    <a:p>
                      <a:r>
                        <a:rPr lang="en-US" dirty="0" smtClean="0"/>
                        <a:t>1</a:t>
                      </a:r>
                      <a:endParaRPr lang="ru-RU" dirty="0"/>
                    </a:p>
                  </a:txBody>
                  <a:tcPr/>
                </a:tc>
                <a:tc>
                  <a:txBody>
                    <a:bodyPr/>
                    <a:lstStyle/>
                    <a:p>
                      <a:r>
                        <a:rPr lang="en-US" dirty="0" smtClean="0"/>
                        <a:t>2</a:t>
                      </a:r>
                      <a:endParaRPr lang="ru-RU" dirty="0"/>
                    </a:p>
                  </a:txBody>
                  <a:tcPr/>
                </a:tc>
                <a:tc>
                  <a:txBody>
                    <a:bodyPr/>
                    <a:lstStyle/>
                    <a:p>
                      <a:r>
                        <a:rPr lang="en-US" dirty="0" smtClean="0"/>
                        <a:t>3</a:t>
                      </a:r>
                      <a:endParaRPr lang="ru-RU" dirty="0"/>
                    </a:p>
                  </a:txBody>
                  <a:tcPr/>
                </a:tc>
                <a:tc>
                  <a:txBody>
                    <a:bodyPr/>
                    <a:lstStyle/>
                    <a:p>
                      <a:r>
                        <a:rPr lang="en-US" dirty="0" smtClean="0"/>
                        <a:t>4</a:t>
                      </a:r>
                      <a:endParaRPr lang="ru-RU" dirty="0"/>
                    </a:p>
                  </a:txBody>
                  <a:tcPr/>
                </a:tc>
                <a:tc>
                  <a:txBody>
                    <a:bodyPr/>
                    <a:lstStyle/>
                    <a:p>
                      <a:r>
                        <a:rPr lang="en-US" dirty="0" smtClean="0"/>
                        <a:t>5</a:t>
                      </a:r>
                      <a:endParaRPr lang="ru-RU" dirty="0"/>
                    </a:p>
                  </a:txBody>
                  <a:tcPr/>
                </a:tc>
                <a:tc>
                  <a:txBody>
                    <a:bodyPr/>
                    <a:lstStyle/>
                    <a:p>
                      <a:r>
                        <a:rPr lang="en-US" dirty="0" smtClean="0"/>
                        <a:t>6</a:t>
                      </a:r>
                      <a:endParaRPr lang="ru-RU" dirty="0"/>
                    </a:p>
                  </a:txBody>
                  <a:tcPr/>
                </a:tc>
                <a:tc>
                  <a:txBody>
                    <a:bodyPr/>
                    <a:lstStyle/>
                    <a:p>
                      <a:r>
                        <a:rPr lang="en-US" dirty="0" smtClean="0"/>
                        <a:t>7</a:t>
                      </a:r>
                      <a:endParaRPr lang="ru-RU" dirty="0"/>
                    </a:p>
                  </a:txBody>
                  <a:tcPr/>
                </a:tc>
              </a:tr>
              <a:tr h="888492">
                <a:tc>
                  <a:txBody>
                    <a:bodyPr/>
                    <a:lstStyle/>
                    <a:p>
                      <a:r>
                        <a:rPr lang="en-US" dirty="0" smtClean="0"/>
                        <a:t>8</a:t>
                      </a:r>
                      <a:endParaRPr lang="ru-RU" dirty="0"/>
                    </a:p>
                  </a:txBody>
                  <a:tcPr/>
                </a:tc>
                <a:tc>
                  <a:txBody>
                    <a:bodyPr/>
                    <a:lstStyle/>
                    <a:p>
                      <a:r>
                        <a:rPr lang="en-US" dirty="0" smtClean="0"/>
                        <a:t>9</a:t>
                      </a:r>
                      <a:endParaRPr lang="ru-RU" dirty="0"/>
                    </a:p>
                  </a:txBody>
                  <a:tcPr/>
                </a:tc>
                <a:tc>
                  <a:txBody>
                    <a:bodyPr/>
                    <a:lstStyle/>
                    <a:p>
                      <a:r>
                        <a:rPr lang="en-US" dirty="0" smtClean="0"/>
                        <a:t>10</a:t>
                      </a:r>
                      <a:endParaRPr lang="ru-RU" dirty="0"/>
                    </a:p>
                  </a:txBody>
                  <a:tcPr/>
                </a:tc>
                <a:tc>
                  <a:txBody>
                    <a:bodyPr/>
                    <a:lstStyle/>
                    <a:p>
                      <a:r>
                        <a:rPr lang="en-US" dirty="0" smtClean="0"/>
                        <a:t>11</a:t>
                      </a:r>
                      <a:endParaRPr lang="ru-RU" dirty="0"/>
                    </a:p>
                  </a:txBody>
                  <a:tcPr/>
                </a:tc>
                <a:tc>
                  <a:txBody>
                    <a:bodyPr/>
                    <a:lstStyle/>
                    <a:p>
                      <a:r>
                        <a:rPr lang="en-US" dirty="0" smtClean="0"/>
                        <a:t>12</a:t>
                      </a:r>
                      <a:endParaRPr lang="ru-RU" dirty="0"/>
                    </a:p>
                  </a:txBody>
                  <a:tcPr/>
                </a:tc>
                <a:tc>
                  <a:txBody>
                    <a:bodyPr/>
                    <a:lstStyle/>
                    <a:p>
                      <a:r>
                        <a:rPr lang="en-US" dirty="0" smtClean="0"/>
                        <a:t>13</a:t>
                      </a:r>
                      <a:endParaRPr lang="ru-RU" dirty="0"/>
                    </a:p>
                  </a:txBody>
                  <a:tcPr/>
                </a:tc>
                <a:tc>
                  <a:txBody>
                    <a:bodyPr/>
                    <a:lstStyle/>
                    <a:p>
                      <a:r>
                        <a:rPr lang="en-US" dirty="0" smtClean="0"/>
                        <a:t>14</a:t>
                      </a:r>
                      <a:endParaRPr lang="ru-RU" dirty="0"/>
                    </a:p>
                  </a:txBody>
                  <a:tcPr/>
                </a:tc>
              </a:tr>
              <a:tr h="888492">
                <a:tc>
                  <a:txBody>
                    <a:bodyPr/>
                    <a:lstStyle/>
                    <a:p>
                      <a:r>
                        <a:rPr lang="en-US" dirty="0" smtClean="0"/>
                        <a:t>15</a:t>
                      </a:r>
                      <a:endParaRPr lang="ru-RU" dirty="0"/>
                    </a:p>
                  </a:txBody>
                  <a:tcPr/>
                </a:tc>
                <a:tc>
                  <a:txBody>
                    <a:bodyPr/>
                    <a:lstStyle/>
                    <a:p>
                      <a:r>
                        <a:rPr lang="en-US" dirty="0" smtClean="0"/>
                        <a:t>16</a:t>
                      </a:r>
                      <a:endParaRPr lang="ru-RU" dirty="0"/>
                    </a:p>
                  </a:txBody>
                  <a:tcPr/>
                </a:tc>
                <a:tc>
                  <a:txBody>
                    <a:bodyPr/>
                    <a:lstStyle/>
                    <a:p>
                      <a:r>
                        <a:rPr lang="en-US" dirty="0" smtClean="0"/>
                        <a:t>17</a:t>
                      </a:r>
                      <a:endParaRPr lang="ru-RU" dirty="0"/>
                    </a:p>
                  </a:txBody>
                  <a:tcPr/>
                </a:tc>
                <a:tc>
                  <a:txBody>
                    <a:bodyPr/>
                    <a:lstStyle/>
                    <a:p>
                      <a:r>
                        <a:rPr lang="en-US" dirty="0" smtClean="0"/>
                        <a:t>18</a:t>
                      </a:r>
                      <a:endParaRPr lang="ru-RU" dirty="0"/>
                    </a:p>
                  </a:txBody>
                  <a:tcPr/>
                </a:tc>
                <a:tc>
                  <a:txBody>
                    <a:bodyPr/>
                    <a:lstStyle/>
                    <a:p>
                      <a:r>
                        <a:rPr lang="en-US" dirty="0" smtClean="0"/>
                        <a:t>19</a:t>
                      </a:r>
                      <a:endParaRPr lang="ru-RU" dirty="0"/>
                    </a:p>
                  </a:txBody>
                  <a:tcPr/>
                </a:tc>
                <a:tc>
                  <a:txBody>
                    <a:bodyPr/>
                    <a:lstStyle/>
                    <a:p>
                      <a:r>
                        <a:rPr lang="en-US" dirty="0" smtClean="0"/>
                        <a:t>20</a:t>
                      </a:r>
                      <a:endParaRPr lang="ru-RU" dirty="0"/>
                    </a:p>
                  </a:txBody>
                  <a:tcPr/>
                </a:tc>
                <a:tc>
                  <a:txBody>
                    <a:bodyPr/>
                    <a:lstStyle/>
                    <a:p>
                      <a:r>
                        <a:rPr lang="en-US" dirty="0" smtClean="0"/>
                        <a:t>21</a:t>
                      </a:r>
                      <a:endParaRPr lang="ru-RU" dirty="0"/>
                    </a:p>
                  </a:txBody>
                  <a:tcPr/>
                </a:tc>
              </a:tr>
              <a:tr h="888492">
                <a:tc>
                  <a:txBody>
                    <a:bodyPr/>
                    <a:lstStyle/>
                    <a:p>
                      <a:r>
                        <a:rPr lang="en-US" dirty="0" smtClean="0"/>
                        <a:t>22</a:t>
                      </a:r>
                      <a:endParaRPr lang="ru-RU" dirty="0"/>
                    </a:p>
                  </a:txBody>
                  <a:tcPr/>
                </a:tc>
                <a:tc>
                  <a:txBody>
                    <a:bodyPr/>
                    <a:lstStyle/>
                    <a:p>
                      <a:r>
                        <a:rPr lang="en-US" dirty="0" smtClean="0"/>
                        <a:t>23</a:t>
                      </a:r>
                      <a:endParaRPr lang="ru-RU" dirty="0"/>
                    </a:p>
                  </a:txBody>
                  <a:tcPr/>
                </a:tc>
                <a:tc>
                  <a:txBody>
                    <a:bodyPr/>
                    <a:lstStyle/>
                    <a:p>
                      <a:r>
                        <a:rPr lang="en-US" dirty="0" smtClean="0"/>
                        <a:t>24</a:t>
                      </a:r>
                      <a:endParaRPr lang="ru-RU" dirty="0"/>
                    </a:p>
                  </a:txBody>
                  <a:tcPr/>
                </a:tc>
                <a:tc>
                  <a:txBody>
                    <a:bodyPr/>
                    <a:lstStyle/>
                    <a:p>
                      <a:r>
                        <a:rPr lang="en-US" dirty="0" smtClean="0"/>
                        <a:t>25</a:t>
                      </a:r>
                      <a:endParaRPr lang="ru-RU" dirty="0"/>
                    </a:p>
                  </a:txBody>
                  <a:tcPr/>
                </a:tc>
                <a:tc>
                  <a:txBody>
                    <a:bodyPr/>
                    <a:lstStyle/>
                    <a:p>
                      <a:r>
                        <a:rPr lang="en-US" dirty="0" smtClean="0"/>
                        <a:t>26</a:t>
                      </a:r>
                      <a:endParaRPr lang="ru-RU" dirty="0"/>
                    </a:p>
                  </a:txBody>
                  <a:tcPr/>
                </a:tc>
                <a:tc>
                  <a:txBody>
                    <a:bodyPr/>
                    <a:lstStyle/>
                    <a:p>
                      <a:r>
                        <a:rPr lang="en-US" dirty="0" smtClean="0"/>
                        <a:t>27</a:t>
                      </a:r>
                      <a:endParaRPr lang="ru-RU" dirty="0"/>
                    </a:p>
                  </a:txBody>
                  <a:tcPr/>
                </a:tc>
                <a:tc>
                  <a:txBody>
                    <a:bodyPr/>
                    <a:lstStyle/>
                    <a:p>
                      <a:r>
                        <a:rPr lang="en-US" dirty="0" smtClean="0"/>
                        <a:t>28</a:t>
                      </a:r>
                      <a:endParaRPr lang="ru-RU" dirty="0"/>
                    </a:p>
                  </a:txBody>
                  <a:tcPr/>
                </a:tc>
              </a:tr>
              <a:tr h="888492">
                <a:tc>
                  <a:txBody>
                    <a:bodyPr/>
                    <a:lstStyle/>
                    <a:p>
                      <a:r>
                        <a:rPr lang="en-US" dirty="0" smtClean="0"/>
                        <a:t>29</a:t>
                      </a:r>
                      <a:endParaRPr lang="ru-RU" dirty="0"/>
                    </a:p>
                  </a:txBody>
                  <a:tcPr/>
                </a:tc>
                <a:tc>
                  <a:txBody>
                    <a:bodyPr/>
                    <a:lstStyle/>
                    <a:p>
                      <a:r>
                        <a:rPr lang="en-US" dirty="0" smtClean="0"/>
                        <a:t>30</a:t>
                      </a:r>
                      <a:endParaRPr lang="ru-RU" dirty="0"/>
                    </a:p>
                  </a:txBody>
                  <a:tcPr/>
                </a:tc>
                <a:tc>
                  <a:txBody>
                    <a:bodyPr/>
                    <a:lstStyle/>
                    <a:p>
                      <a:endParaRPr lang="ru-RU" dirty="0"/>
                    </a:p>
                  </a:txBody>
                  <a:tcPr/>
                </a:tc>
                <a:tc>
                  <a:txBody>
                    <a:bodyPr/>
                    <a:lstStyle/>
                    <a:p>
                      <a:endParaRPr lang="ru-RU"/>
                    </a:p>
                  </a:txBody>
                  <a:tcPr/>
                </a:tc>
                <a:tc>
                  <a:txBody>
                    <a:bodyPr/>
                    <a:lstStyle/>
                    <a:p>
                      <a:endParaRPr lang="ru-RU"/>
                    </a:p>
                  </a:txBody>
                  <a:tcPr/>
                </a:tc>
                <a:tc>
                  <a:txBody>
                    <a:bodyPr/>
                    <a:lstStyle/>
                    <a:p>
                      <a:endParaRPr lang="ru-RU"/>
                    </a:p>
                  </a:txBody>
                  <a:tcPr/>
                </a:tc>
                <a:tc>
                  <a:txBody>
                    <a:bodyPr/>
                    <a:lstStyle/>
                    <a:p>
                      <a:endParaRPr lang="ru-RU" dirty="0"/>
                    </a:p>
                  </a:txBody>
                  <a:tcPr/>
                </a:tc>
              </a:tr>
            </a:tbl>
          </a:graphicData>
        </a:graphic>
      </p:graphicFrame>
      <p:cxnSp>
        <p:nvCxnSpPr>
          <p:cNvPr id="6" name="Прямая соединительная линия 5"/>
          <p:cNvCxnSpPr/>
          <p:nvPr/>
        </p:nvCxnSpPr>
        <p:spPr>
          <a:xfrm>
            <a:off x="7623810" y="3154680"/>
            <a:ext cx="2708910" cy="89154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7"/>
          <p:cNvCxnSpPr/>
          <p:nvPr/>
        </p:nvCxnSpPr>
        <p:spPr>
          <a:xfrm flipV="1">
            <a:off x="6743700" y="4057650"/>
            <a:ext cx="3577590" cy="178308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Прямая соединительная линия 9"/>
          <p:cNvCxnSpPr/>
          <p:nvPr/>
        </p:nvCxnSpPr>
        <p:spPr>
          <a:xfrm flipV="1">
            <a:off x="6755130" y="3154680"/>
            <a:ext cx="868680" cy="268605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8236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Май 1996</a:t>
            </a:r>
            <a:endParaRPr lang="ru-RU" dirty="0"/>
          </a:p>
        </p:txBody>
      </p:sp>
      <p:graphicFrame>
        <p:nvGraphicFramePr>
          <p:cNvPr id="4" name="Объект 3"/>
          <p:cNvGraphicFramePr>
            <a:graphicFrameLocks noGrp="1"/>
          </p:cNvGraphicFramePr>
          <p:nvPr>
            <p:ph idx="1"/>
            <p:extLst>
              <p:ext uri="{D42A27DB-BD31-4B8C-83A1-F6EECF244321}">
                <p14:modId xmlns:p14="http://schemas.microsoft.com/office/powerpoint/2010/main" val="2366322255"/>
              </p:ext>
            </p:extLst>
          </p:nvPr>
        </p:nvGraphicFramePr>
        <p:xfrm>
          <a:off x="5360667" y="2537460"/>
          <a:ext cx="6675123" cy="4069080"/>
        </p:xfrm>
        <a:graphic>
          <a:graphicData uri="http://schemas.openxmlformats.org/drawingml/2006/table">
            <a:tbl>
              <a:tblPr firstRow="1" bandRow="1">
                <a:tableStyleId>{5C22544A-7EE6-4342-B048-85BDC9FD1C3A}</a:tableStyleId>
              </a:tblPr>
              <a:tblGrid>
                <a:gridCol w="953589"/>
                <a:gridCol w="953589"/>
                <a:gridCol w="953589"/>
                <a:gridCol w="953589"/>
                <a:gridCol w="953589"/>
                <a:gridCol w="953589"/>
                <a:gridCol w="953589"/>
              </a:tblGrid>
              <a:tr h="813816">
                <a:tc>
                  <a:txBody>
                    <a:bodyPr/>
                    <a:lstStyle/>
                    <a:p>
                      <a:endParaRPr lang="ru-RU" dirty="0"/>
                    </a:p>
                  </a:txBody>
                  <a:tcPr/>
                </a:tc>
                <a:tc>
                  <a:txBody>
                    <a:bodyPr/>
                    <a:lstStyle/>
                    <a:p>
                      <a:endParaRPr lang="ru-RU"/>
                    </a:p>
                  </a:txBody>
                  <a:tcPr/>
                </a:tc>
                <a:tc>
                  <a:txBody>
                    <a:bodyPr/>
                    <a:lstStyle/>
                    <a:p>
                      <a:r>
                        <a:rPr lang="ru-RU" dirty="0" smtClean="0"/>
                        <a:t>1</a:t>
                      </a:r>
                      <a:endParaRPr lang="ru-RU" dirty="0"/>
                    </a:p>
                  </a:txBody>
                  <a:tcPr/>
                </a:tc>
                <a:tc>
                  <a:txBody>
                    <a:bodyPr/>
                    <a:lstStyle/>
                    <a:p>
                      <a:r>
                        <a:rPr lang="ru-RU" dirty="0" smtClean="0"/>
                        <a:t>2</a:t>
                      </a:r>
                      <a:endParaRPr lang="ru-RU" dirty="0"/>
                    </a:p>
                  </a:txBody>
                  <a:tcPr/>
                </a:tc>
                <a:tc>
                  <a:txBody>
                    <a:bodyPr/>
                    <a:lstStyle/>
                    <a:p>
                      <a:r>
                        <a:rPr lang="ru-RU" dirty="0" smtClean="0"/>
                        <a:t>3</a:t>
                      </a:r>
                      <a:endParaRPr lang="ru-RU" dirty="0"/>
                    </a:p>
                  </a:txBody>
                  <a:tcPr/>
                </a:tc>
                <a:tc>
                  <a:txBody>
                    <a:bodyPr/>
                    <a:lstStyle/>
                    <a:p>
                      <a:r>
                        <a:rPr lang="ru-RU" dirty="0" smtClean="0"/>
                        <a:t>4</a:t>
                      </a:r>
                      <a:endParaRPr lang="ru-RU" dirty="0"/>
                    </a:p>
                  </a:txBody>
                  <a:tcPr/>
                </a:tc>
                <a:tc>
                  <a:txBody>
                    <a:bodyPr/>
                    <a:lstStyle/>
                    <a:p>
                      <a:r>
                        <a:rPr lang="ru-RU" dirty="0" smtClean="0"/>
                        <a:t>5</a:t>
                      </a:r>
                      <a:endParaRPr lang="ru-RU" dirty="0"/>
                    </a:p>
                  </a:txBody>
                  <a:tcPr/>
                </a:tc>
              </a:tr>
              <a:tr h="813816">
                <a:tc>
                  <a:txBody>
                    <a:bodyPr/>
                    <a:lstStyle/>
                    <a:p>
                      <a:r>
                        <a:rPr lang="ru-RU" dirty="0" smtClean="0"/>
                        <a:t>6</a:t>
                      </a:r>
                      <a:endParaRPr lang="ru-RU" dirty="0"/>
                    </a:p>
                  </a:txBody>
                  <a:tcPr/>
                </a:tc>
                <a:tc>
                  <a:txBody>
                    <a:bodyPr/>
                    <a:lstStyle/>
                    <a:p>
                      <a:r>
                        <a:rPr lang="ru-RU" dirty="0" smtClean="0"/>
                        <a:t>7</a:t>
                      </a:r>
                      <a:endParaRPr lang="ru-RU" dirty="0"/>
                    </a:p>
                  </a:txBody>
                  <a:tcPr/>
                </a:tc>
                <a:tc>
                  <a:txBody>
                    <a:bodyPr/>
                    <a:lstStyle/>
                    <a:p>
                      <a:r>
                        <a:rPr lang="ru-RU" dirty="0" smtClean="0"/>
                        <a:t>8</a:t>
                      </a:r>
                      <a:endParaRPr lang="ru-RU" dirty="0"/>
                    </a:p>
                  </a:txBody>
                  <a:tcPr/>
                </a:tc>
                <a:tc>
                  <a:txBody>
                    <a:bodyPr/>
                    <a:lstStyle/>
                    <a:p>
                      <a:r>
                        <a:rPr lang="ru-RU" dirty="0" smtClean="0"/>
                        <a:t>9</a:t>
                      </a:r>
                      <a:endParaRPr lang="ru-RU" dirty="0"/>
                    </a:p>
                  </a:txBody>
                  <a:tcPr/>
                </a:tc>
                <a:tc>
                  <a:txBody>
                    <a:bodyPr/>
                    <a:lstStyle/>
                    <a:p>
                      <a:r>
                        <a:rPr lang="ru-RU" dirty="0" smtClean="0"/>
                        <a:t>10</a:t>
                      </a:r>
                      <a:endParaRPr lang="ru-RU" dirty="0"/>
                    </a:p>
                  </a:txBody>
                  <a:tcPr/>
                </a:tc>
                <a:tc>
                  <a:txBody>
                    <a:bodyPr/>
                    <a:lstStyle/>
                    <a:p>
                      <a:r>
                        <a:rPr lang="ru-RU" dirty="0" smtClean="0"/>
                        <a:t>11</a:t>
                      </a:r>
                      <a:endParaRPr lang="ru-RU" dirty="0"/>
                    </a:p>
                  </a:txBody>
                  <a:tcPr/>
                </a:tc>
                <a:tc>
                  <a:txBody>
                    <a:bodyPr/>
                    <a:lstStyle/>
                    <a:p>
                      <a:r>
                        <a:rPr lang="ru-RU" dirty="0" smtClean="0"/>
                        <a:t>12</a:t>
                      </a:r>
                      <a:endParaRPr lang="ru-RU" dirty="0"/>
                    </a:p>
                  </a:txBody>
                  <a:tcPr/>
                </a:tc>
              </a:tr>
              <a:tr h="813816">
                <a:tc>
                  <a:txBody>
                    <a:bodyPr/>
                    <a:lstStyle/>
                    <a:p>
                      <a:r>
                        <a:rPr lang="ru-RU" dirty="0" smtClean="0"/>
                        <a:t>13</a:t>
                      </a:r>
                      <a:endParaRPr lang="ru-RU" dirty="0"/>
                    </a:p>
                  </a:txBody>
                  <a:tcPr/>
                </a:tc>
                <a:tc>
                  <a:txBody>
                    <a:bodyPr/>
                    <a:lstStyle/>
                    <a:p>
                      <a:r>
                        <a:rPr lang="ru-RU" dirty="0" smtClean="0"/>
                        <a:t>14</a:t>
                      </a:r>
                      <a:endParaRPr lang="ru-RU" dirty="0"/>
                    </a:p>
                  </a:txBody>
                  <a:tcPr/>
                </a:tc>
                <a:tc>
                  <a:txBody>
                    <a:bodyPr/>
                    <a:lstStyle/>
                    <a:p>
                      <a:r>
                        <a:rPr lang="ru-RU" dirty="0" smtClean="0"/>
                        <a:t>15</a:t>
                      </a:r>
                      <a:endParaRPr lang="ru-RU" dirty="0"/>
                    </a:p>
                  </a:txBody>
                  <a:tcPr/>
                </a:tc>
                <a:tc>
                  <a:txBody>
                    <a:bodyPr/>
                    <a:lstStyle/>
                    <a:p>
                      <a:r>
                        <a:rPr lang="ru-RU" dirty="0" smtClean="0"/>
                        <a:t>16</a:t>
                      </a:r>
                      <a:endParaRPr lang="ru-RU" dirty="0"/>
                    </a:p>
                  </a:txBody>
                  <a:tcPr/>
                </a:tc>
                <a:tc>
                  <a:txBody>
                    <a:bodyPr/>
                    <a:lstStyle/>
                    <a:p>
                      <a:r>
                        <a:rPr lang="ru-RU" dirty="0" smtClean="0"/>
                        <a:t>17</a:t>
                      </a:r>
                      <a:endParaRPr lang="ru-RU" dirty="0"/>
                    </a:p>
                  </a:txBody>
                  <a:tcPr/>
                </a:tc>
                <a:tc>
                  <a:txBody>
                    <a:bodyPr/>
                    <a:lstStyle/>
                    <a:p>
                      <a:r>
                        <a:rPr lang="ru-RU" dirty="0" smtClean="0"/>
                        <a:t>18</a:t>
                      </a:r>
                      <a:endParaRPr lang="ru-RU" dirty="0"/>
                    </a:p>
                  </a:txBody>
                  <a:tcPr/>
                </a:tc>
                <a:tc>
                  <a:txBody>
                    <a:bodyPr/>
                    <a:lstStyle/>
                    <a:p>
                      <a:r>
                        <a:rPr lang="ru-RU" dirty="0" smtClean="0"/>
                        <a:t>19</a:t>
                      </a:r>
                      <a:endParaRPr lang="ru-RU" dirty="0"/>
                    </a:p>
                  </a:txBody>
                  <a:tcPr/>
                </a:tc>
              </a:tr>
              <a:tr h="813816">
                <a:tc>
                  <a:txBody>
                    <a:bodyPr/>
                    <a:lstStyle/>
                    <a:p>
                      <a:r>
                        <a:rPr lang="ru-RU" dirty="0" smtClean="0"/>
                        <a:t>20</a:t>
                      </a:r>
                      <a:endParaRPr lang="ru-RU" dirty="0"/>
                    </a:p>
                  </a:txBody>
                  <a:tcPr/>
                </a:tc>
                <a:tc>
                  <a:txBody>
                    <a:bodyPr/>
                    <a:lstStyle/>
                    <a:p>
                      <a:r>
                        <a:rPr lang="ru-RU" dirty="0" smtClean="0"/>
                        <a:t>21</a:t>
                      </a:r>
                      <a:endParaRPr lang="ru-RU" dirty="0"/>
                    </a:p>
                  </a:txBody>
                  <a:tcPr/>
                </a:tc>
                <a:tc>
                  <a:txBody>
                    <a:bodyPr/>
                    <a:lstStyle/>
                    <a:p>
                      <a:r>
                        <a:rPr lang="ru-RU" dirty="0" smtClean="0"/>
                        <a:t>22</a:t>
                      </a:r>
                      <a:endParaRPr lang="ru-RU" dirty="0"/>
                    </a:p>
                  </a:txBody>
                  <a:tcPr/>
                </a:tc>
                <a:tc>
                  <a:txBody>
                    <a:bodyPr/>
                    <a:lstStyle/>
                    <a:p>
                      <a:r>
                        <a:rPr lang="ru-RU" dirty="0" smtClean="0"/>
                        <a:t>23</a:t>
                      </a:r>
                      <a:endParaRPr lang="ru-RU" dirty="0"/>
                    </a:p>
                  </a:txBody>
                  <a:tcPr/>
                </a:tc>
                <a:tc>
                  <a:txBody>
                    <a:bodyPr/>
                    <a:lstStyle/>
                    <a:p>
                      <a:r>
                        <a:rPr lang="ru-RU" dirty="0" smtClean="0"/>
                        <a:t>24</a:t>
                      </a:r>
                      <a:endParaRPr lang="ru-RU" dirty="0"/>
                    </a:p>
                  </a:txBody>
                  <a:tcPr/>
                </a:tc>
                <a:tc>
                  <a:txBody>
                    <a:bodyPr/>
                    <a:lstStyle/>
                    <a:p>
                      <a:r>
                        <a:rPr lang="ru-RU" dirty="0" smtClean="0"/>
                        <a:t>25</a:t>
                      </a:r>
                      <a:endParaRPr lang="ru-RU" dirty="0"/>
                    </a:p>
                  </a:txBody>
                  <a:tcPr/>
                </a:tc>
                <a:tc>
                  <a:txBody>
                    <a:bodyPr/>
                    <a:lstStyle/>
                    <a:p>
                      <a:r>
                        <a:rPr lang="ru-RU" dirty="0" smtClean="0"/>
                        <a:t>26</a:t>
                      </a:r>
                      <a:endParaRPr lang="ru-RU" dirty="0"/>
                    </a:p>
                  </a:txBody>
                  <a:tcPr/>
                </a:tc>
              </a:tr>
              <a:tr h="813816">
                <a:tc>
                  <a:txBody>
                    <a:bodyPr/>
                    <a:lstStyle/>
                    <a:p>
                      <a:r>
                        <a:rPr lang="ru-RU" dirty="0" smtClean="0"/>
                        <a:t>27</a:t>
                      </a:r>
                      <a:endParaRPr lang="ru-RU" dirty="0"/>
                    </a:p>
                  </a:txBody>
                  <a:tcPr/>
                </a:tc>
                <a:tc>
                  <a:txBody>
                    <a:bodyPr/>
                    <a:lstStyle/>
                    <a:p>
                      <a:r>
                        <a:rPr lang="ru-RU" dirty="0" smtClean="0"/>
                        <a:t>28</a:t>
                      </a:r>
                      <a:endParaRPr lang="ru-RU" dirty="0"/>
                    </a:p>
                  </a:txBody>
                  <a:tcPr/>
                </a:tc>
                <a:tc>
                  <a:txBody>
                    <a:bodyPr/>
                    <a:lstStyle/>
                    <a:p>
                      <a:r>
                        <a:rPr lang="ru-RU" dirty="0" smtClean="0"/>
                        <a:t>29</a:t>
                      </a:r>
                      <a:endParaRPr lang="ru-RU" dirty="0"/>
                    </a:p>
                  </a:txBody>
                  <a:tcPr/>
                </a:tc>
                <a:tc>
                  <a:txBody>
                    <a:bodyPr/>
                    <a:lstStyle/>
                    <a:p>
                      <a:r>
                        <a:rPr lang="ru-RU" dirty="0" smtClean="0"/>
                        <a:t>30</a:t>
                      </a:r>
                      <a:endParaRPr lang="ru-RU" dirty="0"/>
                    </a:p>
                  </a:txBody>
                  <a:tcPr/>
                </a:tc>
                <a:tc>
                  <a:txBody>
                    <a:bodyPr/>
                    <a:lstStyle/>
                    <a:p>
                      <a:r>
                        <a:rPr lang="ru-RU" dirty="0" smtClean="0"/>
                        <a:t>31</a:t>
                      </a:r>
                      <a:endParaRPr lang="ru-RU" dirty="0"/>
                    </a:p>
                  </a:txBody>
                  <a:tcPr/>
                </a:tc>
                <a:tc>
                  <a:txBody>
                    <a:bodyPr/>
                    <a:lstStyle/>
                    <a:p>
                      <a:endParaRPr lang="ru-RU"/>
                    </a:p>
                  </a:txBody>
                  <a:tcPr/>
                </a:tc>
                <a:tc>
                  <a:txBody>
                    <a:bodyPr/>
                    <a:lstStyle/>
                    <a:p>
                      <a:endParaRPr lang="ru-RU" dirty="0"/>
                    </a:p>
                  </a:txBody>
                  <a:tcPr/>
                </a:tc>
              </a:tr>
            </a:tbl>
          </a:graphicData>
        </a:graphic>
      </p:graphicFrame>
      <p:cxnSp>
        <p:nvCxnSpPr>
          <p:cNvPr id="6" name="Прямая соединительная линия 5"/>
          <p:cNvCxnSpPr/>
          <p:nvPr/>
        </p:nvCxnSpPr>
        <p:spPr>
          <a:xfrm flipH="1">
            <a:off x="5566410" y="3509010"/>
            <a:ext cx="3840480" cy="165735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7"/>
          <p:cNvCxnSpPr/>
          <p:nvPr/>
        </p:nvCxnSpPr>
        <p:spPr>
          <a:xfrm flipH="1">
            <a:off x="8435340" y="3520440"/>
            <a:ext cx="948690" cy="244602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Прямая соединительная линия 9"/>
          <p:cNvCxnSpPr/>
          <p:nvPr/>
        </p:nvCxnSpPr>
        <p:spPr>
          <a:xfrm>
            <a:off x="5566410" y="5166360"/>
            <a:ext cx="2880360" cy="788670"/>
          </a:xfrm>
          <a:prstGeom prst="line">
            <a:avLst/>
          </a:prstGeom>
          <a:ln w="603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7979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Июнь 1996 </a:t>
            </a:r>
            <a:endParaRPr lang="ru-RU" dirty="0"/>
          </a:p>
        </p:txBody>
      </p:sp>
      <p:graphicFrame>
        <p:nvGraphicFramePr>
          <p:cNvPr id="4" name="Объект 3"/>
          <p:cNvGraphicFramePr>
            <a:graphicFrameLocks noGrp="1"/>
          </p:cNvGraphicFramePr>
          <p:nvPr>
            <p:ph idx="1"/>
            <p:extLst>
              <p:ext uri="{D42A27DB-BD31-4B8C-83A1-F6EECF244321}">
                <p14:modId xmlns:p14="http://schemas.microsoft.com/office/powerpoint/2010/main" val="4204181244"/>
              </p:ext>
            </p:extLst>
          </p:nvPr>
        </p:nvGraphicFramePr>
        <p:xfrm>
          <a:off x="5977892" y="2095500"/>
          <a:ext cx="5943595" cy="3996690"/>
        </p:xfrm>
        <a:graphic>
          <a:graphicData uri="http://schemas.openxmlformats.org/drawingml/2006/table">
            <a:tbl>
              <a:tblPr firstRow="1" bandRow="1">
                <a:tableStyleId>{5C22544A-7EE6-4342-B048-85BDC9FD1C3A}</a:tableStyleId>
              </a:tblPr>
              <a:tblGrid>
                <a:gridCol w="849085"/>
                <a:gridCol w="849085"/>
                <a:gridCol w="849085"/>
                <a:gridCol w="849085"/>
                <a:gridCol w="849085"/>
                <a:gridCol w="849085"/>
                <a:gridCol w="849085"/>
              </a:tblGrid>
              <a:tr h="799338">
                <a:tc>
                  <a:txBody>
                    <a:bodyPr/>
                    <a:lstStyle/>
                    <a:p>
                      <a:endParaRPr lang="ru-RU" dirty="0"/>
                    </a:p>
                  </a:txBody>
                  <a:tcPr/>
                </a:tc>
                <a:tc>
                  <a:txBody>
                    <a:bodyPr/>
                    <a:lstStyle/>
                    <a:p>
                      <a:endParaRPr lang="ru-RU"/>
                    </a:p>
                  </a:txBody>
                  <a:tcPr/>
                </a:tc>
                <a:tc>
                  <a:txBody>
                    <a:bodyPr/>
                    <a:lstStyle/>
                    <a:p>
                      <a:endParaRPr lang="ru-RU"/>
                    </a:p>
                  </a:txBody>
                  <a:tcPr/>
                </a:tc>
                <a:tc>
                  <a:txBody>
                    <a:bodyPr/>
                    <a:lstStyle/>
                    <a:p>
                      <a:endParaRPr lang="ru-RU"/>
                    </a:p>
                  </a:txBody>
                  <a:tcPr/>
                </a:tc>
                <a:tc>
                  <a:txBody>
                    <a:bodyPr/>
                    <a:lstStyle/>
                    <a:p>
                      <a:endParaRPr lang="ru-RU"/>
                    </a:p>
                  </a:txBody>
                  <a:tcPr/>
                </a:tc>
                <a:tc>
                  <a:txBody>
                    <a:bodyPr/>
                    <a:lstStyle/>
                    <a:p>
                      <a:r>
                        <a:rPr lang="ru-RU" dirty="0" smtClean="0"/>
                        <a:t>1</a:t>
                      </a:r>
                      <a:endParaRPr lang="ru-RU" dirty="0"/>
                    </a:p>
                  </a:txBody>
                  <a:tcPr/>
                </a:tc>
                <a:tc>
                  <a:txBody>
                    <a:bodyPr/>
                    <a:lstStyle/>
                    <a:p>
                      <a:r>
                        <a:rPr lang="ru-RU" dirty="0" smtClean="0"/>
                        <a:t>2</a:t>
                      </a:r>
                      <a:endParaRPr lang="ru-RU" dirty="0"/>
                    </a:p>
                  </a:txBody>
                  <a:tcPr/>
                </a:tc>
              </a:tr>
              <a:tr h="799338">
                <a:tc>
                  <a:txBody>
                    <a:bodyPr/>
                    <a:lstStyle/>
                    <a:p>
                      <a:r>
                        <a:rPr lang="ru-RU" dirty="0" smtClean="0"/>
                        <a:t>3</a:t>
                      </a:r>
                      <a:endParaRPr lang="ru-RU" dirty="0"/>
                    </a:p>
                  </a:txBody>
                  <a:tcPr/>
                </a:tc>
                <a:tc>
                  <a:txBody>
                    <a:bodyPr/>
                    <a:lstStyle/>
                    <a:p>
                      <a:r>
                        <a:rPr lang="ru-RU" dirty="0" smtClean="0"/>
                        <a:t>4</a:t>
                      </a:r>
                      <a:endParaRPr lang="ru-RU" dirty="0"/>
                    </a:p>
                  </a:txBody>
                  <a:tcPr/>
                </a:tc>
                <a:tc>
                  <a:txBody>
                    <a:bodyPr/>
                    <a:lstStyle/>
                    <a:p>
                      <a:r>
                        <a:rPr lang="ru-RU" dirty="0" smtClean="0"/>
                        <a:t>5</a:t>
                      </a:r>
                      <a:endParaRPr lang="ru-RU" dirty="0"/>
                    </a:p>
                  </a:txBody>
                  <a:tcPr/>
                </a:tc>
                <a:tc>
                  <a:txBody>
                    <a:bodyPr/>
                    <a:lstStyle/>
                    <a:p>
                      <a:r>
                        <a:rPr lang="ru-RU" dirty="0" smtClean="0"/>
                        <a:t>6</a:t>
                      </a:r>
                      <a:endParaRPr lang="ru-RU" dirty="0"/>
                    </a:p>
                  </a:txBody>
                  <a:tcPr/>
                </a:tc>
                <a:tc>
                  <a:txBody>
                    <a:bodyPr/>
                    <a:lstStyle/>
                    <a:p>
                      <a:r>
                        <a:rPr lang="ru-RU" dirty="0" smtClean="0"/>
                        <a:t>7</a:t>
                      </a:r>
                      <a:endParaRPr lang="ru-RU" dirty="0"/>
                    </a:p>
                  </a:txBody>
                  <a:tcPr/>
                </a:tc>
                <a:tc>
                  <a:txBody>
                    <a:bodyPr/>
                    <a:lstStyle/>
                    <a:p>
                      <a:r>
                        <a:rPr lang="ru-RU" dirty="0" smtClean="0"/>
                        <a:t>8</a:t>
                      </a:r>
                      <a:endParaRPr lang="ru-RU" dirty="0"/>
                    </a:p>
                  </a:txBody>
                  <a:tcPr/>
                </a:tc>
                <a:tc>
                  <a:txBody>
                    <a:bodyPr/>
                    <a:lstStyle/>
                    <a:p>
                      <a:r>
                        <a:rPr lang="ru-RU" dirty="0" smtClean="0"/>
                        <a:t>9</a:t>
                      </a:r>
                      <a:endParaRPr lang="ru-RU" dirty="0"/>
                    </a:p>
                  </a:txBody>
                  <a:tcPr/>
                </a:tc>
              </a:tr>
              <a:tr h="799338">
                <a:tc>
                  <a:txBody>
                    <a:bodyPr/>
                    <a:lstStyle/>
                    <a:p>
                      <a:r>
                        <a:rPr lang="ru-RU" dirty="0" smtClean="0"/>
                        <a:t>10</a:t>
                      </a:r>
                      <a:endParaRPr lang="ru-RU" dirty="0"/>
                    </a:p>
                  </a:txBody>
                  <a:tcPr/>
                </a:tc>
                <a:tc>
                  <a:txBody>
                    <a:bodyPr/>
                    <a:lstStyle/>
                    <a:p>
                      <a:r>
                        <a:rPr lang="ru-RU" dirty="0" smtClean="0"/>
                        <a:t>11</a:t>
                      </a:r>
                      <a:endParaRPr lang="ru-RU" dirty="0"/>
                    </a:p>
                  </a:txBody>
                  <a:tcPr/>
                </a:tc>
                <a:tc>
                  <a:txBody>
                    <a:bodyPr/>
                    <a:lstStyle/>
                    <a:p>
                      <a:r>
                        <a:rPr lang="ru-RU" dirty="0" smtClean="0"/>
                        <a:t>12</a:t>
                      </a:r>
                      <a:endParaRPr lang="ru-RU" dirty="0"/>
                    </a:p>
                  </a:txBody>
                  <a:tcPr/>
                </a:tc>
                <a:tc>
                  <a:txBody>
                    <a:bodyPr/>
                    <a:lstStyle/>
                    <a:p>
                      <a:r>
                        <a:rPr lang="ru-RU" dirty="0" smtClean="0"/>
                        <a:t>13</a:t>
                      </a:r>
                      <a:endParaRPr lang="ru-RU" dirty="0"/>
                    </a:p>
                  </a:txBody>
                  <a:tcPr/>
                </a:tc>
                <a:tc>
                  <a:txBody>
                    <a:bodyPr/>
                    <a:lstStyle/>
                    <a:p>
                      <a:r>
                        <a:rPr lang="ru-RU" dirty="0" smtClean="0"/>
                        <a:t>14</a:t>
                      </a:r>
                      <a:endParaRPr lang="ru-RU" dirty="0"/>
                    </a:p>
                  </a:txBody>
                  <a:tcPr/>
                </a:tc>
                <a:tc>
                  <a:txBody>
                    <a:bodyPr/>
                    <a:lstStyle/>
                    <a:p>
                      <a:r>
                        <a:rPr lang="ru-RU" dirty="0" smtClean="0"/>
                        <a:t>15</a:t>
                      </a:r>
                      <a:endParaRPr lang="ru-RU" dirty="0"/>
                    </a:p>
                  </a:txBody>
                  <a:tcPr/>
                </a:tc>
                <a:tc>
                  <a:txBody>
                    <a:bodyPr/>
                    <a:lstStyle/>
                    <a:p>
                      <a:r>
                        <a:rPr lang="ru-RU" dirty="0" smtClean="0"/>
                        <a:t>16</a:t>
                      </a:r>
                      <a:endParaRPr lang="ru-RU" dirty="0"/>
                    </a:p>
                  </a:txBody>
                  <a:tcPr/>
                </a:tc>
              </a:tr>
              <a:tr h="799338">
                <a:tc>
                  <a:txBody>
                    <a:bodyPr/>
                    <a:lstStyle/>
                    <a:p>
                      <a:r>
                        <a:rPr lang="ru-RU" dirty="0" smtClean="0"/>
                        <a:t>17</a:t>
                      </a:r>
                      <a:endParaRPr lang="ru-RU" dirty="0"/>
                    </a:p>
                  </a:txBody>
                  <a:tcPr/>
                </a:tc>
                <a:tc>
                  <a:txBody>
                    <a:bodyPr/>
                    <a:lstStyle/>
                    <a:p>
                      <a:r>
                        <a:rPr lang="ru-RU" dirty="0" smtClean="0"/>
                        <a:t>18</a:t>
                      </a:r>
                      <a:endParaRPr lang="ru-RU" dirty="0"/>
                    </a:p>
                  </a:txBody>
                  <a:tcPr/>
                </a:tc>
                <a:tc>
                  <a:txBody>
                    <a:bodyPr/>
                    <a:lstStyle/>
                    <a:p>
                      <a:r>
                        <a:rPr lang="ru-RU" dirty="0" smtClean="0"/>
                        <a:t>19</a:t>
                      </a:r>
                      <a:endParaRPr lang="ru-RU" dirty="0"/>
                    </a:p>
                  </a:txBody>
                  <a:tcPr/>
                </a:tc>
                <a:tc>
                  <a:txBody>
                    <a:bodyPr/>
                    <a:lstStyle/>
                    <a:p>
                      <a:r>
                        <a:rPr lang="ru-RU" dirty="0" smtClean="0"/>
                        <a:t>20</a:t>
                      </a:r>
                      <a:endParaRPr lang="ru-RU" dirty="0"/>
                    </a:p>
                  </a:txBody>
                  <a:tcPr/>
                </a:tc>
                <a:tc>
                  <a:txBody>
                    <a:bodyPr/>
                    <a:lstStyle/>
                    <a:p>
                      <a:r>
                        <a:rPr lang="ru-RU" dirty="0" smtClean="0"/>
                        <a:t>21</a:t>
                      </a:r>
                      <a:endParaRPr lang="ru-RU" dirty="0"/>
                    </a:p>
                  </a:txBody>
                  <a:tcPr/>
                </a:tc>
                <a:tc>
                  <a:txBody>
                    <a:bodyPr/>
                    <a:lstStyle/>
                    <a:p>
                      <a:r>
                        <a:rPr lang="ru-RU" dirty="0" smtClean="0"/>
                        <a:t>22</a:t>
                      </a:r>
                      <a:endParaRPr lang="ru-RU" dirty="0"/>
                    </a:p>
                  </a:txBody>
                  <a:tcPr/>
                </a:tc>
                <a:tc>
                  <a:txBody>
                    <a:bodyPr/>
                    <a:lstStyle/>
                    <a:p>
                      <a:r>
                        <a:rPr lang="ru-RU" dirty="0" smtClean="0"/>
                        <a:t>23</a:t>
                      </a:r>
                      <a:endParaRPr lang="ru-RU" dirty="0"/>
                    </a:p>
                  </a:txBody>
                  <a:tcPr/>
                </a:tc>
              </a:tr>
              <a:tr h="799338">
                <a:tc>
                  <a:txBody>
                    <a:bodyPr/>
                    <a:lstStyle/>
                    <a:p>
                      <a:r>
                        <a:rPr lang="ru-RU" dirty="0" smtClean="0"/>
                        <a:t>24</a:t>
                      </a:r>
                      <a:endParaRPr lang="ru-RU" dirty="0"/>
                    </a:p>
                  </a:txBody>
                  <a:tcPr/>
                </a:tc>
                <a:tc>
                  <a:txBody>
                    <a:bodyPr/>
                    <a:lstStyle/>
                    <a:p>
                      <a:r>
                        <a:rPr lang="ru-RU" dirty="0" smtClean="0"/>
                        <a:t>25</a:t>
                      </a:r>
                      <a:endParaRPr lang="ru-RU" dirty="0"/>
                    </a:p>
                  </a:txBody>
                  <a:tcPr/>
                </a:tc>
                <a:tc>
                  <a:txBody>
                    <a:bodyPr/>
                    <a:lstStyle/>
                    <a:p>
                      <a:r>
                        <a:rPr lang="ru-RU" dirty="0" smtClean="0"/>
                        <a:t>26</a:t>
                      </a:r>
                      <a:endParaRPr lang="ru-RU" dirty="0"/>
                    </a:p>
                  </a:txBody>
                  <a:tcPr/>
                </a:tc>
                <a:tc>
                  <a:txBody>
                    <a:bodyPr/>
                    <a:lstStyle/>
                    <a:p>
                      <a:r>
                        <a:rPr lang="ru-RU" dirty="0" smtClean="0"/>
                        <a:t>27</a:t>
                      </a:r>
                      <a:endParaRPr lang="ru-RU" dirty="0"/>
                    </a:p>
                  </a:txBody>
                  <a:tcPr/>
                </a:tc>
                <a:tc>
                  <a:txBody>
                    <a:bodyPr/>
                    <a:lstStyle/>
                    <a:p>
                      <a:r>
                        <a:rPr lang="ru-RU" dirty="0" smtClean="0"/>
                        <a:t>28</a:t>
                      </a:r>
                      <a:endParaRPr lang="ru-RU" dirty="0"/>
                    </a:p>
                  </a:txBody>
                  <a:tcPr/>
                </a:tc>
                <a:tc>
                  <a:txBody>
                    <a:bodyPr/>
                    <a:lstStyle/>
                    <a:p>
                      <a:r>
                        <a:rPr lang="ru-RU" dirty="0" smtClean="0"/>
                        <a:t>29</a:t>
                      </a:r>
                      <a:endParaRPr lang="ru-RU" dirty="0"/>
                    </a:p>
                  </a:txBody>
                  <a:tcPr/>
                </a:tc>
                <a:tc>
                  <a:txBody>
                    <a:bodyPr/>
                    <a:lstStyle/>
                    <a:p>
                      <a:r>
                        <a:rPr lang="ru-RU" dirty="0" smtClean="0"/>
                        <a:t>30</a:t>
                      </a:r>
                      <a:endParaRPr lang="ru-RU" dirty="0"/>
                    </a:p>
                  </a:txBody>
                  <a:tcPr/>
                </a:tc>
              </a:tr>
            </a:tbl>
          </a:graphicData>
        </a:graphic>
      </p:graphicFrame>
      <p:cxnSp>
        <p:nvCxnSpPr>
          <p:cNvPr id="6" name="Прямая соединительная линия 5"/>
          <p:cNvCxnSpPr/>
          <p:nvPr/>
        </p:nvCxnSpPr>
        <p:spPr>
          <a:xfrm>
            <a:off x="6172200" y="3829050"/>
            <a:ext cx="5095356" cy="164592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280159" y="1771650"/>
            <a:ext cx="4043801" cy="1077218"/>
          </a:xfrm>
          <a:prstGeom prst="rect">
            <a:avLst/>
          </a:prstGeom>
          <a:noFill/>
        </p:spPr>
        <p:txBody>
          <a:bodyPr wrap="square" rtlCol="0">
            <a:spAutoFit/>
          </a:bodyPr>
          <a:lstStyle/>
          <a:p>
            <a:r>
              <a:rPr lang="ru-RU" sz="3200" dirty="0" smtClean="0"/>
              <a:t>Здесь получилась прямая</a:t>
            </a:r>
            <a:r>
              <a:rPr lang="ru-RU" sz="2000" dirty="0" smtClean="0"/>
              <a:t>.</a:t>
            </a:r>
            <a:endParaRPr lang="ru-RU" sz="2000" dirty="0"/>
          </a:p>
        </p:txBody>
      </p:sp>
    </p:spTree>
    <p:extLst>
      <p:ext uri="{BB962C8B-B14F-4D97-AF65-F5344CB8AC3E}">
        <p14:creationId xmlns:p14="http://schemas.microsoft.com/office/powerpoint/2010/main" val="1554312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1000"/>
                                        <p:tgtEl>
                                          <p:spTgt spid="7">
                                            <p:txEl>
                                              <p:pRg st="0" end="0"/>
                                            </p:txEl>
                                          </p:spTgt>
                                        </p:tgtEl>
                                      </p:cBhvr>
                                    </p:animEffect>
                                    <p:anim calcmode="lin" valueType="num">
                                      <p:cBhvr>
                                        <p:cTn id="1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07443" y="256734"/>
            <a:ext cx="10353761" cy="1326321"/>
          </a:xfrm>
        </p:spPr>
        <p:txBody>
          <a:bodyPr/>
          <a:lstStyle/>
          <a:p>
            <a:r>
              <a:rPr lang="ru-RU" dirty="0" smtClean="0"/>
              <a:t>Июль 1996</a:t>
            </a:r>
            <a:endParaRPr lang="ru-RU" dirty="0"/>
          </a:p>
        </p:txBody>
      </p:sp>
      <p:graphicFrame>
        <p:nvGraphicFramePr>
          <p:cNvPr id="4" name="Объект 3"/>
          <p:cNvGraphicFramePr>
            <a:graphicFrameLocks noGrp="1"/>
          </p:cNvGraphicFramePr>
          <p:nvPr>
            <p:ph idx="1"/>
            <p:extLst>
              <p:ext uri="{D42A27DB-BD31-4B8C-83A1-F6EECF244321}">
                <p14:modId xmlns:p14="http://schemas.microsoft.com/office/powerpoint/2010/main" val="2122477144"/>
              </p:ext>
            </p:extLst>
          </p:nvPr>
        </p:nvGraphicFramePr>
        <p:xfrm>
          <a:off x="5383530" y="2114550"/>
          <a:ext cx="6389369" cy="4480560"/>
        </p:xfrm>
        <a:graphic>
          <a:graphicData uri="http://schemas.openxmlformats.org/drawingml/2006/table">
            <a:tbl>
              <a:tblPr firstRow="1" bandRow="1">
                <a:tableStyleId>{5C22544A-7EE6-4342-B048-85BDC9FD1C3A}</a:tableStyleId>
              </a:tblPr>
              <a:tblGrid>
                <a:gridCol w="912767"/>
                <a:gridCol w="912767"/>
                <a:gridCol w="912767"/>
                <a:gridCol w="912767"/>
                <a:gridCol w="912767"/>
                <a:gridCol w="912767"/>
                <a:gridCol w="912767"/>
              </a:tblGrid>
              <a:tr h="896112">
                <a:tc>
                  <a:txBody>
                    <a:bodyPr/>
                    <a:lstStyle/>
                    <a:p>
                      <a:r>
                        <a:rPr lang="ru-RU" dirty="0" smtClean="0"/>
                        <a:t>1</a:t>
                      </a:r>
                      <a:endParaRPr lang="ru-RU" dirty="0"/>
                    </a:p>
                  </a:txBody>
                  <a:tcPr/>
                </a:tc>
                <a:tc>
                  <a:txBody>
                    <a:bodyPr/>
                    <a:lstStyle/>
                    <a:p>
                      <a:r>
                        <a:rPr lang="ru-RU" dirty="0" smtClean="0"/>
                        <a:t>2</a:t>
                      </a:r>
                      <a:endParaRPr lang="ru-RU" dirty="0"/>
                    </a:p>
                  </a:txBody>
                  <a:tcPr/>
                </a:tc>
                <a:tc>
                  <a:txBody>
                    <a:bodyPr/>
                    <a:lstStyle/>
                    <a:p>
                      <a:r>
                        <a:rPr lang="ru-RU" dirty="0" smtClean="0"/>
                        <a:t>3</a:t>
                      </a:r>
                      <a:endParaRPr lang="ru-RU" dirty="0"/>
                    </a:p>
                  </a:txBody>
                  <a:tcPr/>
                </a:tc>
                <a:tc>
                  <a:txBody>
                    <a:bodyPr/>
                    <a:lstStyle/>
                    <a:p>
                      <a:r>
                        <a:rPr lang="ru-RU" dirty="0" smtClean="0"/>
                        <a:t>4</a:t>
                      </a:r>
                      <a:endParaRPr lang="ru-RU" dirty="0"/>
                    </a:p>
                  </a:txBody>
                  <a:tcPr/>
                </a:tc>
                <a:tc>
                  <a:txBody>
                    <a:bodyPr/>
                    <a:lstStyle/>
                    <a:p>
                      <a:r>
                        <a:rPr lang="ru-RU" dirty="0" smtClean="0"/>
                        <a:t>5</a:t>
                      </a:r>
                      <a:endParaRPr lang="ru-RU" dirty="0"/>
                    </a:p>
                  </a:txBody>
                  <a:tcPr/>
                </a:tc>
                <a:tc>
                  <a:txBody>
                    <a:bodyPr/>
                    <a:lstStyle/>
                    <a:p>
                      <a:r>
                        <a:rPr lang="ru-RU" dirty="0" smtClean="0"/>
                        <a:t>6</a:t>
                      </a:r>
                      <a:endParaRPr lang="ru-RU" dirty="0"/>
                    </a:p>
                  </a:txBody>
                  <a:tcPr/>
                </a:tc>
                <a:tc>
                  <a:txBody>
                    <a:bodyPr/>
                    <a:lstStyle/>
                    <a:p>
                      <a:r>
                        <a:rPr lang="ru-RU" dirty="0" smtClean="0"/>
                        <a:t>7</a:t>
                      </a:r>
                      <a:endParaRPr lang="ru-RU" dirty="0"/>
                    </a:p>
                  </a:txBody>
                  <a:tcPr/>
                </a:tc>
              </a:tr>
              <a:tr h="896112">
                <a:tc>
                  <a:txBody>
                    <a:bodyPr/>
                    <a:lstStyle/>
                    <a:p>
                      <a:r>
                        <a:rPr lang="ru-RU" dirty="0" smtClean="0"/>
                        <a:t>8</a:t>
                      </a:r>
                      <a:endParaRPr lang="ru-RU" dirty="0"/>
                    </a:p>
                  </a:txBody>
                  <a:tcPr/>
                </a:tc>
                <a:tc>
                  <a:txBody>
                    <a:bodyPr/>
                    <a:lstStyle/>
                    <a:p>
                      <a:r>
                        <a:rPr lang="ru-RU" dirty="0" smtClean="0"/>
                        <a:t>9</a:t>
                      </a:r>
                      <a:endParaRPr lang="ru-RU" dirty="0"/>
                    </a:p>
                  </a:txBody>
                  <a:tcPr/>
                </a:tc>
                <a:tc>
                  <a:txBody>
                    <a:bodyPr/>
                    <a:lstStyle/>
                    <a:p>
                      <a:r>
                        <a:rPr lang="ru-RU" dirty="0" smtClean="0"/>
                        <a:t>10</a:t>
                      </a:r>
                      <a:endParaRPr lang="ru-RU" dirty="0"/>
                    </a:p>
                  </a:txBody>
                  <a:tcPr/>
                </a:tc>
                <a:tc>
                  <a:txBody>
                    <a:bodyPr/>
                    <a:lstStyle/>
                    <a:p>
                      <a:r>
                        <a:rPr lang="ru-RU" dirty="0" smtClean="0"/>
                        <a:t>11</a:t>
                      </a:r>
                      <a:endParaRPr lang="ru-RU" dirty="0"/>
                    </a:p>
                  </a:txBody>
                  <a:tcPr/>
                </a:tc>
                <a:tc>
                  <a:txBody>
                    <a:bodyPr/>
                    <a:lstStyle/>
                    <a:p>
                      <a:r>
                        <a:rPr lang="ru-RU" dirty="0" smtClean="0"/>
                        <a:t>12</a:t>
                      </a:r>
                      <a:endParaRPr lang="ru-RU" dirty="0"/>
                    </a:p>
                  </a:txBody>
                  <a:tcPr/>
                </a:tc>
                <a:tc>
                  <a:txBody>
                    <a:bodyPr/>
                    <a:lstStyle/>
                    <a:p>
                      <a:r>
                        <a:rPr lang="ru-RU" dirty="0" smtClean="0"/>
                        <a:t>13</a:t>
                      </a:r>
                      <a:endParaRPr lang="ru-RU" dirty="0"/>
                    </a:p>
                  </a:txBody>
                  <a:tcPr/>
                </a:tc>
                <a:tc>
                  <a:txBody>
                    <a:bodyPr/>
                    <a:lstStyle/>
                    <a:p>
                      <a:r>
                        <a:rPr lang="ru-RU" dirty="0" smtClean="0"/>
                        <a:t>14</a:t>
                      </a:r>
                      <a:endParaRPr lang="ru-RU" dirty="0"/>
                    </a:p>
                  </a:txBody>
                  <a:tcPr/>
                </a:tc>
              </a:tr>
              <a:tr h="896112">
                <a:tc>
                  <a:txBody>
                    <a:bodyPr/>
                    <a:lstStyle/>
                    <a:p>
                      <a:r>
                        <a:rPr lang="ru-RU" dirty="0" smtClean="0"/>
                        <a:t>15</a:t>
                      </a:r>
                      <a:endParaRPr lang="ru-RU" dirty="0"/>
                    </a:p>
                  </a:txBody>
                  <a:tcPr/>
                </a:tc>
                <a:tc>
                  <a:txBody>
                    <a:bodyPr/>
                    <a:lstStyle/>
                    <a:p>
                      <a:r>
                        <a:rPr lang="ru-RU" dirty="0" smtClean="0"/>
                        <a:t>16</a:t>
                      </a:r>
                      <a:endParaRPr lang="ru-RU" dirty="0"/>
                    </a:p>
                  </a:txBody>
                  <a:tcPr/>
                </a:tc>
                <a:tc>
                  <a:txBody>
                    <a:bodyPr/>
                    <a:lstStyle/>
                    <a:p>
                      <a:r>
                        <a:rPr lang="ru-RU" dirty="0" smtClean="0"/>
                        <a:t>17</a:t>
                      </a:r>
                      <a:endParaRPr lang="ru-RU" dirty="0"/>
                    </a:p>
                  </a:txBody>
                  <a:tcPr/>
                </a:tc>
                <a:tc>
                  <a:txBody>
                    <a:bodyPr/>
                    <a:lstStyle/>
                    <a:p>
                      <a:r>
                        <a:rPr lang="ru-RU" dirty="0" smtClean="0"/>
                        <a:t>18</a:t>
                      </a:r>
                      <a:endParaRPr lang="ru-RU" dirty="0"/>
                    </a:p>
                  </a:txBody>
                  <a:tcPr/>
                </a:tc>
                <a:tc>
                  <a:txBody>
                    <a:bodyPr/>
                    <a:lstStyle/>
                    <a:p>
                      <a:r>
                        <a:rPr lang="ru-RU" dirty="0" smtClean="0"/>
                        <a:t>19</a:t>
                      </a:r>
                      <a:endParaRPr lang="ru-RU" dirty="0"/>
                    </a:p>
                  </a:txBody>
                  <a:tcPr/>
                </a:tc>
                <a:tc>
                  <a:txBody>
                    <a:bodyPr/>
                    <a:lstStyle/>
                    <a:p>
                      <a:r>
                        <a:rPr lang="ru-RU" dirty="0" smtClean="0"/>
                        <a:t>20</a:t>
                      </a:r>
                      <a:endParaRPr lang="ru-RU" dirty="0"/>
                    </a:p>
                  </a:txBody>
                  <a:tcPr/>
                </a:tc>
                <a:tc>
                  <a:txBody>
                    <a:bodyPr/>
                    <a:lstStyle/>
                    <a:p>
                      <a:r>
                        <a:rPr lang="ru-RU" dirty="0" smtClean="0"/>
                        <a:t>21</a:t>
                      </a:r>
                      <a:endParaRPr lang="ru-RU" dirty="0"/>
                    </a:p>
                  </a:txBody>
                  <a:tcPr/>
                </a:tc>
              </a:tr>
              <a:tr h="896112">
                <a:tc>
                  <a:txBody>
                    <a:bodyPr/>
                    <a:lstStyle/>
                    <a:p>
                      <a:r>
                        <a:rPr lang="ru-RU" dirty="0" smtClean="0"/>
                        <a:t>22</a:t>
                      </a:r>
                      <a:endParaRPr lang="ru-RU" dirty="0"/>
                    </a:p>
                  </a:txBody>
                  <a:tcPr/>
                </a:tc>
                <a:tc>
                  <a:txBody>
                    <a:bodyPr/>
                    <a:lstStyle/>
                    <a:p>
                      <a:r>
                        <a:rPr lang="ru-RU" dirty="0" smtClean="0"/>
                        <a:t>23</a:t>
                      </a:r>
                      <a:endParaRPr lang="ru-RU" dirty="0"/>
                    </a:p>
                  </a:txBody>
                  <a:tcPr/>
                </a:tc>
                <a:tc>
                  <a:txBody>
                    <a:bodyPr/>
                    <a:lstStyle/>
                    <a:p>
                      <a:r>
                        <a:rPr lang="ru-RU" dirty="0" smtClean="0"/>
                        <a:t>24</a:t>
                      </a:r>
                      <a:endParaRPr lang="ru-RU" dirty="0"/>
                    </a:p>
                  </a:txBody>
                  <a:tcPr/>
                </a:tc>
                <a:tc>
                  <a:txBody>
                    <a:bodyPr/>
                    <a:lstStyle/>
                    <a:p>
                      <a:r>
                        <a:rPr lang="ru-RU" dirty="0" smtClean="0"/>
                        <a:t>25</a:t>
                      </a:r>
                      <a:endParaRPr lang="ru-RU" dirty="0"/>
                    </a:p>
                  </a:txBody>
                  <a:tcPr/>
                </a:tc>
                <a:tc>
                  <a:txBody>
                    <a:bodyPr/>
                    <a:lstStyle/>
                    <a:p>
                      <a:r>
                        <a:rPr lang="ru-RU" dirty="0" smtClean="0"/>
                        <a:t>26</a:t>
                      </a:r>
                      <a:endParaRPr lang="ru-RU" dirty="0"/>
                    </a:p>
                  </a:txBody>
                  <a:tcPr/>
                </a:tc>
                <a:tc>
                  <a:txBody>
                    <a:bodyPr/>
                    <a:lstStyle/>
                    <a:p>
                      <a:r>
                        <a:rPr lang="ru-RU" dirty="0" smtClean="0"/>
                        <a:t>27</a:t>
                      </a:r>
                      <a:endParaRPr lang="ru-RU" dirty="0"/>
                    </a:p>
                  </a:txBody>
                  <a:tcPr/>
                </a:tc>
                <a:tc>
                  <a:txBody>
                    <a:bodyPr/>
                    <a:lstStyle/>
                    <a:p>
                      <a:r>
                        <a:rPr lang="ru-RU" dirty="0" smtClean="0"/>
                        <a:t>28</a:t>
                      </a:r>
                      <a:endParaRPr lang="ru-RU" dirty="0"/>
                    </a:p>
                  </a:txBody>
                  <a:tcPr/>
                </a:tc>
              </a:tr>
              <a:tr h="896112">
                <a:tc>
                  <a:txBody>
                    <a:bodyPr/>
                    <a:lstStyle/>
                    <a:p>
                      <a:r>
                        <a:rPr lang="ru-RU" dirty="0" smtClean="0"/>
                        <a:t>29</a:t>
                      </a:r>
                      <a:endParaRPr lang="ru-RU" dirty="0"/>
                    </a:p>
                  </a:txBody>
                  <a:tcPr/>
                </a:tc>
                <a:tc>
                  <a:txBody>
                    <a:bodyPr/>
                    <a:lstStyle/>
                    <a:p>
                      <a:r>
                        <a:rPr lang="ru-RU" dirty="0" smtClean="0"/>
                        <a:t>30</a:t>
                      </a:r>
                      <a:endParaRPr lang="ru-RU" dirty="0"/>
                    </a:p>
                  </a:txBody>
                  <a:tcPr/>
                </a:tc>
                <a:tc>
                  <a:txBody>
                    <a:bodyPr/>
                    <a:lstStyle/>
                    <a:p>
                      <a:r>
                        <a:rPr lang="ru-RU" dirty="0" smtClean="0"/>
                        <a:t>31</a:t>
                      </a:r>
                      <a:endParaRPr lang="ru-RU" dirty="0"/>
                    </a:p>
                  </a:txBody>
                  <a:tcPr/>
                </a:tc>
                <a:tc>
                  <a:txBody>
                    <a:bodyPr/>
                    <a:lstStyle/>
                    <a:p>
                      <a:endParaRPr lang="ru-RU"/>
                    </a:p>
                  </a:txBody>
                  <a:tcPr/>
                </a:tc>
                <a:tc>
                  <a:txBody>
                    <a:bodyPr/>
                    <a:lstStyle/>
                    <a:p>
                      <a:endParaRPr lang="ru-RU"/>
                    </a:p>
                  </a:txBody>
                  <a:tcPr/>
                </a:tc>
                <a:tc>
                  <a:txBody>
                    <a:bodyPr/>
                    <a:lstStyle/>
                    <a:p>
                      <a:endParaRPr lang="ru-RU"/>
                    </a:p>
                  </a:txBody>
                  <a:tcPr/>
                </a:tc>
                <a:tc>
                  <a:txBody>
                    <a:bodyPr/>
                    <a:lstStyle/>
                    <a:p>
                      <a:endParaRPr lang="ru-RU" dirty="0"/>
                    </a:p>
                  </a:txBody>
                  <a:tcPr/>
                </a:tc>
              </a:tr>
            </a:tbl>
          </a:graphicData>
        </a:graphic>
      </p:graphicFrame>
      <p:cxnSp>
        <p:nvCxnSpPr>
          <p:cNvPr id="6" name="Прямая соединительная линия 5"/>
          <p:cNvCxnSpPr/>
          <p:nvPr/>
        </p:nvCxnSpPr>
        <p:spPr>
          <a:xfrm>
            <a:off x="7406640" y="3177540"/>
            <a:ext cx="2743200" cy="902970"/>
          </a:xfrm>
          <a:prstGeom prst="line">
            <a:avLst/>
          </a:prstGeom>
          <a:ln w="539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7"/>
          <p:cNvCxnSpPr/>
          <p:nvPr/>
        </p:nvCxnSpPr>
        <p:spPr>
          <a:xfrm flipV="1">
            <a:off x="6503670" y="4080510"/>
            <a:ext cx="3657600" cy="179451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Прямая соединительная линия 9"/>
          <p:cNvCxnSpPr/>
          <p:nvPr/>
        </p:nvCxnSpPr>
        <p:spPr>
          <a:xfrm flipH="1">
            <a:off x="6515100" y="3177540"/>
            <a:ext cx="891540" cy="269748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2187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Август 1996</a:t>
            </a:r>
            <a:endParaRPr lang="ru-RU" dirty="0"/>
          </a:p>
        </p:txBody>
      </p:sp>
      <p:graphicFrame>
        <p:nvGraphicFramePr>
          <p:cNvPr id="4" name="Объект 3"/>
          <p:cNvGraphicFramePr>
            <a:graphicFrameLocks noGrp="1"/>
          </p:cNvGraphicFramePr>
          <p:nvPr>
            <p:ph idx="1"/>
            <p:extLst>
              <p:ext uri="{D42A27DB-BD31-4B8C-83A1-F6EECF244321}">
                <p14:modId xmlns:p14="http://schemas.microsoft.com/office/powerpoint/2010/main" val="1751384980"/>
              </p:ext>
            </p:extLst>
          </p:nvPr>
        </p:nvGraphicFramePr>
        <p:xfrm>
          <a:off x="6457953" y="2095500"/>
          <a:ext cx="5474966" cy="4419600"/>
        </p:xfrm>
        <a:graphic>
          <a:graphicData uri="http://schemas.openxmlformats.org/drawingml/2006/table">
            <a:tbl>
              <a:tblPr firstRow="1" bandRow="1">
                <a:tableStyleId>{5C22544A-7EE6-4342-B048-85BDC9FD1C3A}</a:tableStyleId>
              </a:tblPr>
              <a:tblGrid>
                <a:gridCol w="782138"/>
                <a:gridCol w="782138"/>
                <a:gridCol w="782138"/>
                <a:gridCol w="782138"/>
                <a:gridCol w="782138"/>
                <a:gridCol w="782138"/>
                <a:gridCol w="782138"/>
              </a:tblGrid>
              <a:tr h="883920">
                <a:tc>
                  <a:txBody>
                    <a:bodyPr/>
                    <a:lstStyle/>
                    <a:p>
                      <a:endParaRPr lang="ru-RU" dirty="0"/>
                    </a:p>
                  </a:txBody>
                  <a:tcPr/>
                </a:tc>
                <a:tc>
                  <a:txBody>
                    <a:bodyPr/>
                    <a:lstStyle/>
                    <a:p>
                      <a:endParaRPr lang="ru-RU" dirty="0"/>
                    </a:p>
                  </a:txBody>
                  <a:tcPr/>
                </a:tc>
                <a:tc>
                  <a:txBody>
                    <a:bodyPr/>
                    <a:lstStyle/>
                    <a:p>
                      <a:endParaRPr lang="ru-RU" dirty="0"/>
                    </a:p>
                  </a:txBody>
                  <a:tcPr/>
                </a:tc>
                <a:tc>
                  <a:txBody>
                    <a:bodyPr/>
                    <a:lstStyle/>
                    <a:p>
                      <a:r>
                        <a:rPr lang="ru-RU" dirty="0" smtClean="0"/>
                        <a:t>1</a:t>
                      </a:r>
                      <a:endParaRPr lang="ru-RU" dirty="0"/>
                    </a:p>
                  </a:txBody>
                  <a:tcPr/>
                </a:tc>
                <a:tc>
                  <a:txBody>
                    <a:bodyPr/>
                    <a:lstStyle/>
                    <a:p>
                      <a:r>
                        <a:rPr lang="ru-RU" dirty="0" smtClean="0"/>
                        <a:t>2</a:t>
                      </a:r>
                      <a:endParaRPr lang="ru-RU" dirty="0"/>
                    </a:p>
                  </a:txBody>
                  <a:tcPr/>
                </a:tc>
                <a:tc>
                  <a:txBody>
                    <a:bodyPr/>
                    <a:lstStyle/>
                    <a:p>
                      <a:r>
                        <a:rPr lang="ru-RU" dirty="0" smtClean="0"/>
                        <a:t>3</a:t>
                      </a:r>
                      <a:endParaRPr lang="ru-RU" dirty="0"/>
                    </a:p>
                  </a:txBody>
                  <a:tcPr/>
                </a:tc>
                <a:tc>
                  <a:txBody>
                    <a:bodyPr/>
                    <a:lstStyle/>
                    <a:p>
                      <a:r>
                        <a:rPr lang="ru-RU" dirty="0" smtClean="0"/>
                        <a:t>4</a:t>
                      </a:r>
                      <a:endParaRPr lang="ru-RU" dirty="0"/>
                    </a:p>
                  </a:txBody>
                  <a:tcPr/>
                </a:tc>
              </a:tr>
              <a:tr h="883920">
                <a:tc>
                  <a:txBody>
                    <a:bodyPr/>
                    <a:lstStyle/>
                    <a:p>
                      <a:r>
                        <a:rPr lang="ru-RU" dirty="0" smtClean="0"/>
                        <a:t>5</a:t>
                      </a:r>
                      <a:endParaRPr lang="ru-RU" dirty="0"/>
                    </a:p>
                  </a:txBody>
                  <a:tcPr/>
                </a:tc>
                <a:tc>
                  <a:txBody>
                    <a:bodyPr/>
                    <a:lstStyle/>
                    <a:p>
                      <a:r>
                        <a:rPr lang="ru-RU" dirty="0" smtClean="0"/>
                        <a:t>6</a:t>
                      </a:r>
                      <a:endParaRPr lang="ru-RU" dirty="0"/>
                    </a:p>
                  </a:txBody>
                  <a:tcPr/>
                </a:tc>
                <a:tc>
                  <a:txBody>
                    <a:bodyPr/>
                    <a:lstStyle/>
                    <a:p>
                      <a:r>
                        <a:rPr lang="ru-RU" dirty="0" smtClean="0"/>
                        <a:t>7</a:t>
                      </a:r>
                      <a:endParaRPr lang="ru-RU" dirty="0"/>
                    </a:p>
                  </a:txBody>
                  <a:tcPr/>
                </a:tc>
                <a:tc>
                  <a:txBody>
                    <a:bodyPr/>
                    <a:lstStyle/>
                    <a:p>
                      <a:r>
                        <a:rPr lang="ru-RU" dirty="0" smtClean="0"/>
                        <a:t>8</a:t>
                      </a:r>
                      <a:endParaRPr lang="ru-RU" dirty="0"/>
                    </a:p>
                  </a:txBody>
                  <a:tcPr/>
                </a:tc>
                <a:tc>
                  <a:txBody>
                    <a:bodyPr/>
                    <a:lstStyle/>
                    <a:p>
                      <a:r>
                        <a:rPr lang="ru-RU" dirty="0" smtClean="0"/>
                        <a:t>9</a:t>
                      </a:r>
                      <a:endParaRPr lang="ru-RU" dirty="0"/>
                    </a:p>
                  </a:txBody>
                  <a:tcPr/>
                </a:tc>
                <a:tc>
                  <a:txBody>
                    <a:bodyPr/>
                    <a:lstStyle/>
                    <a:p>
                      <a:r>
                        <a:rPr lang="ru-RU" dirty="0" smtClean="0"/>
                        <a:t>10</a:t>
                      </a:r>
                      <a:endParaRPr lang="ru-RU" dirty="0"/>
                    </a:p>
                  </a:txBody>
                  <a:tcPr/>
                </a:tc>
                <a:tc>
                  <a:txBody>
                    <a:bodyPr/>
                    <a:lstStyle/>
                    <a:p>
                      <a:r>
                        <a:rPr lang="ru-RU" dirty="0" smtClean="0"/>
                        <a:t>11</a:t>
                      </a:r>
                      <a:endParaRPr lang="ru-RU" dirty="0"/>
                    </a:p>
                  </a:txBody>
                  <a:tcPr/>
                </a:tc>
              </a:tr>
              <a:tr h="883920">
                <a:tc>
                  <a:txBody>
                    <a:bodyPr/>
                    <a:lstStyle/>
                    <a:p>
                      <a:r>
                        <a:rPr lang="ru-RU" dirty="0" smtClean="0"/>
                        <a:t>12</a:t>
                      </a:r>
                      <a:endParaRPr lang="ru-RU" dirty="0"/>
                    </a:p>
                  </a:txBody>
                  <a:tcPr/>
                </a:tc>
                <a:tc>
                  <a:txBody>
                    <a:bodyPr/>
                    <a:lstStyle/>
                    <a:p>
                      <a:r>
                        <a:rPr lang="ru-RU" dirty="0" smtClean="0"/>
                        <a:t>13</a:t>
                      </a:r>
                      <a:endParaRPr lang="ru-RU" dirty="0"/>
                    </a:p>
                  </a:txBody>
                  <a:tcPr/>
                </a:tc>
                <a:tc>
                  <a:txBody>
                    <a:bodyPr/>
                    <a:lstStyle/>
                    <a:p>
                      <a:r>
                        <a:rPr lang="ru-RU" dirty="0" smtClean="0"/>
                        <a:t>14</a:t>
                      </a:r>
                      <a:endParaRPr lang="ru-RU" dirty="0"/>
                    </a:p>
                  </a:txBody>
                  <a:tcPr/>
                </a:tc>
                <a:tc>
                  <a:txBody>
                    <a:bodyPr/>
                    <a:lstStyle/>
                    <a:p>
                      <a:r>
                        <a:rPr lang="ru-RU" dirty="0" smtClean="0"/>
                        <a:t>15</a:t>
                      </a:r>
                      <a:endParaRPr lang="ru-RU" dirty="0"/>
                    </a:p>
                  </a:txBody>
                  <a:tcPr/>
                </a:tc>
                <a:tc>
                  <a:txBody>
                    <a:bodyPr/>
                    <a:lstStyle/>
                    <a:p>
                      <a:r>
                        <a:rPr lang="ru-RU" dirty="0" smtClean="0"/>
                        <a:t>16</a:t>
                      </a:r>
                      <a:endParaRPr lang="ru-RU" dirty="0"/>
                    </a:p>
                  </a:txBody>
                  <a:tcPr/>
                </a:tc>
                <a:tc>
                  <a:txBody>
                    <a:bodyPr/>
                    <a:lstStyle/>
                    <a:p>
                      <a:r>
                        <a:rPr lang="ru-RU" dirty="0" smtClean="0"/>
                        <a:t>17</a:t>
                      </a:r>
                      <a:endParaRPr lang="ru-RU" dirty="0"/>
                    </a:p>
                  </a:txBody>
                  <a:tcPr/>
                </a:tc>
                <a:tc>
                  <a:txBody>
                    <a:bodyPr/>
                    <a:lstStyle/>
                    <a:p>
                      <a:r>
                        <a:rPr lang="ru-RU" dirty="0" smtClean="0"/>
                        <a:t>18</a:t>
                      </a:r>
                      <a:endParaRPr lang="ru-RU" dirty="0"/>
                    </a:p>
                  </a:txBody>
                  <a:tcPr/>
                </a:tc>
              </a:tr>
              <a:tr h="883920">
                <a:tc>
                  <a:txBody>
                    <a:bodyPr/>
                    <a:lstStyle/>
                    <a:p>
                      <a:r>
                        <a:rPr lang="ru-RU" dirty="0" smtClean="0"/>
                        <a:t>19</a:t>
                      </a:r>
                      <a:endParaRPr lang="ru-RU" dirty="0"/>
                    </a:p>
                  </a:txBody>
                  <a:tcPr/>
                </a:tc>
                <a:tc>
                  <a:txBody>
                    <a:bodyPr/>
                    <a:lstStyle/>
                    <a:p>
                      <a:r>
                        <a:rPr lang="ru-RU" dirty="0" smtClean="0"/>
                        <a:t>20</a:t>
                      </a:r>
                      <a:endParaRPr lang="ru-RU" dirty="0"/>
                    </a:p>
                  </a:txBody>
                  <a:tcPr/>
                </a:tc>
                <a:tc>
                  <a:txBody>
                    <a:bodyPr/>
                    <a:lstStyle/>
                    <a:p>
                      <a:r>
                        <a:rPr lang="ru-RU" dirty="0" smtClean="0"/>
                        <a:t>21</a:t>
                      </a:r>
                      <a:endParaRPr lang="ru-RU" dirty="0"/>
                    </a:p>
                  </a:txBody>
                  <a:tcPr/>
                </a:tc>
                <a:tc>
                  <a:txBody>
                    <a:bodyPr/>
                    <a:lstStyle/>
                    <a:p>
                      <a:r>
                        <a:rPr lang="ru-RU" dirty="0" smtClean="0"/>
                        <a:t>22</a:t>
                      </a:r>
                      <a:endParaRPr lang="ru-RU" dirty="0"/>
                    </a:p>
                  </a:txBody>
                  <a:tcPr/>
                </a:tc>
                <a:tc>
                  <a:txBody>
                    <a:bodyPr/>
                    <a:lstStyle/>
                    <a:p>
                      <a:r>
                        <a:rPr lang="ru-RU" dirty="0" smtClean="0"/>
                        <a:t>23</a:t>
                      </a:r>
                      <a:endParaRPr lang="ru-RU" dirty="0"/>
                    </a:p>
                  </a:txBody>
                  <a:tcPr/>
                </a:tc>
                <a:tc>
                  <a:txBody>
                    <a:bodyPr/>
                    <a:lstStyle/>
                    <a:p>
                      <a:r>
                        <a:rPr lang="ru-RU" dirty="0" smtClean="0"/>
                        <a:t>24</a:t>
                      </a:r>
                      <a:endParaRPr lang="ru-RU" dirty="0"/>
                    </a:p>
                  </a:txBody>
                  <a:tcPr/>
                </a:tc>
                <a:tc>
                  <a:txBody>
                    <a:bodyPr/>
                    <a:lstStyle/>
                    <a:p>
                      <a:r>
                        <a:rPr lang="ru-RU" dirty="0" smtClean="0"/>
                        <a:t>25</a:t>
                      </a:r>
                      <a:endParaRPr lang="ru-RU" dirty="0"/>
                    </a:p>
                  </a:txBody>
                  <a:tcPr/>
                </a:tc>
              </a:tr>
              <a:tr h="883920">
                <a:tc>
                  <a:txBody>
                    <a:bodyPr/>
                    <a:lstStyle/>
                    <a:p>
                      <a:r>
                        <a:rPr lang="ru-RU" dirty="0" smtClean="0"/>
                        <a:t>26</a:t>
                      </a:r>
                      <a:endParaRPr lang="ru-RU" dirty="0"/>
                    </a:p>
                  </a:txBody>
                  <a:tcPr/>
                </a:tc>
                <a:tc>
                  <a:txBody>
                    <a:bodyPr/>
                    <a:lstStyle/>
                    <a:p>
                      <a:r>
                        <a:rPr lang="ru-RU" dirty="0" smtClean="0"/>
                        <a:t>27</a:t>
                      </a:r>
                      <a:endParaRPr lang="ru-RU" dirty="0"/>
                    </a:p>
                  </a:txBody>
                  <a:tcPr/>
                </a:tc>
                <a:tc>
                  <a:txBody>
                    <a:bodyPr/>
                    <a:lstStyle/>
                    <a:p>
                      <a:r>
                        <a:rPr lang="ru-RU" dirty="0" smtClean="0"/>
                        <a:t>28</a:t>
                      </a:r>
                      <a:endParaRPr lang="ru-RU" dirty="0"/>
                    </a:p>
                  </a:txBody>
                  <a:tcPr/>
                </a:tc>
                <a:tc>
                  <a:txBody>
                    <a:bodyPr/>
                    <a:lstStyle/>
                    <a:p>
                      <a:r>
                        <a:rPr lang="ru-RU" dirty="0" smtClean="0"/>
                        <a:t>29</a:t>
                      </a:r>
                      <a:endParaRPr lang="ru-RU" dirty="0"/>
                    </a:p>
                  </a:txBody>
                  <a:tcPr/>
                </a:tc>
                <a:tc>
                  <a:txBody>
                    <a:bodyPr/>
                    <a:lstStyle/>
                    <a:p>
                      <a:r>
                        <a:rPr lang="ru-RU" dirty="0" smtClean="0"/>
                        <a:t>30</a:t>
                      </a:r>
                      <a:endParaRPr lang="ru-RU" dirty="0"/>
                    </a:p>
                  </a:txBody>
                  <a:tcPr/>
                </a:tc>
                <a:tc>
                  <a:txBody>
                    <a:bodyPr/>
                    <a:lstStyle/>
                    <a:p>
                      <a:r>
                        <a:rPr lang="ru-RU" dirty="0" smtClean="0"/>
                        <a:t>31</a:t>
                      </a:r>
                      <a:endParaRPr lang="ru-RU" dirty="0"/>
                    </a:p>
                  </a:txBody>
                  <a:tcPr/>
                </a:tc>
                <a:tc>
                  <a:txBody>
                    <a:bodyPr/>
                    <a:lstStyle/>
                    <a:p>
                      <a:endParaRPr lang="ru-RU" dirty="0"/>
                    </a:p>
                  </a:txBody>
                  <a:tcPr/>
                </a:tc>
              </a:tr>
            </a:tbl>
          </a:graphicData>
        </a:graphic>
      </p:graphicFrame>
      <p:cxnSp>
        <p:nvCxnSpPr>
          <p:cNvPr id="6" name="Прямая соединительная линия 5"/>
          <p:cNvCxnSpPr/>
          <p:nvPr/>
        </p:nvCxnSpPr>
        <p:spPr>
          <a:xfrm flipH="1">
            <a:off x="7452360" y="3154680"/>
            <a:ext cx="3120390" cy="176022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7"/>
          <p:cNvCxnSpPr/>
          <p:nvPr/>
        </p:nvCxnSpPr>
        <p:spPr>
          <a:xfrm>
            <a:off x="7452360" y="4914900"/>
            <a:ext cx="2354580" cy="90297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Прямая соединительная линия 9"/>
          <p:cNvCxnSpPr/>
          <p:nvPr/>
        </p:nvCxnSpPr>
        <p:spPr>
          <a:xfrm flipH="1">
            <a:off x="9806940" y="3154680"/>
            <a:ext cx="765810" cy="267462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111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Введение</a:t>
            </a:r>
            <a:endParaRPr lang="ru-RU" dirty="0"/>
          </a:p>
        </p:txBody>
      </p:sp>
      <p:sp>
        <p:nvSpPr>
          <p:cNvPr id="3" name="Объект 2"/>
          <p:cNvSpPr>
            <a:spLocks noGrp="1"/>
          </p:cNvSpPr>
          <p:nvPr>
            <p:ph idx="1"/>
          </p:nvPr>
        </p:nvSpPr>
        <p:spPr/>
        <p:txBody>
          <a:bodyPr>
            <a:normAutofit/>
          </a:bodyPr>
          <a:lstStyle/>
          <a:p>
            <a:pPr marL="0" indent="0">
              <a:buNone/>
            </a:pPr>
            <a:r>
              <a:rPr lang="ru-RU" sz="2000" dirty="0" smtClean="0"/>
              <a:t>Актуальность. Можно ли использовать настенный календарь на уроках математики?</a:t>
            </a:r>
          </a:p>
          <a:p>
            <a:pPr marL="0" indent="0">
              <a:buNone/>
            </a:pPr>
            <a:r>
              <a:rPr lang="ru-RU" sz="2000" dirty="0" smtClean="0"/>
              <a:t>Для этого надо выяснить, есть ли ещё в математической литературе задачи по теме «календари», которые можно предлагать на уроках, олимпиадах и различных математических турнирах.</a:t>
            </a:r>
            <a:endParaRPr lang="ru-RU" sz="2000" dirty="0"/>
          </a:p>
        </p:txBody>
      </p:sp>
    </p:spTree>
    <p:extLst>
      <p:ext uri="{BB962C8B-B14F-4D97-AF65-F5344CB8AC3E}">
        <p14:creationId xmlns:p14="http://schemas.microsoft.com/office/powerpoint/2010/main" val="39559461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35243" y="199364"/>
            <a:ext cx="10353761" cy="1326321"/>
          </a:xfrm>
        </p:spPr>
        <p:txBody>
          <a:bodyPr/>
          <a:lstStyle/>
          <a:p>
            <a:r>
              <a:rPr lang="ru-RU" dirty="0" smtClean="0">
                <a:solidFill>
                  <a:schemeClr val="bg1"/>
                </a:solidFill>
              </a:rPr>
              <a:t>Сентябрь 1996</a:t>
            </a:r>
            <a:endParaRPr lang="ru-RU" dirty="0">
              <a:solidFill>
                <a:schemeClr val="bg1"/>
              </a:solidFill>
            </a:endParaRPr>
          </a:p>
        </p:txBody>
      </p:sp>
      <p:graphicFrame>
        <p:nvGraphicFramePr>
          <p:cNvPr id="4" name="Объект 3"/>
          <p:cNvGraphicFramePr>
            <a:graphicFrameLocks noGrp="1"/>
          </p:cNvGraphicFramePr>
          <p:nvPr>
            <p:ph idx="1"/>
            <p:extLst>
              <p:ext uri="{D42A27DB-BD31-4B8C-83A1-F6EECF244321}">
                <p14:modId xmlns:p14="http://schemas.microsoft.com/office/powerpoint/2010/main" val="2743948248"/>
              </p:ext>
            </p:extLst>
          </p:nvPr>
        </p:nvGraphicFramePr>
        <p:xfrm>
          <a:off x="5520687" y="1177290"/>
          <a:ext cx="6377945" cy="5417820"/>
        </p:xfrm>
        <a:graphic>
          <a:graphicData uri="http://schemas.openxmlformats.org/drawingml/2006/table">
            <a:tbl>
              <a:tblPr firstRow="1" bandRow="1">
                <a:tableStyleId>{93296810-A885-4BE3-A3E7-6D5BEEA58F35}</a:tableStyleId>
              </a:tblPr>
              <a:tblGrid>
                <a:gridCol w="911135"/>
                <a:gridCol w="911135"/>
                <a:gridCol w="911135"/>
                <a:gridCol w="911135"/>
                <a:gridCol w="911135"/>
                <a:gridCol w="911135"/>
                <a:gridCol w="911135"/>
              </a:tblGrid>
              <a:tr h="902970">
                <a:tc>
                  <a:txBody>
                    <a:bodyPr/>
                    <a:lstStyle/>
                    <a:p>
                      <a:endParaRPr lang="ru-RU" dirty="0"/>
                    </a:p>
                  </a:txBody>
                  <a:tcPr/>
                </a:tc>
                <a:tc>
                  <a:txBody>
                    <a:bodyPr/>
                    <a:lstStyle/>
                    <a:p>
                      <a:endParaRPr lang="ru-RU" dirty="0"/>
                    </a:p>
                  </a:txBody>
                  <a:tcPr/>
                </a:tc>
                <a:tc>
                  <a:txBody>
                    <a:bodyPr/>
                    <a:lstStyle/>
                    <a:p>
                      <a:endParaRPr lang="ru-RU" dirty="0"/>
                    </a:p>
                  </a:txBody>
                  <a:tcPr/>
                </a:tc>
                <a:tc>
                  <a:txBody>
                    <a:bodyPr/>
                    <a:lstStyle/>
                    <a:p>
                      <a:endParaRPr lang="ru-RU"/>
                    </a:p>
                  </a:txBody>
                  <a:tcPr/>
                </a:tc>
                <a:tc>
                  <a:txBody>
                    <a:bodyPr/>
                    <a:lstStyle/>
                    <a:p>
                      <a:endParaRPr lang="ru-RU"/>
                    </a:p>
                  </a:txBody>
                  <a:tcPr/>
                </a:tc>
                <a:tc>
                  <a:txBody>
                    <a:bodyPr/>
                    <a:lstStyle/>
                    <a:p>
                      <a:endParaRPr lang="ru-RU"/>
                    </a:p>
                  </a:txBody>
                  <a:tcPr/>
                </a:tc>
                <a:tc>
                  <a:txBody>
                    <a:bodyPr/>
                    <a:lstStyle/>
                    <a:p>
                      <a:r>
                        <a:rPr lang="ru-RU" dirty="0" smtClean="0"/>
                        <a:t>1</a:t>
                      </a:r>
                      <a:endParaRPr lang="ru-RU" dirty="0"/>
                    </a:p>
                  </a:txBody>
                  <a:tcPr/>
                </a:tc>
              </a:tr>
              <a:tr h="902970">
                <a:tc>
                  <a:txBody>
                    <a:bodyPr/>
                    <a:lstStyle/>
                    <a:p>
                      <a:r>
                        <a:rPr lang="ru-RU" dirty="0" smtClean="0"/>
                        <a:t>2</a:t>
                      </a:r>
                      <a:endParaRPr lang="ru-RU" dirty="0"/>
                    </a:p>
                  </a:txBody>
                  <a:tcPr/>
                </a:tc>
                <a:tc>
                  <a:txBody>
                    <a:bodyPr/>
                    <a:lstStyle/>
                    <a:p>
                      <a:r>
                        <a:rPr lang="ru-RU" dirty="0" smtClean="0"/>
                        <a:t>3</a:t>
                      </a:r>
                      <a:endParaRPr lang="ru-RU" dirty="0"/>
                    </a:p>
                  </a:txBody>
                  <a:tcPr/>
                </a:tc>
                <a:tc>
                  <a:txBody>
                    <a:bodyPr/>
                    <a:lstStyle/>
                    <a:p>
                      <a:r>
                        <a:rPr lang="ru-RU" dirty="0" smtClean="0"/>
                        <a:t>4</a:t>
                      </a:r>
                      <a:endParaRPr lang="ru-RU" dirty="0"/>
                    </a:p>
                  </a:txBody>
                  <a:tcPr/>
                </a:tc>
                <a:tc>
                  <a:txBody>
                    <a:bodyPr/>
                    <a:lstStyle/>
                    <a:p>
                      <a:r>
                        <a:rPr lang="ru-RU" dirty="0" smtClean="0"/>
                        <a:t>5</a:t>
                      </a:r>
                      <a:endParaRPr lang="ru-RU" dirty="0"/>
                    </a:p>
                  </a:txBody>
                  <a:tcPr/>
                </a:tc>
                <a:tc>
                  <a:txBody>
                    <a:bodyPr/>
                    <a:lstStyle/>
                    <a:p>
                      <a:r>
                        <a:rPr lang="ru-RU" dirty="0" smtClean="0"/>
                        <a:t>6</a:t>
                      </a:r>
                      <a:endParaRPr lang="ru-RU" dirty="0"/>
                    </a:p>
                  </a:txBody>
                  <a:tcPr/>
                </a:tc>
                <a:tc>
                  <a:txBody>
                    <a:bodyPr/>
                    <a:lstStyle/>
                    <a:p>
                      <a:r>
                        <a:rPr lang="ru-RU" dirty="0" smtClean="0"/>
                        <a:t>7</a:t>
                      </a:r>
                      <a:endParaRPr lang="ru-RU" dirty="0"/>
                    </a:p>
                  </a:txBody>
                  <a:tcPr/>
                </a:tc>
                <a:tc>
                  <a:txBody>
                    <a:bodyPr/>
                    <a:lstStyle/>
                    <a:p>
                      <a:r>
                        <a:rPr lang="ru-RU" dirty="0" smtClean="0"/>
                        <a:t>8</a:t>
                      </a:r>
                      <a:endParaRPr lang="ru-RU" dirty="0"/>
                    </a:p>
                  </a:txBody>
                  <a:tcPr/>
                </a:tc>
              </a:tr>
              <a:tr h="902970">
                <a:tc>
                  <a:txBody>
                    <a:bodyPr/>
                    <a:lstStyle/>
                    <a:p>
                      <a:r>
                        <a:rPr lang="ru-RU" dirty="0" smtClean="0"/>
                        <a:t>9</a:t>
                      </a:r>
                      <a:endParaRPr lang="ru-RU" dirty="0"/>
                    </a:p>
                  </a:txBody>
                  <a:tcPr/>
                </a:tc>
                <a:tc>
                  <a:txBody>
                    <a:bodyPr/>
                    <a:lstStyle/>
                    <a:p>
                      <a:r>
                        <a:rPr lang="ru-RU" dirty="0" smtClean="0"/>
                        <a:t>10</a:t>
                      </a:r>
                      <a:endParaRPr lang="ru-RU" dirty="0"/>
                    </a:p>
                  </a:txBody>
                  <a:tcPr/>
                </a:tc>
                <a:tc>
                  <a:txBody>
                    <a:bodyPr/>
                    <a:lstStyle/>
                    <a:p>
                      <a:r>
                        <a:rPr lang="ru-RU" dirty="0" smtClean="0"/>
                        <a:t>11</a:t>
                      </a:r>
                      <a:endParaRPr lang="ru-RU" dirty="0"/>
                    </a:p>
                  </a:txBody>
                  <a:tcPr/>
                </a:tc>
                <a:tc>
                  <a:txBody>
                    <a:bodyPr/>
                    <a:lstStyle/>
                    <a:p>
                      <a:r>
                        <a:rPr lang="ru-RU" dirty="0" smtClean="0"/>
                        <a:t>12</a:t>
                      </a:r>
                      <a:endParaRPr lang="ru-RU" dirty="0"/>
                    </a:p>
                  </a:txBody>
                  <a:tcPr/>
                </a:tc>
                <a:tc>
                  <a:txBody>
                    <a:bodyPr/>
                    <a:lstStyle/>
                    <a:p>
                      <a:r>
                        <a:rPr lang="ru-RU" dirty="0" smtClean="0"/>
                        <a:t>13</a:t>
                      </a:r>
                      <a:endParaRPr lang="ru-RU" dirty="0"/>
                    </a:p>
                  </a:txBody>
                  <a:tcPr/>
                </a:tc>
                <a:tc>
                  <a:txBody>
                    <a:bodyPr/>
                    <a:lstStyle/>
                    <a:p>
                      <a:r>
                        <a:rPr lang="ru-RU" dirty="0" smtClean="0"/>
                        <a:t>14</a:t>
                      </a:r>
                      <a:endParaRPr lang="ru-RU" dirty="0"/>
                    </a:p>
                  </a:txBody>
                  <a:tcPr/>
                </a:tc>
                <a:tc>
                  <a:txBody>
                    <a:bodyPr/>
                    <a:lstStyle/>
                    <a:p>
                      <a:r>
                        <a:rPr lang="ru-RU" dirty="0" smtClean="0"/>
                        <a:t>15</a:t>
                      </a:r>
                      <a:endParaRPr lang="ru-RU" dirty="0"/>
                    </a:p>
                  </a:txBody>
                  <a:tcPr/>
                </a:tc>
              </a:tr>
              <a:tr h="902970">
                <a:tc>
                  <a:txBody>
                    <a:bodyPr/>
                    <a:lstStyle/>
                    <a:p>
                      <a:r>
                        <a:rPr lang="ru-RU" dirty="0" smtClean="0"/>
                        <a:t>16</a:t>
                      </a:r>
                      <a:endParaRPr lang="ru-RU" dirty="0"/>
                    </a:p>
                  </a:txBody>
                  <a:tcPr/>
                </a:tc>
                <a:tc>
                  <a:txBody>
                    <a:bodyPr/>
                    <a:lstStyle/>
                    <a:p>
                      <a:r>
                        <a:rPr lang="ru-RU" dirty="0" smtClean="0"/>
                        <a:t>17</a:t>
                      </a:r>
                      <a:endParaRPr lang="ru-RU" dirty="0"/>
                    </a:p>
                  </a:txBody>
                  <a:tcPr/>
                </a:tc>
                <a:tc>
                  <a:txBody>
                    <a:bodyPr/>
                    <a:lstStyle/>
                    <a:p>
                      <a:r>
                        <a:rPr lang="ru-RU" dirty="0" smtClean="0"/>
                        <a:t>18</a:t>
                      </a:r>
                      <a:endParaRPr lang="ru-RU" dirty="0"/>
                    </a:p>
                  </a:txBody>
                  <a:tcPr/>
                </a:tc>
                <a:tc>
                  <a:txBody>
                    <a:bodyPr/>
                    <a:lstStyle/>
                    <a:p>
                      <a:r>
                        <a:rPr lang="ru-RU" dirty="0" smtClean="0"/>
                        <a:t>19</a:t>
                      </a:r>
                      <a:endParaRPr lang="ru-RU" dirty="0"/>
                    </a:p>
                  </a:txBody>
                  <a:tcPr/>
                </a:tc>
                <a:tc>
                  <a:txBody>
                    <a:bodyPr/>
                    <a:lstStyle/>
                    <a:p>
                      <a:r>
                        <a:rPr lang="ru-RU" dirty="0" smtClean="0"/>
                        <a:t>20</a:t>
                      </a:r>
                      <a:endParaRPr lang="ru-RU" dirty="0"/>
                    </a:p>
                  </a:txBody>
                  <a:tcPr/>
                </a:tc>
                <a:tc>
                  <a:txBody>
                    <a:bodyPr/>
                    <a:lstStyle/>
                    <a:p>
                      <a:r>
                        <a:rPr lang="ru-RU" dirty="0" smtClean="0"/>
                        <a:t>21</a:t>
                      </a:r>
                      <a:endParaRPr lang="ru-RU" dirty="0"/>
                    </a:p>
                  </a:txBody>
                  <a:tcPr/>
                </a:tc>
                <a:tc>
                  <a:txBody>
                    <a:bodyPr/>
                    <a:lstStyle/>
                    <a:p>
                      <a:r>
                        <a:rPr lang="ru-RU" dirty="0" smtClean="0"/>
                        <a:t>22</a:t>
                      </a:r>
                      <a:endParaRPr lang="ru-RU" dirty="0"/>
                    </a:p>
                  </a:txBody>
                  <a:tcPr/>
                </a:tc>
              </a:tr>
              <a:tr h="902970">
                <a:tc>
                  <a:txBody>
                    <a:bodyPr/>
                    <a:lstStyle/>
                    <a:p>
                      <a:r>
                        <a:rPr lang="ru-RU" dirty="0" smtClean="0"/>
                        <a:t>23</a:t>
                      </a:r>
                      <a:endParaRPr lang="ru-RU" dirty="0"/>
                    </a:p>
                  </a:txBody>
                  <a:tcPr/>
                </a:tc>
                <a:tc>
                  <a:txBody>
                    <a:bodyPr/>
                    <a:lstStyle/>
                    <a:p>
                      <a:r>
                        <a:rPr lang="ru-RU" dirty="0" smtClean="0"/>
                        <a:t>24</a:t>
                      </a:r>
                      <a:endParaRPr lang="ru-RU" dirty="0"/>
                    </a:p>
                  </a:txBody>
                  <a:tcPr/>
                </a:tc>
                <a:tc>
                  <a:txBody>
                    <a:bodyPr/>
                    <a:lstStyle/>
                    <a:p>
                      <a:r>
                        <a:rPr lang="ru-RU" dirty="0" smtClean="0"/>
                        <a:t>25</a:t>
                      </a:r>
                      <a:endParaRPr lang="ru-RU" dirty="0"/>
                    </a:p>
                  </a:txBody>
                  <a:tcPr/>
                </a:tc>
                <a:tc>
                  <a:txBody>
                    <a:bodyPr/>
                    <a:lstStyle/>
                    <a:p>
                      <a:r>
                        <a:rPr lang="ru-RU" dirty="0" smtClean="0"/>
                        <a:t>26</a:t>
                      </a:r>
                      <a:endParaRPr lang="ru-RU" dirty="0"/>
                    </a:p>
                  </a:txBody>
                  <a:tcPr/>
                </a:tc>
                <a:tc>
                  <a:txBody>
                    <a:bodyPr/>
                    <a:lstStyle/>
                    <a:p>
                      <a:r>
                        <a:rPr lang="ru-RU" dirty="0" smtClean="0"/>
                        <a:t>27</a:t>
                      </a:r>
                      <a:endParaRPr lang="ru-RU" dirty="0"/>
                    </a:p>
                  </a:txBody>
                  <a:tcPr/>
                </a:tc>
                <a:tc>
                  <a:txBody>
                    <a:bodyPr/>
                    <a:lstStyle/>
                    <a:p>
                      <a:r>
                        <a:rPr lang="ru-RU" dirty="0" smtClean="0"/>
                        <a:t>28</a:t>
                      </a:r>
                      <a:endParaRPr lang="ru-RU" dirty="0"/>
                    </a:p>
                  </a:txBody>
                  <a:tcPr/>
                </a:tc>
                <a:tc>
                  <a:txBody>
                    <a:bodyPr/>
                    <a:lstStyle/>
                    <a:p>
                      <a:r>
                        <a:rPr lang="ru-RU" dirty="0" smtClean="0"/>
                        <a:t>29</a:t>
                      </a:r>
                      <a:endParaRPr lang="ru-RU" dirty="0"/>
                    </a:p>
                  </a:txBody>
                  <a:tcPr/>
                </a:tc>
              </a:tr>
              <a:tr h="902970">
                <a:tc>
                  <a:txBody>
                    <a:bodyPr/>
                    <a:lstStyle/>
                    <a:p>
                      <a:r>
                        <a:rPr lang="ru-RU" dirty="0" smtClean="0"/>
                        <a:t>30</a:t>
                      </a:r>
                      <a:endParaRPr lang="ru-RU" dirty="0"/>
                    </a:p>
                  </a:txBody>
                  <a:tcPr/>
                </a:tc>
                <a:tc>
                  <a:txBody>
                    <a:bodyPr/>
                    <a:lstStyle/>
                    <a:p>
                      <a:endParaRPr lang="ru-RU" dirty="0"/>
                    </a:p>
                  </a:txBody>
                  <a:tcPr/>
                </a:tc>
                <a:tc>
                  <a:txBody>
                    <a:bodyPr/>
                    <a:lstStyle/>
                    <a:p>
                      <a:endParaRPr lang="ru-RU" dirty="0"/>
                    </a:p>
                  </a:txBody>
                  <a:tcPr/>
                </a:tc>
                <a:tc>
                  <a:txBody>
                    <a:bodyPr/>
                    <a:lstStyle/>
                    <a:p>
                      <a:endParaRPr lang="ru-RU" dirty="0"/>
                    </a:p>
                  </a:txBody>
                  <a:tcPr/>
                </a:tc>
                <a:tc>
                  <a:txBody>
                    <a:bodyPr/>
                    <a:lstStyle/>
                    <a:p>
                      <a:endParaRPr lang="ru-RU" dirty="0"/>
                    </a:p>
                  </a:txBody>
                  <a:tcPr/>
                </a:tc>
                <a:tc>
                  <a:txBody>
                    <a:bodyPr/>
                    <a:lstStyle/>
                    <a:p>
                      <a:endParaRPr lang="ru-RU" dirty="0"/>
                    </a:p>
                  </a:txBody>
                  <a:tcPr/>
                </a:tc>
                <a:tc>
                  <a:txBody>
                    <a:bodyPr/>
                    <a:lstStyle/>
                    <a:p>
                      <a:endParaRPr lang="ru-RU" dirty="0"/>
                    </a:p>
                  </a:txBody>
                  <a:tcPr/>
                </a:tc>
              </a:tr>
            </a:tbl>
          </a:graphicData>
        </a:graphic>
      </p:graphicFrame>
      <p:cxnSp>
        <p:nvCxnSpPr>
          <p:cNvPr id="8" name="Прямая соединительная линия 7"/>
          <p:cNvCxnSpPr/>
          <p:nvPr/>
        </p:nvCxnSpPr>
        <p:spPr>
          <a:xfrm>
            <a:off x="6652260" y="3200400"/>
            <a:ext cx="2720340" cy="88011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Прямая соединительная линия 9"/>
          <p:cNvCxnSpPr/>
          <p:nvPr/>
        </p:nvCxnSpPr>
        <p:spPr>
          <a:xfrm flipH="1">
            <a:off x="5715000" y="4069080"/>
            <a:ext cx="3657600" cy="179451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Прямая соединительная линия 11"/>
          <p:cNvCxnSpPr/>
          <p:nvPr/>
        </p:nvCxnSpPr>
        <p:spPr>
          <a:xfrm flipV="1">
            <a:off x="5726430" y="3200400"/>
            <a:ext cx="925830" cy="264750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3037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Октябрь 1996</a:t>
            </a:r>
            <a:endParaRPr lang="ru-RU" dirty="0"/>
          </a:p>
        </p:txBody>
      </p:sp>
      <p:graphicFrame>
        <p:nvGraphicFramePr>
          <p:cNvPr id="4" name="Объект 3"/>
          <p:cNvGraphicFramePr>
            <a:graphicFrameLocks noGrp="1"/>
          </p:cNvGraphicFramePr>
          <p:nvPr>
            <p:ph idx="1"/>
            <p:extLst>
              <p:ext uri="{D42A27DB-BD31-4B8C-83A1-F6EECF244321}">
                <p14:modId xmlns:p14="http://schemas.microsoft.com/office/powerpoint/2010/main" val="1636891587"/>
              </p:ext>
            </p:extLst>
          </p:nvPr>
        </p:nvGraphicFramePr>
        <p:xfrm>
          <a:off x="5680707" y="2080260"/>
          <a:ext cx="6355083" cy="4377690"/>
        </p:xfrm>
        <a:graphic>
          <a:graphicData uri="http://schemas.openxmlformats.org/drawingml/2006/table">
            <a:tbl>
              <a:tblPr firstRow="1" bandRow="1">
                <a:tableStyleId>{93296810-A885-4BE3-A3E7-6D5BEEA58F35}</a:tableStyleId>
              </a:tblPr>
              <a:tblGrid>
                <a:gridCol w="907869"/>
                <a:gridCol w="907869"/>
                <a:gridCol w="907869"/>
                <a:gridCol w="907869"/>
                <a:gridCol w="907869"/>
                <a:gridCol w="907869"/>
                <a:gridCol w="907869"/>
              </a:tblGrid>
              <a:tr h="875538">
                <a:tc>
                  <a:txBody>
                    <a:bodyPr/>
                    <a:lstStyle/>
                    <a:p>
                      <a:endParaRPr lang="ru-RU" dirty="0"/>
                    </a:p>
                  </a:txBody>
                  <a:tcPr/>
                </a:tc>
                <a:tc>
                  <a:txBody>
                    <a:bodyPr/>
                    <a:lstStyle/>
                    <a:p>
                      <a:r>
                        <a:rPr lang="ru-RU" dirty="0" smtClean="0"/>
                        <a:t>1</a:t>
                      </a:r>
                      <a:endParaRPr lang="ru-RU" dirty="0"/>
                    </a:p>
                  </a:txBody>
                  <a:tcPr/>
                </a:tc>
                <a:tc>
                  <a:txBody>
                    <a:bodyPr/>
                    <a:lstStyle/>
                    <a:p>
                      <a:r>
                        <a:rPr lang="ru-RU" dirty="0" smtClean="0"/>
                        <a:t>2</a:t>
                      </a:r>
                      <a:endParaRPr lang="ru-RU" dirty="0"/>
                    </a:p>
                  </a:txBody>
                  <a:tcPr/>
                </a:tc>
                <a:tc>
                  <a:txBody>
                    <a:bodyPr/>
                    <a:lstStyle/>
                    <a:p>
                      <a:r>
                        <a:rPr lang="ru-RU" dirty="0" smtClean="0"/>
                        <a:t>3</a:t>
                      </a:r>
                      <a:endParaRPr lang="ru-RU" dirty="0"/>
                    </a:p>
                  </a:txBody>
                  <a:tcPr/>
                </a:tc>
                <a:tc>
                  <a:txBody>
                    <a:bodyPr/>
                    <a:lstStyle/>
                    <a:p>
                      <a:r>
                        <a:rPr lang="ru-RU" dirty="0" smtClean="0"/>
                        <a:t>4</a:t>
                      </a:r>
                      <a:endParaRPr lang="ru-RU" dirty="0"/>
                    </a:p>
                  </a:txBody>
                  <a:tcPr/>
                </a:tc>
                <a:tc>
                  <a:txBody>
                    <a:bodyPr/>
                    <a:lstStyle/>
                    <a:p>
                      <a:r>
                        <a:rPr lang="ru-RU" dirty="0" smtClean="0"/>
                        <a:t>5</a:t>
                      </a:r>
                      <a:endParaRPr lang="ru-RU" dirty="0"/>
                    </a:p>
                  </a:txBody>
                  <a:tcPr/>
                </a:tc>
                <a:tc>
                  <a:txBody>
                    <a:bodyPr/>
                    <a:lstStyle/>
                    <a:p>
                      <a:r>
                        <a:rPr lang="ru-RU" dirty="0" smtClean="0"/>
                        <a:t>6</a:t>
                      </a:r>
                      <a:endParaRPr lang="ru-RU" dirty="0"/>
                    </a:p>
                  </a:txBody>
                  <a:tcPr/>
                </a:tc>
              </a:tr>
              <a:tr h="875538">
                <a:tc>
                  <a:txBody>
                    <a:bodyPr/>
                    <a:lstStyle/>
                    <a:p>
                      <a:r>
                        <a:rPr lang="ru-RU" dirty="0" smtClean="0"/>
                        <a:t>7</a:t>
                      </a:r>
                      <a:endParaRPr lang="ru-RU" dirty="0"/>
                    </a:p>
                  </a:txBody>
                  <a:tcPr/>
                </a:tc>
                <a:tc>
                  <a:txBody>
                    <a:bodyPr/>
                    <a:lstStyle/>
                    <a:p>
                      <a:r>
                        <a:rPr lang="ru-RU" dirty="0" smtClean="0"/>
                        <a:t>8</a:t>
                      </a:r>
                      <a:endParaRPr lang="ru-RU" dirty="0"/>
                    </a:p>
                  </a:txBody>
                  <a:tcPr/>
                </a:tc>
                <a:tc>
                  <a:txBody>
                    <a:bodyPr/>
                    <a:lstStyle/>
                    <a:p>
                      <a:r>
                        <a:rPr lang="ru-RU" dirty="0" smtClean="0"/>
                        <a:t>9</a:t>
                      </a:r>
                      <a:endParaRPr lang="ru-RU" dirty="0"/>
                    </a:p>
                  </a:txBody>
                  <a:tcPr/>
                </a:tc>
                <a:tc>
                  <a:txBody>
                    <a:bodyPr/>
                    <a:lstStyle/>
                    <a:p>
                      <a:r>
                        <a:rPr lang="ru-RU" dirty="0" smtClean="0"/>
                        <a:t>10</a:t>
                      </a:r>
                      <a:endParaRPr lang="ru-RU" dirty="0"/>
                    </a:p>
                  </a:txBody>
                  <a:tcPr/>
                </a:tc>
                <a:tc>
                  <a:txBody>
                    <a:bodyPr/>
                    <a:lstStyle/>
                    <a:p>
                      <a:r>
                        <a:rPr lang="ru-RU" dirty="0" smtClean="0"/>
                        <a:t>11</a:t>
                      </a:r>
                      <a:endParaRPr lang="ru-RU" dirty="0"/>
                    </a:p>
                  </a:txBody>
                  <a:tcPr/>
                </a:tc>
                <a:tc>
                  <a:txBody>
                    <a:bodyPr/>
                    <a:lstStyle/>
                    <a:p>
                      <a:r>
                        <a:rPr lang="ru-RU" dirty="0" smtClean="0"/>
                        <a:t>12</a:t>
                      </a:r>
                      <a:endParaRPr lang="ru-RU" dirty="0"/>
                    </a:p>
                  </a:txBody>
                  <a:tcPr/>
                </a:tc>
                <a:tc>
                  <a:txBody>
                    <a:bodyPr/>
                    <a:lstStyle/>
                    <a:p>
                      <a:r>
                        <a:rPr lang="ru-RU" dirty="0" smtClean="0"/>
                        <a:t>13</a:t>
                      </a:r>
                      <a:endParaRPr lang="ru-RU" dirty="0"/>
                    </a:p>
                  </a:txBody>
                  <a:tcPr/>
                </a:tc>
              </a:tr>
              <a:tr h="875538">
                <a:tc>
                  <a:txBody>
                    <a:bodyPr/>
                    <a:lstStyle/>
                    <a:p>
                      <a:r>
                        <a:rPr lang="ru-RU" dirty="0" smtClean="0"/>
                        <a:t>14</a:t>
                      </a:r>
                      <a:endParaRPr lang="ru-RU" dirty="0"/>
                    </a:p>
                  </a:txBody>
                  <a:tcPr/>
                </a:tc>
                <a:tc>
                  <a:txBody>
                    <a:bodyPr/>
                    <a:lstStyle/>
                    <a:p>
                      <a:r>
                        <a:rPr lang="ru-RU" dirty="0" smtClean="0"/>
                        <a:t>15</a:t>
                      </a:r>
                      <a:endParaRPr lang="ru-RU" dirty="0"/>
                    </a:p>
                  </a:txBody>
                  <a:tcPr/>
                </a:tc>
                <a:tc>
                  <a:txBody>
                    <a:bodyPr/>
                    <a:lstStyle/>
                    <a:p>
                      <a:r>
                        <a:rPr lang="ru-RU" dirty="0" smtClean="0"/>
                        <a:t>16</a:t>
                      </a:r>
                      <a:endParaRPr lang="ru-RU" dirty="0"/>
                    </a:p>
                  </a:txBody>
                  <a:tcPr/>
                </a:tc>
                <a:tc>
                  <a:txBody>
                    <a:bodyPr/>
                    <a:lstStyle/>
                    <a:p>
                      <a:r>
                        <a:rPr lang="ru-RU" dirty="0" smtClean="0"/>
                        <a:t>17</a:t>
                      </a:r>
                      <a:endParaRPr lang="ru-RU" dirty="0"/>
                    </a:p>
                  </a:txBody>
                  <a:tcPr/>
                </a:tc>
                <a:tc>
                  <a:txBody>
                    <a:bodyPr/>
                    <a:lstStyle/>
                    <a:p>
                      <a:r>
                        <a:rPr lang="ru-RU" dirty="0" smtClean="0"/>
                        <a:t>18</a:t>
                      </a:r>
                      <a:endParaRPr lang="ru-RU" dirty="0"/>
                    </a:p>
                  </a:txBody>
                  <a:tcPr/>
                </a:tc>
                <a:tc>
                  <a:txBody>
                    <a:bodyPr/>
                    <a:lstStyle/>
                    <a:p>
                      <a:r>
                        <a:rPr lang="ru-RU" dirty="0" smtClean="0"/>
                        <a:t>19</a:t>
                      </a:r>
                      <a:endParaRPr lang="ru-RU" dirty="0"/>
                    </a:p>
                  </a:txBody>
                  <a:tcPr/>
                </a:tc>
                <a:tc>
                  <a:txBody>
                    <a:bodyPr/>
                    <a:lstStyle/>
                    <a:p>
                      <a:r>
                        <a:rPr lang="ru-RU" dirty="0" smtClean="0"/>
                        <a:t>20</a:t>
                      </a:r>
                      <a:endParaRPr lang="ru-RU" dirty="0"/>
                    </a:p>
                  </a:txBody>
                  <a:tcPr/>
                </a:tc>
              </a:tr>
              <a:tr h="875538">
                <a:tc>
                  <a:txBody>
                    <a:bodyPr/>
                    <a:lstStyle/>
                    <a:p>
                      <a:r>
                        <a:rPr lang="ru-RU" dirty="0" smtClean="0"/>
                        <a:t>21</a:t>
                      </a:r>
                      <a:endParaRPr lang="ru-RU" dirty="0"/>
                    </a:p>
                  </a:txBody>
                  <a:tcPr/>
                </a:tc>
                <a:tc>
                  <a:txBody>
                    <a:bodyPr/>
                    <a:lstStyle/>
                    <a:p>
                      <a:r>
                        <a:rPr lang="ru-RU" dirty="0" smtClean="0"/>
                        <a:t>22</a:t>
                      </a:r>
                      <a:endParaRPr lang="ru-RU" dirty="0"/>
                    </a:p>
                  </a:txBody>
                  <a:tcPr/>
                </a:tc>
                <a:tc>
                  <a:txBody>
                    <a:bodyPr/>
                    <a:lstStyle/>
                    <a:p>
                      <a:r>
                        <a:rPr lang="ru-RU" dirty="0" smtClean="0"/>
                        <a:t>23</a:t>
                      </a:r>
                      <a:endParaRPr lang="ru-RU" dirty="0"/>
                    </a:p>
                  </a:txBody>
                  <a:tcPr/>
                </a:tc>
                <a:tc>
                  <a:txBody>
                    <a:bodyPr/>
                    <a:lstStyle/>
                    <a:p>
                      <a:r>
                        <a:rPr lang="ru-RU" dirty="0" smtClean="0"/>
                        <a:t>24</a:t>
                      </a:r>
                      <a:endParaRPr lang="ru-RU" dirty="0"/>
                    </a:p>
                  </a:txBody>
                  <a:tcPr/>
                </a:tc>
                <a:tc>
                  <a:txBody>
                    <a:bodyPr/>
                    <a:lstStyle/>
                    <a:p>
                      <a:r>
                        <a:rPr lang="ru-RU" dirty="0" smtClean="0"/>
                        <a:t>25</a:t>
                      </a:r>
                      <a:endParaRPr lang="ru-RU" dirty="0"/>
                    </a:p>
                  </a:txBody>
                  <a:tcPr/>
                </a:tc>
                <a:tc>
                  <a:txBody>
                    <a:bodyPr/>
                    <a:lstStyle/>
                    <a:p>
                      <a:r>
                        <a:rPr lang="ru-RU" dirty="0" smtClean="0"/>
                        <a:t>26</a:t>
                      </a:r>
                      <a:endParaRPr lang="ru-RU" dirty="0"/>
                    </a:p>
                  </a:txBody>
                  <a:tcPr/>
                </a:tc>
                <a:tc>
                  <a:txBody>
                    <a:bodyPr/>
                    <a:lstStyle/>
                    <a:p>
                      <a:r>
                        <a:rPr lang="ru-RU" dirty="0" smtClean="0"/>
                        <a:t>27</a:t>
                      </a:r>
                      <a:endParaRPr lang="ru-RU" dirty="0"/>
                    </a:p>
                  </a:txBody>
                  <a:tcPr/>
                </a:tc>
              </a:tr>
              <a:tr h="875538">
                <a:tc>
                  <a:txBody>
                    <a:bodyPr/>
                    <a:lstStyle/>
                    <a:p>
                      <a:r>
                        <a:rPr lang="ru-RU" dirty="0" smtClean="0"/>
                        <a:t>28</a:t>
                      </a:r>
                      <a:endParaRPr lang="ru-RU" dirty="0"/>
                    </a:p>
                  </a:txBody>
                  <a:tcPr/>
                </a:tc>
                <a:tc>
                  <a:txBody>
                    <a:bodyPr/>
                    <a:lstStyle/>
                    <a:p>
                      <a:r>
                        <a:rPr lang="ru-RU" dirty="0" smtClean="0"/>
                        <a:t>29</a:t>
                      </a:r>
                      <a:endParaRPr lang="ru-RU" dirty="0"/>
                    </a:p>
                  </a:txBody>
                  <a:tcPr/>
                </a:tc>
                <a:tc>
                  <a:txBody>
                    <a:bodyPr/>
                    <a:lstStyle/>
                    <a:p>
                      <a:r>
                        <a:rPr lang="ru-RU" dirty="0" smtClean="0"/>
                        <a:t>30</a:t>
                      </a:r>
                      <a:endParaRPr lang="ru-RU" dirty="0"/>
                    </a:p>
                  </a:txBody>
                  <a:tcPr/>
                </a:tc>
                <a:tc>
                  <a:txBody>
                    <a:bodyPr/>
                    <a:lstStyle/>
                    <a:p>
                      <a:r>
                        <a:rPr lang="ru-RU" dirty="0" smtClean="0"/>
                        <a:t>31</a:t>
                      </a:r>
                      <a:endParaRPr lang="ru-RU" dirty="0"/>
                    </a:p>
                  </a:txBody>
                  <a:tcPr/>
                </a:tc>
                <a:tc>
                  <a:txBody>
                    <a:bodyPr/>
                    <a:lstStyle/>
                    <a:p>
                      <a:endParaRPr lang="ru-RU"/>
                    </a:p>
                  </a:txBody>
                  <a:tcPr/>
                </a:tc>
                <a:tc>
                  <a:txBody>
                    <a:bodyPr/>
                    <a:lstStyle/>
                    <a:p>
                      <a:endParaRPr lang="ru-RU"/>
                    </a:p>
                  </a:txBody>
                  <a:tcPr/>
                </a:tc>
                <a:tc>
                  <a:txBody>
                    <a:bodyPr/>
                    <a:lstStyle/>
                    <a:p>
                      <a:endParaRPr lang="ru-RU" dirty="0"/>
                    </a:p>
                  </a:txBody>
                  <a:tcPr/>
                </a:tc>
              </a:tr>
            </a:tbl>
          </a:graphicData>
        </a:graphic>
      </p:graphicFrame>
      <p:cxnSp>
        <p:nvCxnSpPr>
          <p:cNvPr id="6" name="Прямая соединительная линия 5"/>
          <p:cNvCxnSpPr/>
          <p:nvPr/>
        </p:nvCxnSpPr>
        <p:spPr>
          <a:xfrm>
            <a:off x="8606790" y="3120390"/>
            <a:ext cx="2743200" cy="88011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7"/>
          <p:cNvCxnSpPr/>
          <p:nvPr/>
        </p:nvCxnSpPr>
        <p:spPr>
          <a:xfrm flipH="1">
            <a:off x="7715250" y="4000500"/>
            <a:ext cx="3552306" cy="176022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Прямая соединительная линия 10"/>
          <p:cNvCxnSpPr/>
          <p:nvPr/>
        </p:nvCxnSpPr>
        <p:spPr>
          <a:xfrm flipV="1">
            <a:off x="7715250" y="3120390"/>
            <a:ext cx="891540" cy="26289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727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solidFill>
                  <a:schemeClr val="bg1"/>
                </a:solidFill>
              </a:rPr>
              <a:t>Ноябрь 1996</a:t>
            </a:r>
            <a:endParaRPr lang="ru-RU" dirty="0">
              <a:solidFill>
                <a:schemeClr val="bg1"/>
              </a:solidFill>
            </a:endParaRPr>
          </a:p>
        </p:txBody>
      </p:sp>
      <p:graphicFrame>
        <p:nvGraphicFramePr>
          <p:cNvPr id="4" name="Объект 3"/>
          <p:cNvGraphicFramePr>
            <a:graphicFrameLocks noGrp="1"/>
          </p:cNvGraphicFramePr>
          <p:nvPr>
            <p:ph idx="1"/>
            <p:extLst>
              <p:ext uri="{D42A27DB-BD31-4B8C-83A1-F6EECF244321}">
                <p14:modId xmlns:p14="http://schemas.microsoft.com/office/powerpoint/2010/main" val="2375125953"/>
              </p:ext>
            </p:extLst>
          </p:nvPr>
        </p:nvGraphicFramePr>
        <p:xfrm>
          <a:off x="5863589" y="2114550"/>
          <a:ext cx="6035043" cy="4457700"/>
        </p:xfrm>
        <a:graphic>
          <a:graphicData uri="http://schemas.openxmlformats.org/drawingml/2006/table">
            <a:tbl>
              <a:tblPr firstRow="1" bandRow="1">
                <a:tableStyleId>{93296810-A885-4BE3-A3E7-6D5BEEA58F35}</a:tableStyleId>
              </a:tblPr>
              <a:tblGrid>
                <a:gridCol w="862149"/>
                <a:gridCol w="862149"/>
                <a:gridCol w="862149"/>
                <a:gridCol w="862149"/>
                <a:gridCol w="862149"/>
                <a:gridCol w="862149"/>
                <a:gridCol w="862149"/>
              </a:tblGrid>
              <a:tr h="891540">
                <a:tc>
                  <a:txBody>
                    <a:bodyPr/>
                    <a:lstStyle/>
                    <a:p>
                      <a:endParaRPr lang="ru-RU" dirty="0"/>
                    </a:p>
                  </a:txBody>
                  <a:tcPr/>
                </a:tc>
                <a:tc>
                  <a:txBody>
                    <a:bodyPr/>
                    <a:lstStyle/>
                    <a:p>
                      <a:endParaRPr lang="ru-RU"/>
                    </a:p>
                  </a:txBody>
                  <a:tcPr/>
                </a:tc>
                <a:tc>
                  <a:txBody>
                    <a:bodyPr/>
                    <a:lstStyle/>
                    <a:p>
                      <a:endParaRPr lang="ru-RU"/>
                    </a:p>
                  </a:txBody>
                  <a:tcPr/>
                </a:tc>
                <a:tc>
                  <a:txBody>
                    <a:bodyPr/>
                    <a:lstStyle/>
                    <a:p>
                      <a:endParaRPr lang="ru-RU"/>
                    </a:p>
                  </a:txBody>
                  <a:tcPr/>
                </a:tc>
                <a:tc>
                  <a:txBody>
                    <a:bodyPr/>
                    <a:lstStyle/>
                    <a:p>
                      <a:r>
                        <a:rPr lang="ru-RU" dirty="0" smtClean="0"/>
                        <a:t>1</a:t>
                      </a:r>
                      <a:endParaRPr lang="ru-RU" dirty="0"/>
                    </a:p>
                  </a:txBody>
                  <a:tcPr/>
                </a:tc>
                <a:tc>
                  <a:txBody>
                    <a:bodyPr/>
                    <a:lstStyle/>
                    <a:p>
                      <a:r>
                        <a:rPr lang="ru-RU" dirty="0" smtClean="0"/>
                        <a:t>2</a:t>
                      </a:r>
                      <a:endParaRPr lang="ru-RU" dirty="0"/>
                    </a:p>
                  </a:txBody>
                  <a:tcPr/>
                </a:tc>
                <a:tc>
                  <a:txBody>
                    <a:bodyPr/>
                    <a:lstStyle/>
                    <a:p>
                      <a:r>
                        <a:rPr lang="ru-RU" dirty="0" smtClean="0"/>
                        <a:t>3</a:t>
                      </a:r>
                      <a:endParaRPr lang="ru-RU" dirty="0"/>
                    </a:p>
                  </a:txBody>
                  <a:tcPr/>
                </a:tc>
              </a:tr>
              <a:tr h="891540">
                <a:tc>
                  <a:txBody>
                    <a:bodyPr/>
                    <a:lstStyle/>
                    <a:p>
                      <a:r>
                        <a:rPr lang="ru-RU" dirty="0" smtClean="0"/>
                        <a:t>4</a:t>
                      </a:r>
                      <a:endParaRPr lang="ru-RU" dirty="0"/>
                    </a:p>
                  </a:txBody>
                  <a:tcPr/>
                </a:tc>
                <a:tc>
                  <a:txBody>
                    <a:bodyPr/>
                    <a:lstStyle/>
                    <a:p>
                      <a:r>
                        <a:rPr lang="ru-RU" dirty="0" smtClean="0"/>
                        <a:t>5</a:t>
                      </a:r>
                      <a:endParaRPr lang="ru-RU" dirty="0"/>
                    </a:p>
                  </a:txBody>
                  <a:tcPr/>
                </a:tc>
                <a:tc>
                  <a:txBody>
                    <a:bodyPr/>
                    <a:lstStyle/>
                    <a:p>
                      <a:r>
                        <a:rPr lang="ru-RU" dirty="0" smtClean="0"/>
                        <a:t>6</a:t>
                      </a:r>
                      <a:endParaRPr lang="ru-RU" dirty="0"/>
                    </a:p>
                  </a:txBody>
                  <a:tcPr/>
                </a:tc>
                <a:tc>
                  <a:txBody>
                    <a:bodyPr/>
                    <a:lstStyle/>
                    <a:p>
                      <a:r>
                        <a:rPr lang="ru-RU" dirty="0" smtClean="0"/>
                        <a:t>7</a:t>
                      </a:r>
                      <a:endParaRPr lang="ru-RU" dirty="0"/>
                    </a:p>
                  </a:txBody>
                  <a:tcPr/>
                </a:tc>
                <a:tc>
                  <a:txBody>
                    <a:bodyPr/>
                    <a:lstStyle/>
                    <a:p>
                      <a:r>
                        <a:rPr lang="ru-RU" dirty="0" smtClean="0"/>
                        <a:t>8</a:t>
                      </a:r>
                      <a:endParaRPr lang="ru-RU" dirty="0"/>
                    </a:p>
                  </a:txBody>
                  <a:tcPr/>
                </a:tc>
                <a:tc>
                  <a:txBody>
                    <a:bodyPr/>
                    <a:lstStyle/>
                    <a:p>
                      <a:r>
                        <a:rPr lang="ru-RU" dirty="0" smtClean="0"/>
                        <a:t>9</a:t>
                      </a:r>
                      <a:endParaRPr lang="ru-RU" dirty="0"/>
                    </a:p>
                  </a:txBody>
                  <a:tcPr/>
                </a:tc>
                <a:tc>
                  <a:txBody>
                    <a:bodyPr/>
                    <a:lstStyle/>
                    <a:p>
                      <a:r>
                        <a:rPr lang="ru-RU" dirty="0" smtClean="0"/>
                        <a:t>10</a:t>
                      </a:r>
                      <a:endParaRPr lang="ru-RU" dirty="0"/>
                    </a:p>
                  </a:txBody>
                  <a:tcPr/>
                </a:tc>
              </a:tr>
              <a:tr h="891540">
                <a:tc>
                  <a:txBody>
                    <a:bodyPr/>
                    <a:lstStyle/>
                    <a:p>
                      <a:r>
                        <a:rPr lang="ru-RU" dirty="0" smtClean="0"/>
                        <a:t>11</a:t>
                      </a:r>
                      <a:endParaRPr lang="ru-RU" dirty="0"/>
                    </a:p>
                  </a:txBody>
                  <a:tcPr/>
                </a:tc>
                <a:tc>
                  <a:txBody>
                    <a:bodyPr/>
                    <a:lstStyle/>
                    <a:p>
                      <a:r>
                        <a:rPr lang="ru-RU" dirty="0" smtClean="0"/>
                        <a:t>12</a:t>
                      </a:r>
                      <a:endParaRPr lang="ru-RU" dirty="0"/>
                    </a:p>
                  </a:txBody>
                  <a:tcPr/>
                </a:tc>
                <a:tc>
                  <a:txBody>
                    <a:bodyPr/>
                    <a:lstStyle/>
                    <a:p>
                      <a:r>
                        <a:rPr lang="ru-RU" dirty="0" smtClean="0"/>
                        <a:t>13</a:t>
                      </a:r>
                      <a:endParaRPr lang="ru-RU" dirty="0"/>
                    </a:p>
                  </a:txBody>
                  <a:tcPr/>
                </a:tc>
                <a:tc>
                  <a:txBody>
                    <a:bodyPr/>
                    <a:lstStyle/>
                    <a:p>
                      <a:r>
                        <a:rPr lang="ru-RU" dirty="0" smtClean="0"/>
                        <a:t>14</a:t>
                      </a:r>
                      <a:endParaRPr lang="ru-RU" dirty="0"/>
                    </a:p>
                  </a:txBody>
                  <a:tcPr/>
                </a:tc>
                <a:tc>
                  <a:txBody>
                    <a:bodyPr/>
                    <a:lstStyle/>
                    <a:p>
                      <a:r>
                        <a:rPr lang="ru-RU" dirty="0" smtClean="0"/>
                        <a:t>15</a:t>
                      </a:r>
                      <a:endParaRPr lang="ru-RU" dirty="0"/>
                    </a:p>
                  </a:txBody>
                  <a:tcPr/>
                </a:tc>
                <a:tc>
                  <a:txBody>
                    <a:bodyPr/>
                    <a:lstStyle/>
                    <a:p>
                      <a:r>
                        <a:rPr lang="ru-RU" dirty="0" smtClean="0"/>
                        <a:t>16</a:t>
                      </a:r>
                      <a:endParaRPr lang="ru-RU" dirty="0"/>
                    </a:p>
                  </a:txBody>
                  <a:tcPr/>
                </a:tc>
                <a:tc>
                  <a:txBody>
                    <a:bodyPr/>
                    <a:lstStyle/>
                    <a:p>
                      <a:r>
                        <a:rPr lang="ru-RU" dirty="0" smtClean="0"/>
                        <a:t>17</a:t>
                      </a:r>
                      <a:endParaRPr lang="ru-RU" dirty="0"/>
                    </a:p>
                  </a:txBody>
                  <a:tcPr/>
                </a:tc>
              </a:tr>
              <a:tr h="891540">
                <a:tc>
                  <a:txBody>
                    <a:bodyPr/>
                    <a:lstStyle/>
                    <a:p>
                      <a:r>
                        <a:rPr lang="ru-RU" dirty="0" smtClean="0"/>
                        <a:t>18</a:t>
                      </a:r>
                      <a:endParaRPr lang="ru-RU" dirty="0"/>
                    </a:p>
                  </a:txBody>
                  <a:tcPr/>
                </a:tc>
                <a:tc>
                  <a:txBody>
                    <a:bodyPr/>
                    <a:lstStyle/>
                    <a:p>
                      <a:r>
                        <a:rPr lang="ru-RU" dirty="0" smtClean="0"/>
                        <a:t>19</a:t>
                      </a:r>
                      <a:endParaRPr lang="ru-RU" dirty="0"/>
                    </a:p>
                  </a:txBody>
                  <a:tcPr/>
                </a:tc>
                <a:tc>
                  <a:txBody>
                    <a:bodyPr/>
                    <a:lstStyle/>
                    <a:p>
                      <a:r>
                        <a:rPr lang="ru-RU" dirty="0" smtClean="0"/>
                        <a:t>20</a:t>
                      </a:r>
                      <a:endParaRPr lang="ru-RU" dirty="0"/>
                    </a:p>
                  </a:txBody>
                  <a:tcPr/>
                </a:tc>
                <a:tc>
                  <a:txBody>
                    <a:bodyPr/>
                    <a:lstStyle/>
                    <a:p>
                      <a:r>
                        <a:rPr lang="ru-RU" dirty="0" smtClean="0"/>
                        <a:t>21</a:t>
                      </a:r>
                      <a:endParaRPr lang="ru-RU" dirty="0"/>
                    </a:p>
                  </a:txBody>
                  <a:tcPr/>
                </a:tc>
                <a:tc>
                  <a:txBody>
                    <a:bodyPr/>
                    <a:lstStyle/>
                    <a:p>
                      <a:r>
                        <a:rPr lang="ru-RU" dirty="0" smtClean="0"/>
                        <a:t>22</a:t>
                      </a:r>
                      <a:endParaRPr lang="ru-RU" dirty="0"/>
                    </a:p>
                  </a:txBody>
                  <a:tcPr/>
                </a:tc>
                <a:tc>
                  <a:txBody>
                    <a:bodyPr/>
                    <a:lstStyle/>
                    <a:p>
                      <a:r>
                        <a:rPr lang="ru-RU" dirty="0" smtClean="0"/>
                        <a:t>23</a:t>
                      </a:r>
                      <a:endParaRPr lang="ru-RU" dirty="0"/>
                    </a:p>
                  </a:txBody>
                  <a:tcPr/>
                </a:tc>
                <a:tc>
                  <a:txBody>
                    <a:bodyPr/>
                    <a:lstStyle/>
                    <a:p>
                      <a:r>
                        <a:rPr lang="ru-RU" dirty="0" smtClean="0"/>
                        <a:t>24</a:t>
                      </a:r>
                      <a:endParaRPr lang="ru-RU" dirty="0"/>
                    </a:p>
                  </a:txBody>
                  <a:tcPr/>
                </a:tc>
              </a:tr>
              <a:tr h="891540">
                <a:tc>
                  <a:txBody>
                    <a:bodyPr/>
                    <a:lstStyle/>
                    <a:p>
                      <a:r>
                        <a:rPr lang="ru-RU" dirty="0" smtClean="0"/>
                        <a:t>25</a:t>
                      </a:r>
                      <a:endParaRPr lang="ru-RU" dirty="0"/>
                    </a:p>
                  </a:txBody>
                  <a:tcPr/>
                </a:tc>
                <a:tc>
                  <a:txBody>
                    <a:bodyPr/>
                    <a:lstStyle/>
                    <a:p>
                      <a:r>
                        <a:rPr lang="ru-RU" dirty="0" smtClean="0"/>
                        <a:t>26</a:t>
                      </a:r>
                      <a:endParaRPr lang="ru-RU" dirty="0"/>
                    </a:p>
                  </a:txBody>
                  <a:tcPr/>
                </a:tc>
                <a:tc>
                  <a:txBody>
                    <a:bodyPr/>
                    <a:lstStyle/>
                    <a:p>
                      <a:r>
                        <a:rPr lang="ru-RU" dirty="0" smtClean="0"/>
                        <a:t>27</a:t>
                      </a:r>
                      <a:endParaRPr lang="ru-RU" dirty="0"/>
                    </a:p>
                  </a:txBody>
                  <a:tcPr/>
                </a:tc>
                <a:tc>
                  <a:txBody>
                    <a:bodyPr/>
                    <a:lstStyle/>
                    <a:p>
                      <a:r>
                        <a:rPr lang="ru-RU" dirty="0" smtClean="0"/>
                        <a:t>28</a:t>
                      </a:r>
                      <a:endParaRPr lang="ru-RU" dirty="0"/>
                    </a:p>
                  </a:txBody>
                  <a:tcPr/>
                </a:tc>
                <a:tc>
                  <a:txBody>
                    <a:bodyPr/>
                    <a:lstStyle/>
                    <a:p>
                      <a:r>
                        <a:rPr lang="ru-RU" dirty="0" smtClean="0"/>
                        <a:t>29</a:t>
                      </a:r>
                      <a:endParaRPr lang="ru-RU" dirty="0"/>
                    </a:p>
                  </a:txBody>
                  <a:tcPr/>
                </a:tc>
                <a:tc>
                  <a:txBody>
                    <a:bodyPr/>
                    <a:lstStyle/>
                    <a:p>
                      <a:r>
                        <a:rPr lang="ru-RU" dirty="0" smtClean="0"/>
                        <a:t>30</a:t>
                      </a:r>
                      <a:endParaRPr lang="ru-RU" dirty="0"/>
                    </a:p>
                  </a:txBody>
                  <a:tcPr/>
                </a:tc>
                <a:tc>
                  <a:txBody>
                    <a:bodyPr/>
                    <a:lstStyle/>
                    <a:p>
                      <a:endParaRPr lang="ru-RU" dirty="0"/>
                    </a:p>
                  </a:txBody>
                  <a:tcPr/>
                </a:tc>
              </a:tr>
            </a:tbl>
          </a:graphicData>
        </a:graphic>
      </p:graphicFrame>
      <p:cxnSp>
        <p:nvCxnSpPr>
          <p:cNvPr id="6" name="Прямая соединительная линия 5"/>
          <p:cNvCxnSpPr/>
          <p:nvPr/>
        </p:nvCxnSpPr>
        <p:spPr>
          <a:xfrm flipH="1">
            <a:off x="7806690" y="3177540"/>
            <a:ext cx="3460866" cy="178308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7"/>
          <p:cNvCxnSpPr/>
          <p:nvPr/>
        </p:nvCxnSpPr>
        <p:spPr>
          <a:xfrm>
            <a:off x="7806690" y="4972050"/>
            <a:ext cx="2583180" cy="89154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Прямая соединительная линия 9"/>
          <p:cNvCxnSpPr/>
          <p:nvPr/>
        </p:nvCxnSpPr>
        <p:spPr>
          <a:xfrm flipV="1">
            <a:off x="10389870" y="3177540"/>
            <a:ext cx="877686" cy="268605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2676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606913" y="509664"/>
            <a:ext cx="8911687" cy="1280890"/>
          </a:xfrm>
        </p:spPr>
        <p:txBody>
          <a:bodyPr/>
          <a:lstStyle/>
          <a:p>
            <a:r>
              <a:rPr lang="ru-RU" dirty="0" smtClean="0"/>
              <a:t>Декабрь 1996</a:t>
            </a:r>
            <a:endParaRPr lang="ru-RU" dirty="0"/>
          </a:p>
        </p:txBody>
      </p:sp>
      <p:graphicFrame>
        <p:nvGraphicFramePr>
          <p:cNvPr id="4" name="Объект 3"/>
          <p:cNvGraphicFramePr>
            <a:graphicFrameLocks noGrp="1"/>
          </p:cNvGraphicFramePr>
          <p:nvPr>
            <p:ph idx="1"/>
            <p:extLst>
              <p:ext uri="{D42A27DB-BD31-4B8C-83A1-F6EECF244321}">
                <p14:modId xmlns:p14="http://schemas.microsoft.com/office/powerpoint/2010/main" val="1880033634"/>
              </p:ext>
            </p:extLst>
          </p:nvPr>
        </p:nvGraphicFramePr>
        <p:xfrm>
          <a:off x="5040627" y="1935918"/>
          <a:ext cx="6995163" cy="4704912"/>
        </p:xfrm>
        <a:graphic>
          <a:graphicData uri="http://schemas.openxmlformats.org/drawingml/2006/table">
            <a:tbl>
              <a:tblPr firstRow="1" bandRow="1">
                <a:tableStyleId>{F5AB1C69-6EDB-4FF4-983F-18BD219EF322}</a:tableStyleId>
              </a:tblPr>
              <a:tblGrid>
                <a:gridCol w="999309"/>
                <a:gridCol w="999309"/>
                <a:gridCol w="999309"/>
                <a:gridCol w="999309"/>
                <a:gridCol w="999309"/>
                <a:gridCol w="999309"/>
                <a:gridCol w="999309"/>
              </a:tblGrid>
              <a:tr h="784152">
                <a:tc>
                  <a:txBody>
                    <a:bodyPr/>
                    <a:lstStyle/>
                    <a:p>
                      <a:endParaRPr lang="ru-RU" dirty="0"/>
                    </a:p>
                  </a:txBody>
                  <a:tcPr/>
                </a:tc>
                <a:tc>
                  <a:txBody>
                    <a:bodyPr/>
                    <a:lstStyle/>
                    <a:p>
                      <a:endParaRPr lang="ru-RU"/>
                    </a:p>
                  </a:txBody>
                  <a:tcPr/>
                </a:tc>
                <a:tc>
                  <a:txBody>
                    <a:bodyPr/>
                    <a:lstStyle/>
                    <a:p>
                      <a:endParaRPr lang="ru-RU"/>
                    </a:p>
                  </a:txBody>
                  <a:tcPr/>
                </a:tc>
                <a:tc>
                  <a:txBody>
                    <a:bodyPr/>
                    <a:lstStyle/>
                    <a:p>
                      <a:endParaRPr lang="ru-RU"/>
                    </a:p>
                  </a:txBody>
                  <a:tcPr/>
                </a:tc>
                <a:tc>
                  <a:txBody>
                    <a:bodyPr/>
                    <a:lstStyle/>
                    <a:p>
                      <a:endParaRPr lang="ru-RU"/>
                    </a:p>
                  </a:txBody>
                  <a:tcPr/>
                </a:tc>
                <a:tc>
                  <a:txBody>
                    <a:bodyPr/>
                    <a:lstStyle/>
                    <a:p>
                      <a:endParaRPr lang="ru-RU"/>
                    </a:p>
                  </a:txBody>
                  <a:tcPr/>
                </a:tc>
                <a:tc>
                  <a:txBody>
                    <a:bodyPr/>
                    <a:lstStyle/>
                    <a:p>
                      <a:r>
                        <a:rPr lang="ru-RU" dirty="0" smtClean="0"/>
                        <a:t>1</a:t>
                      </a:r>
                      <a:endParaRPr lang="ru-RU" dirty="0"/>
                    </a:p>
                  </a:txBody>
                  <a:tcPr/>
                </a:tc>
              </a:tr>
              <a:tr h="784152">
                <a:tc>
                  <a:txBody>
                    <a:bodyPr/>
                    <a:lstStyle/>
                    <a:p>
                      <a:r>
                        <a:rPr lang="ru-RU" dirty="0" smtClean="0"/>
                        <a:t>2</a:t>
                      </a:r>
                      <a:endParaRPr lang="ru-RU" dirty="0"/>
                    </a:p>
                  </a:txBody>
                  <a:tcPr/>
                </a:tc>
                <a:tc>
                  <a:txBody>
                    <a:bodyPr/>
                    <a:lstStyle/>
                    <a:p>
                      <a:r>
                        <a:rPr lang="ru-RU" dirty="0" smtClean="0"/>
                        <a:t>3</a:t>
                      </a:r>
                      <a:endParaRPr lang="ru-RU" dirty="0"/>
                    </a:p>
                  </a:txBody>
                  <a:tcPr/>
                </a:tc>
                <a:tc>
                  <a:txBody>
                    <a:bodyPr/>
                    <a:lstStyle/>
                    <a:p>
                      <a:r>
                        <a:rPr lang="ru-RU" dirty="0" smtClean="0"/>
                        <a:t>4</a:t>
                      </a:r>
                      <a:endParaRPr lang="ru-RU" dirty="0"/>
                    </a:p>
                  </a:txBody>
                  <a:tcPr/>
                </a:tc>
                <a:tc>
                  <a:txBody>
                    <a:bodyPr/>
                    <a:lstStyle/>
                    <a:p>
                      <a:r>
                        <a:rPr lang="ru-RU" dirty="0" smtClean="0"/>
                        <a:t>5</a:t>
                      </a:r>
                      <a:endParaRPr lang="ru-RU" dirty="0"/>
                    </a:p>
                  </a:txBody>
                  <a:tcPr/>
                </a:tc>
                <a:tc>
                  <a:txBody>
                    <a:bodyPr/>
                    <a:lstStyle/>
                    <a:p>
                      <a:r>
                        <a:rPr lang="ru-RU" dirty="0" smtClean="0"/>
                        <a:t>6</a:t>
                      </a:r>
                      <a:endParaRPr lang="ru-RU" dirty="0"/>
                    </a:p>
                  </a:txBody>
                  <a:tcPr/>
                </a:tc>
                <a:tc>
                  <a:txBody>
                    <a:bodyPr/>
                    <a:lstStyle/>
                    <a:p>
                      <a:r>
                        <a:rPr lang="ru-RU" dirty="0" smtClean="0"/>
                        <a:t>7</a:t>
                      </a:r>
                      <a:endParaRPr lang="ru-RU" dirty="0"/>
                    </a:p>
                  </a:txBody>
                  <a:tcPr/>
                </a:tc>
                <a:tc>
                  <a:txBody>
                    <a:bodyPr/>
                    <a:lstStyle/>
                    <a:p>
                      <a:r>
                        <a:rPr lang="ru-RU" dirty="0" smtClean="0"/>
                        <a:t>8</a:t>
                      </a:r>
                      <a:endParaRPr lang="ru-RU" dirty="0"/>
                    </a:p>
                  </a:txBody>
                  <a:tcPr/>
                </a:tc>
              </a:tr>
              <a:tr h="784152">
                <a:tc>
                  <a:txBody>
                    <a:bodyPr/>
                    <a:lstStyle/>
                    <a:p>
                      <a:r>
                        <a:rPr lang="ru-RU" dirty="0" smtClean="0"/>
                        <a:t>9</a:t>
                      </a:r>
                      <a:endParaRPr lang="ru-RU" dirty="0"/>
                    </a:p>
                  </a:txBody>
                  <a:tcPr/>
                </a:tc>
                <a:tc>
                  <a:txBody>
                    <a:bodyPr/>
                    <a:lstStyle/>
                    <a:p>
                      <a:r>
                        <a:rPr lang="ru-RU" dirty="0" smtClean="0"/>
                        <a:t>10</a:t>
                      </a:r>
                      <a:endParaRPr lang="ru-RU" dirty="0"/>
                    </a:p>
                  </a:txBody>
                  <a:tcPr/>
                </a:tc>
                <a:tc>
                  <a:txBody>
                    <a:bodyPr/>
                    <a:lstStyle/>
                    <a:p>
                      <a:r>
                        <a:rPr lang="ru-RU" dirty="0" smtClean="0"/>
                        <a:t>11</a:t>
                      </a:r>
                      <a:endParaRPr lang="ru-RU" dirty="0"/>
                    </a:p>
                  </a:txBody>
                  <a:tcPr/>
                </a:tc>
                <a:tc>
                  <a:txBody>
                    <a:bodyPr/>
                    <a:lstStyle/>
                    <a:p>
                      <a:r>
                        <a:rPr lang="ru-RU" dirty="0" smtClean="0"/>
                        <a:t>12</a:t>
                      </a:r>
                      <a:endParaRPr lang="ru-RU" dirty="0"/>
                    </a:p>
                  </a:txBody>
                  <a:tcPr/>
                </a:tc>
                <a:tc>
                  <a:txBody>
                    <a:bodyPr/>
                    <a:lstStyle/>
                    <a:p>
                      <a:r>
                        <a:rPr lang="ru-RU" dirty="0" smtClean="0"/>
                        <a:t>13</a:t>
                      </a:r>
                      <a:endParaRPr lang="ru-RU" dirty="0"/>
                    </a:p>
                  </a:txBody>
                  <a:tcPr/>
                </a:tc>
                <a:tc>
                  <a:txBody>
                    <a:bodyPr/>
                    <a:lstStyle/>
                    <a:p>
                      <a:r>
                        <a:rPr lang="ru-RU" dirty="0" smtClean="0"/>
                        <a:t>14</a:t>
                      </a:r>
                      <a:endParaRPr lang="ru-RU" dirty="0"/>
                    </a:p>
                  </a:txBody>
                  <a:tcPr/>
                </a:tc>
                <a:tc>
                  <a:txBody>
                    <a:bodyPr/>
                    <a:lstStyle/>
                    <a:p>
                      <a:r>
                        <a:rPr lang="ru-RU" dirty="0" smtClean="0"/>
                        <a:t>15</a:t>
                      </a:r>
                      <a:endParaRPr lang="ru-RU" dirty="0"/>
                    </a:p>
                  </a:txBody>
                  <a:tcPr/>
                </a:tc>
              </a:tr>
              <a:tr h="784152">
                <a:tc>
                  <a:txBody>
                    <a:bodyPr/>
                    <a:lstStyle/>
                    <a:p>
                      <a:r>
                        <a:rPr lang="ru-RU" dirty="0" smtClean="0"/>
                        <a:t>16</a:t>
                      </a:r>
                      <a:endParaRPr lang="ru-RU" dirty="0"/>
                    </a:p>
                  </a:txBody>
                  <a:tcPr/>
                </a:tc>
                <a:tc>
                  <a:txBody>
                    <a:bodyPr/>
                    <a:lstStyle/>
                    <a:p>
                      <a:r>
                        <a:rPr lang="ru-RU" dirty="0" smtClean="0"/>
                        <a:t>17</a:t>
                      </a:r>
                      <a:endParaRPr lang="ru-RU" dirty="0"/>
                    </a:p>
                  </a:txBody>
                  <a:tcPr/>
                </a:tc>
                <a:tc>
                  <a:txBody>
                    <a:bodyPr/>
                    <a:lstStyle/>
                    <a:p>
                      <a:r>
                        <a:rPr lang="ru-RU" dirty="0" smtClean="0"/>
                        <a:t>18</a:t>
                      </a:r>
                      <a:endParaRPr lang="ru-RU" dirty="0"/>
                    </a:p>
                  </a:txBody>
                  <a:tcPr/>
                </a:tc>
                <a:tc>
                  <a:txBody>
                    <a:bodyPr/>
                    <a:lstStyle/>
                    <a:p>
                      <a:r>
                        <a:rPr lang="ru-RU" dirty="0" smtClean="0"/>
                        <a:t>19</a:t>
                      </a:r>
                      <a:endParaRPr lang="ru-RU" dirty="0"/>
                    </a:p>
                  </a:txBody>
                  <a:tcPr/>
                </a:tc>
                <a:tc>
                  <a:txBody>
                    <a:bodyPr/>
                    <a:lstStyle/>
                    <a:p>
                      <a:r>
                        <a:rPr lang="ru-RU" dirty="0" smtClean="0"/>
                        <a:t>20</a:t>
                      </a:r>
                      <a:endParaRPr lang="ru-RU" dirty="0"/>
                    </a:p>
                  </a:txBody>
                  <a:tcPr/>
                </a:tc>
                <a:tc>
                  <a:txBody>
                    <a:bodyPr/>
                    <a:lstStyle/>
                    <a:p>
                      <a:r>
                        <a:rPr lang="ru-RU" dirty="0" smtClean="0"/>
                        <a:t>21</a:t>
                      </a:r>
                      <a:endParaRPr lang="ru-RU" dirty="0"/>
                    </a:p>
                  </a:txBody>
                  <a:tcPr/>
                </a:tc>
                <a:tc>
                  <a:txBody>
                    <a:bodyPr/>
                    <a:lstStyle/>
                    <a:p>
                      <a:r>
                        <a:rPr lang="ru-RU" dirty="0" smtClean="0"/>
                        <a:t>22</a:t>
                      </a:r>
                      <a:endParaRPr lang="ru-RU" dirty="0"/>
                    </a:p>
                  </a:txBody>
                  <a:tcPr/>
                </a:tc>
              </a:tr>
              <a:tr h="784152">
                <a:tc>
                  <a:txBody>
                    <a:bodyPr/>
                    <a:lstStyle/>
                    <a:p>
                      <a:r>
                        <a:rPr lang="ru-RU" dirty="0" smtClean="0"/>
                        <a:t>23</a:t>
                      </a:r>
                      <a:endParaRPr lang="ru-RU" dirty="0"/>
                    </a:p>
                  </a:txBody>
                  <a:tcPr/>
                </a:tc>
                <a:tc>
                  <a:txBody>
                    <a:bodyPr/>
                    <a:lstStyle/>
                    <a:p>
                      <a:r>
                        <a:rPr lang="ru-RU" dirty="0" smtClean="0"/>
                        <a:t>24</a:t>
                      </a:r>
                      <a:endParaRPr lang="ru-RU" dirty="0"/>
                    </a:p>
                  </a:txBody>
                  <a:tcPr/>
                </a:tc>
                <a:tc>
                  <a:txBody>
                    <a:bodyPr/>
                    <a:lstStyle/>
                    <a:p>
                      <a:r>
                        <a:rPr lang="ru-RU" dirty="0" smtClean="0"/>
                        <a:t>25</a:t>
                      </a:r>
                      <a:endParaRPr lang="ru-RU" dirty="0"/>
                    </a:p>
                  </a:txBody>
                  <a:tcPr/>
                </a:tc>
                <a:tc>
                  <a:txBody>
                    <a:bodyPr/>
                    <a:lstStyle/>
                    <a:p>
                      <a:r>
                        <a:rPr lang="ru-RU" dirty="0" smtClean="0"/>
                        <a:t>26</a:t>
                      </a:r>
                      <a:endParaRPr lang="ru-RU" dirty="0"/>
                    </a:p>
                  </a:txBody>
                  <a:tcPr/>
                </a:tc>
                <a:tc>
                  <a:txBody>
                    <a:bodyPr/>
                    <a:lstStyle/>
                    <a:p>
                      <a:r>
                        <a:rPr lang="ru-RU" dirty="0" smtClean="0"/>
                        <a:t>27</a:t>
                      </a:r>
                      <a:endParaRPr lang="ru-RU" dirty="0"/>
                    </a:p>
                  </a:txBody>
                  <a:tcPr/>
                </a:tc>
                <a:tc>
                  <a:txBody>
                    <a:bodyPr/>
                    <a:lstStyle/>
                    <a:p>
                      <a:r>
                        <a:rPr lang="ru-RU" dirty="0" smtClean="0"/>
                        <a:t>28</a:t>
                      </a:r>
                      <a:endParaRPr lang="ru-RU" dirty="0"/>
                    </a:p>
                  </a:txBody>
                  <a:tcPr/>
                </a:tc>
                <a:tc>
                  <a:txBody>
                    <a:bodyPr/>
                    <a:lstStyle/>
                    <a:p>
                      <a:r>
                        <a:rPr lang="ru-RU" dirty="0" smtClean="0"/>
                        <a:t>29</a:t>
                      </a:r>
                      <a:endParaRPr lang="ru-RU" dirty="0"/>
                    </a:p>
                  </a:txBody>
                  <a:tcPr/>
                </a:tc>
              </a:tr>
              <a:tr h="784152">
                <a:tc>
                  <a:txBody>
                    <a:bodyPr/>
                    <a:lstStyle/>
                    <a:p>
                      <a:r>
                        <a:rPr lang="ru-RU" dirty="0" smtClean="0"/>
                        <a:t>30</a:t>
                      </a:r>
                      <a:endParaRPr lang="ru-RU" dirty="0"/>
                    </a:p>
                  </a:txBody>
                  <a:tcPr/>
                </a:tc>
                <a:tc>
                  <a:txBody>
                    <a:bodyPr/>
                    <a:lstStyle/>
                    <a:p>
                      <a:r>
                        <a:rPr lang="ru-RU" dirty="0" smtClean="0"/>
                        <a:t>31</a:t>
                      </a:r>
                      <a:endParaRPr lang="ru-RU" dirty="0"/>
                    </a:p>
                  </a:txBody>
                  <a:tcPr/>
                </a:tc>
                <a:tc>
                  <a:txBody>
                    <a:bodyPr/>
                    <a:lstStyle/>
                    <a:p>
                      <a:endParaRPr lang="ru-RU"/>
                    </a:p>
                  </a:txBody>
                  <a:tcPr/>
                </a:tc>
                <a:tc>
                  <a:txBody>
                    <a:bodyPr/>
                    <a:lstStyle/>
                    <a:p>
                      <a:endParaRPr lang="ru-RU"/>
                    </a:p>
                  </a:txBody>
                  <a:tcPr/>
                </a:tc>
                <a:tc>
                  <a:txBody>
                    <a:bodyPr/>
                    <a:lstStyle/>
                    <a:p>
                      <a:endParaRPr lang="ru-RU"/>
                    </a:p>
                  </a:txBody>
                  <a:tcPr/>
                </a:tc>
                <a:tc>
                  <a:txBody>
                    <a:bodyPr/>
                    <a:lstStyle/>
                    <a:p>
                      <a:endParaRPr lang="ru-RU"/>
                    </a:p>
                  </a:txBody>
                  <a:tcPr/>
                </a:tc>
                <a:tc>
                  <a:txBody>
                    <a:bodyPr/>
                    <a:lstStyle/>
                    <a:p>
                      <a:endParaRPr lang="ru-RU" dirty="0"/>
                    </a:p>
                  </a:txBody>
                  <a:tcPr/>
                </a:tc>
              </a:tr>
            </a:tbl>
          </a:graphicData>
        </a:graphic>
      </p:graphicFrame>
      <p:cxnSp>
        <p:nvCxnSpPr>
          <p:cNvPr id="6" name="Прямая соединительная линия 5"/>
          <p:cNvCxnSpPr/>
          <p:nvPr/>
        </p:nvCxnSpPr>
        <p:spPr>
          <a:xfrm>
            <a:off x="6229350" y="3680460"/>
            <a:ext cx="3017520" cy="76581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7"/>
          <p:cNvCxnSpPr/>
          <p:nvPr/>
        </p:nvCxnSpPr>
        <p:spPr>
          <a:xfrm flipH="1">
            <a:off x="5246370" y="4434840"/>
            <a:ext cx="4023360" cy="158877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Прямая соединительная линия 9"/>
          <p:cNvCxnSpPr/>
          <p:nvPr/>
        </p:nvCxnSpPr>
        <p:spPr>
          <a:xfrm flipV="1">
            <a:off x="5246370" y="3680460"/>
            <a:ext cx="982980" cy="234315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5035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a:xfrm>
            <a:off x="983585" y="1381785"/>
            <a:ext cx="4034185" cy="4899660"/>
          </a:xfrm>
        </p:spPr>
        <p:txBody>
          <a:bodyPr>
            <a:normAutofit/>
          </a:bodyPr>
          <a:lstStyle/>
          <a:p>
            <a:pPr marL="0" indent="0">
              <a:buNone/>
            </a:pPr>
            <a:r>
              <a:rPr lang="ru-RU" sz="2000" dirty="0" smtClean="0"/>
              <a:t>Возьмем к примеру июнь 1996 года и посмотрим, получится ли равнобедренный прямоугольный треугольник, если соединить другие числа в этом месяце.</a:t>
            </a:r>
            <a:br>
              <a:rPr lang="ru-RU" sz="2000" dirty="0" smtClean="0"/>
            </a:br>
            <a:endParaRPr lang="ru-RU" sz="2000" dirty="0" smtClean="0"/>
          </a:p>
          <a:p>
            <a:pPr marL="0" indent="0">
              <a:buNone/>
            </a:pPr>
            <a:r>
              <a:rPr lang="ru-RU" sz="2000" dirty="0" smtClean="0"/>
              <a:t>Соединим к примеру числа 22, 18 и 14.</a:t>
            </a:r>
          </a:p>
          <a:p>
            <a:pPr marL="0" indent="0">
              <a:buNone/>
            </a:pPr>
            <a:r>
              <a:rPr lang="ru-RU" sz="2000" dirty="0" smtClean="0"/>
              <a:t>Проведем отрезки.</a:t>
            </a:r>
            <a:br>
              <a:rPr lang="ru-RU" sz="2000" dirty="0" smtClean="0"/>
            </a:br>
            <a:endParaRPr lang="ru-RU" sz="2000" dirty="0" smtClean="0"/>
          </a:p>
          <a:p>
            <a:pPr marL="0" indent="0">
              <a:buNone/>
            </a:pPr>
            <a:r>
              <a:rPr lang="ru-RU" sz="2000" dirty="0" smtClean="0"/>
              <a:t>Получилась прямая.</a:t>
            </a:r>
            <a:endParaRPr lang="ru-RU" sz="2000" dirty="0"/>
          </a:p>
        </p:txBody>
      </p:sp>
      <p:graphicFrame>
        <p:nvGraphicFramePr>
          <p:cNvPr id="4" name="Таблица 3"/>
          <p:cNvGraphicFramePr>
            <a:graphicFrameLocks noGrp="1"/>
          </p:cNvGraphicFramePr>
          <p:nvPr>
            <p:extLst>
              <p:ext uri="{D42A27DB-BD31-4B8C-83A1-F6EECF244321}">
                <p14:modId xmlns:p14="http://schemas.microsoft.com/office/powerpoint/2010/main" val="3202490467"/>
              </p:ext>
            </p:extLst>
          </p:nvPr>
        </p:nvGraphicFramePr>
        <p:xfrm>
          <a:off x="5189220" y="2491742"/>
          <a:ext cx="6675123" cy="3680460"/>
        </p:xfrm>
        <a:graphic>
          <a:graphicData uri="http://schemas.openxmlformats.org/drawingml/2006/table">
            <a:tbl>
              <a:tblPr firstRow="1" bandRow="1">
                <a:tableStyleId>{5C22544A-7EE6-4342-B048-85BDC9FD1C3A}</a:tableStyleId>
              </a:tblPr>
              <a:tblGrid>
                <a:gridCol w="953589"/>
                <a:gridCol w="953589"/>
                <a:gridCol w="953589"/>
                <a:gridCol w="953589"/>
                <a:gridCol w="953589"/>
                <a:gridCol w="953589"/>
                <a:gridCol w="953589"/>
              </a:tblGrid>
              <a:tr h="736092">
                <a:tc>
                  <a:txBody>
                    <a:bodyPr/>
                    <a:lstStyle/>
                    <a:p>
                      <a:r>
                        <a:rPr lang="ru-RU" dirty="0" smtClean="0"/>
                        <a:t>1</a:t>
                      </a:r>
                      <a:endParaRPr lang="ru-RU" dirty="0"/>
                    </a:p>
                  </a:txBody>
                  <a:tcPr/>
                </a:tc>
                <a:tc>
                  <a:txBody>
                    <a:bodyPr/>
                    <a:lstStyle/>
                    <a:p>
                      <a:r>
                        <a:rPr lang="ru-RU" dirty="0" smtClean="0"/>
                        <a:t>2</a:t>
                      </a:r>
                      <a:endParaRPr lang="ru-RU" dirty="0"/>
                    </a:p>
                  </a:txBody>
                  <a:tcPr/>
                </a:tc>
                <a:tc>
                  <a:txBody>
                    <a:bodyPr/>
                    <a:lstStyle/>
                    <a:p>
                      <a:r>
                        <a:rPr lang="ru-RU" dirty="0" smtClean="0"/>
                        <a:t>3</a:t>
                      </a:r>
                      <a:endParaRPr lang="ru-RU" dirty="0"/>
                    </a:p>
                  </a:txBody>
                  <a:tcPr/>
                </a:tc>
                <a:tc>
                  <a:txBody>
                    <a:bodyPr/>
                    <a:lstStyle/>
                    <a:p>
                      <a:r>
                        <a:rPr lang="ru-RU" dirty="0" smtClean="0"/>
                        <a:t>4</a:t>
                      </a:r>
                      <a:endParaRPr lang="ru-RU" dirty="0"/>
                    </a:p>
                  </a:txBody>
                  <a:tcPr/>
                </a:tc>
                <a:tc>
                  <a:txBody>
                    <a:bodyPr/>
                    <a:lstStyle/>
                    <a:p>
                      <a:r>
                        <a:rPr lang="ru-RU" dirty="0" smtClean="0"/>
                        <a:t>5</a:t>
                      </a:r>
                      <a:endParaRPr lang="ru-RU" dirty="0"/>
                    </a:p>
                  </a:txBody>
                  <a:tcPr/>
                </a:tc>
                <a:tc>
                  <a:txBody>
                    <a:bodyPr/>
                    <a:lstStyle/>
                    <a:p>
                      <a:r>
                        <a:rPr lang="ru-RU" dirty="0" smtClean="0"/>
                        <a:t>6</a:t>
                      </a:r>
                      <a:endParaRPr lang="ru-RU" dirty="0"/>
                    </a:p>
                  </a:txBody>
                  <a:tcPr/>
                </a:tc>
                <a:tc>
                  <a:txBody>
                    <a:bodyPr/>
                    <a:lstStyle/>
                    <a:p>
                      <a:r>
                        <a:rPr lang="ru-RU" dirty="0" smtClean="0"/>
                        <a:t>7</a:t>
                      </a:r>
                      <a:endParaRPr lang="ru-RU" dirty="0"/>
                    </a:p>
                  </a:txBody>
                  <a:tcPr/>
                </a:tc>
              </a:tr>
              <a:tr h="736092">
                <a:tc>
                  <a:txBody>
                    <a:bodyPr/>
                    <a:lstStyle/>
                    <a:p>
                      <a:r>
                        <a:rPr lang="ru-RU" dirty="0" smtClean="0"/>
                        <a:t>8</a:t>
                      </a:r>
                      <a:endParaRPr lang="ru-RU" dirty="0"/>
                    </a:p>
                  </a:txBody>
                  <a:tcPr/>
                </a:tc>
                <a:tc>
                  <a:txBody>
                    <a:bodyPr/>
                    <a:lstStyle/>
                    <a:p>
                      <a:r>
                        <a:rPr lang="ru-RU" dirty="0" smtClean="0"/>
                        <a:t>9</a:t>
                      </a:r>
                      <a:endParaRPr lang="ru-RU" dirty="0"/>
                    </a:p>
                  </a:txBody>
                  <a:tcPr/>
                </a:tc>
                <a:tc>
                  <a:txBody>
                    <a:bodyPr/>
                    <a:lstStyle/>
                    <a:p>
                      <a:r>
                        <a:rPr lang="ru-RU" dirty="0" smtClean="0"/>
                        <a:t>10</a:t>
                      </a:r>
                      <a:endParaRPr lang="ru-RU" dirty="0"/>
                    </a:p>
                  </a:txBody>
                  <a:tcPr/>
                </a:tc>
                <a:tc>
                  <a:txBody>
                    <a:bodyPr/>
                    <a:lstStyle/>
                    <a:p>
                      <a:r>
                        <a:rPr lang="ru-RU" dirty="0" smtClean="0"/>
                        <a:t>11</a:t>
                      </a:r>
                      <a:endParaRPr lang="ru-RU" dirty="0"/>
                    </a:p>
                  </a:txBody>
                  <a:tcPr/>
                </a:tc>
                <a:tc>
                  <a:txBody>
                    <a:bodyPr/>
                    <a:lstStyle/>
                    <a:p>
                      <a:r>
                        <a:rPr lang="ru-RU" dirty="0" smtClean="0"/>
                        <a:t>12</a:t>
                      </a:r>
                      <a:endParaRPr lang="ru-RU" dirty="0"/>
                    </a:p>
                  </a:txBody>
                  <a:tcPr/>
                </a:tc>
                <a:tc>
                  <a:txBody>
                    <a:bodyPr/>
                    <a:lstStyle/>
                    <a:p>
                      <a:r>
                        <a:rPr lang="ru-RU" dirty="0" smtClean="0"/>
                        <a:t>13</a:t>
                      </a:r>
                      <a:endParaRPr lang="ru-RU" dirty="0"/>
                    </a:p>
                  </a:txBody>
                  <a:tcPr/>
                </a:tc>
                <a:tc>
                  <a:txBody>
                    <a:bodyPr/>
                    <a:lstStyle/>
                    <a:p>
                      <a:r>
                        <a:rPr lang="ru-RU" dirty="0" smtClean="0"/>
                        <a:t>14</a:t>
                      </a:r>
                      <a:endParaRPr lang="ru-RU" dirty="0"/>
                    </a:p>
                  </a:txBody>
                  <a:tcPr/>
                </a:tc>
              </a:tr>
              <a:tr h="736092">
                <a:tc>
                  <a:txBody>
                    <a:bodyPr/>
                    <a:lstStyle/>
                    <a:p>
                      <a:r>
                        <a:rPr lang="ru-RU" dirty="0" smtClean="0"/>
                        <a:t>15</a:t>
                      </a:r>
                      <a:endParaRPr lang="ru-RU" dirty="0"/>
                    </a:p>
                  </a:txBody>
                  <a:tcPr/>
                </a:tc>
                <a:tc>
                  <a:txBody>
                    <a:bodyPr/>
                    <a:lstStyle/>
                    <a:p>
                      <a:r>
                        <a:rPr lang="ru-RU" dirty="0" smtClean="0"/>
                        <a:t>16</a:t>
                      </a:r>
                      <a:endParaRPr lang="ru-RU" dirty="0"/>
                    </a:p>
                  </a:txBody>
                  <a:tcPr/>
                </a:tc>
                <a:tc>
                  <a:txBody>
                    <a:bodyPr/>
                    <a:lstStyle/>
                    <a:p>
                      <a:r>
                        <a:rPr lang="ru-RU" dirty="0" smtClean="0"/>
                        <a:t>17</a:t>
                      </a:r>
                      <a:endParaRPr lang="ru-RU" dirty="0"/>
                    </a:p>
                  </a:txBody>
                  <a:tcPr/>
                </a:tc>
                <a:tc>
                  <a:txBody>
                    <a:bodyPr/>
                    <a:lstStyle/>
                    <a:p>
                      <a:r>
                        <a:rPr lang="ru-RU" dirty="0" smtClean="0"/>
                        <a:t>18</a:t>
                      </a:r>
                      <a:endParaRPr lang="ru-RU" dirty="0"/>
                    </a:p>
                  </a:txBody>
                  <a:tcPr/>
                </a:tc>
                <a:tc>
                  <a:txBody>
                    <a:bodyPr/>
                    <a:lstStyle/>
                    <a:p>
                      <a:r>
                        <a:rPr lang="ru-RU" dirty="0" smtClean="0"/>
                        <a:t>19</a:t>
                      </a:r>
                      <a:endParaRPr lang="ru-RU" dirty="0"/>
                    </a:p>
                  </a:txBody>
                  <a:tcPr/>
                </a:tc>
                <a:tc>
                  <a:txBody>
                    <a:bodyPr/>
                    <a:lstStyle/>
                    <a:p>
                      <a:r>
                        <a:rPr lang="ru-RU" dirty="0" smtClean="0"/>
                        <a:t>20</a:t>
                      </a:r>
                      <a:endParaRPr lang="ru-RU" dirty="0"/>
                    </a:p>
                  </a:txBody>
                  <a:tcPr/>
                </a:tc>
                <a:tc>
                  <a:txBody>
                    <a:bodyPr/>
                    <a:lstStyle/>
                    <a:p>
                      <a:r>
                        <a:rPr lang="ru-RU" dirty="0" smtClean="0"/>
                        <a:t>21</a:t>
                      </a:r>
                      <a:endParaRPr lang="ru-RU" dirty="0"/>
                    </a:p>
                  </a:txBody>
                  <a:tcPr/>
                </a:tc>
              </a:tr>
              <a:tr h="736092">
                <a:tc>
                  <a:txBody>
                    <a:bodyPr/>
                    <a:lstStyle/>
                    <a:p>
                      <a:r>
                        <a:rPr lang="ru-RU" dirty="0" smtClean="0"/>
                        <a:t>22</a:t>
                      </a:r>
                      <a:endParaRPr lang="ru-RU" dirty="0"/>
                    </a:p>
                  </a:txBody>
                  <a:tcPr/>
                </a:tc>
                <a:tc>
                  <a:txBody>
                    <a:bodyPr/>
                    <a:lstStyle/>
                    <a:p>
                      <a:r>
                        <a:rPr lang="ru-RU" dirty="0" smtClean="0"/>
                        <a:t>23</a:t>
                      </a:r>
                      <a:endParaRPr lang="ru-RU" dirty="0"/>
                    </a:p>
                  </a:txBody>
                  <a:tcPr/>
                </a:tc>
                <a:tc>
                  <a:txBody>
                    <a:bodyPr/>
                    <a:lstStyle/>
                    <a:p>
                      <a:r>
                        <a:rPr lang="ru-RU" dirty="0" smtClean="0"/>
                        <a:t>24</a:t>
                      </a:r>
                      <a:endParaRPr lang="ru-RU" dirty="0"/>
                    </a:p>
                  </a:txBody>
                  <a:tcPr/>
                </a:tc>
                <a:tc>
                  <a:txBody>
                    <a:bodyPr/>
                    <a:lstStyle/>
                    <a:p>
                      <a:r>
                        <a:rPr lang="ru-RU" dirty="0" smtClean="0"/>
                        <a:t>25</a:t>
                      </a:r>
                      <a:endParaRPr lang="ru-RU" dirty="0"/>
                    </a:p>
                  </a:txBody>
                  <a:tcPr/>
                </a:tc>
                <a:tc>
                  <a:txBody>
                    <a:bodyPr/>
                    <a:lstStyle/>
                    <a:p>
                      <a:r>
                        <a:rPr lang="ru-RU" dirty="0" smtClean="0"/>
                        <a:t>26</a:t>
                      </a:r>
                      <a:endParaRPr lang="ru-RU" dirty="0"/>
                    </a:p>
                  </a:txBody>
                  <a:tcPr/>
                </a:tc>
                <a:tc>
                  <a:txBody>
                    <a:bodyPr/>
                    <a:lstStyle/>
                    <a:p>
                      <a:r>
                        <a:rPr lang="ru-RU" dirty="0" smtClean="0"/>
                        <a:t>27</a:t>
                      </a:r>
                      <a:endParaRPr lang="ru-RU" dirty="0"/>
                    </a:p>
                  </a:txBody>
                  <a:tcPr/>
                </a:tc>
                <a:tc>
                  <a:txBody>
                    <a:bodyPr/>
                    <a:lstStyle/>
                    <a:p>
                      <a:r>
                        <a:rPr lang="ru-RU" dirty="0" smtClean="0"/>
                        <a:t>28</a:t>
                      </a:r>
                      <a:endParaRPr lang="ru-RU" dirty="0"/>
                    </a:p>
                  </a:txBody>
                  <a:tcPr/>
                </a:tc>
              </a:tr>
              <a:tr h="736092">
                <a:tc>
                  <a:txBody>
                    <a:bodyPr/>
                    <a:lstStyle/>
                    <a:p>
                      <a:r>
                        <a:rPr lang="ru-RU" dirty="0" smtClean="0"/>
                        <a:t>29</a:t>
                      </a:r>
                      <a:endParaRPr lang="ru-RU" dirty="0"/>
                    </a:p>
                  </a:txBody>
                  <a:tcPr/>
                </a:tc>
                <a:tc>
                  <a:txBody>
                    <a:bodyPr/>
                    <a:lstStyle/>
                    <a:p>
                      <a:r>
                        <a:rPr lang="ru-RU" dirty="0" smtClean="0"/>
                        <a:t>30</a:t>
                      </a:r>
                      <a:endParaRPr lang="ru-RU" dirty="0"/>
                    </a:p>
                  </a:txBody>
                  <a:tcPr/>
                </a:tc>
                <a:tc>
                  <a:txBody>
                    <a:bodyPr/>
                    <a:lstStyle/>
                    <a:p>
                      <a:r>
                        <a:rPr lang="ru-RU" dirty="0" smtClean="0"/>
                        <a:t>31</a:t>
                      </a:r>
                      <a:endParaRPr lang="ru-RU" dirty="0"/>
                    </a:p>
                  </a:txBody>
                  <a:tcPr/>
                </a:tc>
                <a:tc>
                  <a:txBody>
                    <a:bodyPr/>
                    <a:lstStyle/>
                    <a:p>
                      <a:endParaRPr lang="ru-RU"/>
                    </a:p>
                  </a:txBody>
                  <a:tcPr/>
                </a:tc>
                <a:tc>
                  <a:txBody>
                    <a:bodyPr/>
                    <a:lstStyle/>
                    <a:p>
                      <a:endParaRPr lang="ru-RU"/>
                    </a:p>
                  </a:txBody>
                  <a:tcPr/>
                </a:tc>
                <a:tc>
                  <a:txBody>
                    <a:bodyPr/>
                    <a:lstStyle/>
                    <a:p>
                      <a:endParaRPr lang="ru-RU"/>
                    </a:p>
                  </a:txBody>
                  <a:tcPr/>
                </a:tc>
                <a:tc>
                  <a:txBody>
                    <a:bodyPr/>
                    <a:lstStyle/>
                    <a:p>
                      <a:endParaRPr lang="ru-RU" dirty="0"/>
                    </a:p>
                  </a:txBody>
                  <a:tcPr/>
                </a:tc>
              </a:tr>
            </a:tbl>
          </a:graphicData>
        </a:graphic>
      </p:graphicFrame>
      <p:cxnSp>
        <p:nvCxnSpPr>
          <p:cNvPr id="6" name="Прямая соединительная линия 5"/>
          <p:cNvCxnSpPr/>
          <p:nvPr/>
        </p:nvCxnSpPr>
        <p:spPr>
          <a:xfrm flipV="1">
            <a:off x="5532120" y="3371850"/>
            <a:ext cx="5634990" cy="16230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8948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Таинственные квадраты в календарях</a:t>
            </a:r>
            <a:endParaRPr lang="ru-RU" dirty="0"/>
          </a:p>
        </p:txBody>
      </p:sp>
      <p:sp>
        <p:nvSpPr>
          <p:cNvPr id="3" name="Объект 2"/>
          <p:cNvSpPr>
            <a:spLocks noGrp="1"/>
          </p:cNvSpPr>
          <p:nvPr>
            <p:ph idx="1"/>
          </p:nvPr>
        </p:nvSpPr>
        <p:spPr/>
        <p:txBody>
          <a:bodyPr/>
          <a:lstStyle/>
          <a:p>
            <a:pPr marL="0" indent="0">
              <a:buNone/>
            </a:pPr>
            <a:r>
              <a:rPr lang="ru-RU" sz="2000" dirty="0" smtClean="0"/>
              <a:t>Исследуя календари многие заметили, что в любом месяце можно выделить квадраты состоящие из 4 чисел (2х2) из девяти чисел (3х3) и из шестнадцати чисел (4х4).</a:t>
            </a:r>
          </a:p>
          <a:p>
            <a:pPr marL="0" indent="0">
              <a:buNone/>
            </a:pPr>
            <a:endParaRPr lang="ru-RU" dirty="0"/>
          </a:p>
        </p:txBody>
      </p:sp>
    </p:spTree>
    <p:extLst>
      <p:ext uri="{BB962C8B-B14F-4D97-AF65-F5344CB8AC3E}">
        <p14:creationId xmlns:p14="http://schemas.microsoft.com/office/powerpoint/2010/main" val="42054502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Квадрат 2х2</a:t>
            </a:r>
            <a:endParaRPr lang="ru-RU" dirty="0"/>
          </a:p>
        </p:txBody>
      </p:sp>
      <p:graphicFrame>
        <p:nvGraphicFramePr>
          <p:cNvPr id="4" name="Объект 3"/>
          <p:cNvGraphicFramePr>
            <a:graphicFrameLocks noGrp="1"/>
          </p:cNvGraphicFramePr>
          <p:nvPr>
            <p:ph idx="1"/>
            <p:extLst>
              <p:ext uri="{D42A27DB-BD31-4B8C-83A1-F6EECF244321}">
                <p14:modId xmlns:p14="http://schemas.microsoft.com/office/powerpoint/2010/main" val="3416773535"/>
              </p:ext>
            </p:extLst>
          </p:nvPr>
        </p:nvGraphicFramePr>
        <p:xfrm>
          <a:off x="2589213" y="2133600"/>
          <a:ext cx="8915401" cy="4431028"/>
        </p:xfrm>
        <a:graphic>
          <a:graphicData uri="http://schemas.openxmlformats.org/drawingml/2006/table">
            <a:tbl>
              <a:tblPr firstRow="1" bandRow="1">
                <a:tableStyleId>{5C22544A-7EE6-4342-B048-85BDC9FD1C3A}</a:tableStyleId>
              </a:tblPr>
              <a:tblGrid>
                <a:gridCol w="1485900"/>
                <a:gridCol w="1485900"/>
                <a:gridCol w="1516246"/>
                <a:gridCol w="1455555"/>
                <a:gridCol w="1485900"/>
                <a:gridCol w="1485900"/>
              </a:tblGrid>
              <a:tr h="633004">
                <a:tc>
                  <a:txBody>
                    <a:bodyPr/>
                    <a:lstStyle/>
                    <a:p>
                      <a:r>
                        <a:rPr lang="ru-RU" dirty="0" smtClean="0"/>
                        <a:t>ПН</a:t>
                      </a:r>
                      <a:endParaRPr lang="ru-RU" dirty="0"/>
                    </a:p>
                  </a:txBody>
                  <a:tcPr marL="78738" marR="78738"/>
                </a:tc>
                <a:tc>
                  <a:txBody>
                    <a:bodyPr/>
                    <a:lstStyle/>
                    <a:p>
                      <a:endParaRPr lang="ru-RU" dirty="0"/>
                    </a:p>
                  </a:txBody>
                  <a:tcPr marL="78738" marR="78738"/>
                </a:tc>
                <a:tc>
                  <a:txBody>
                    <a:bodyPr/>
                    <a:lstStyle/>
                    <a:p>
                      <a:r>
                        <a:rPr lang="ru-RU" dirty="0" smtClean="0"/>
                        <a:t>6</a:t>
                      </a:r>
                      <a:endParaRPr lang="ru-RU" dirty="0"/>
                    </a:p>
                  </a:txBody>
                  <a:tcPr marL="78738" marR="78738"/>
                </a:tc>
                <a:tc>
                  <a:txBody>
                    <a:bodyPr/>
                    <a:lstStyle/>
                    <a:p>
                      <a:r>
                        <a:rPr lang="ru-RU" dirty="0" smtClean="0"/>
                        <a:t>13</a:t>
                      </a:r>
                      <a:endParaRPr lang="ru-RU" dirty="0"/>
                    </a:p>
                  </a:txBody>
                  <a:tcPr marL="78738" marR="78738"/>
                </a:tc>
                <a:tc>
                  <a:txBody>
                    <a:bodyPr/>
                    <a:lstStyle/>
                    <a:p>
                      <a:r>
                        <a:rPr lang="ru-RU" dirty="0" smtClean="0"/>
                        <a:t>20</a:t>
                      </a:r>
                      <a:endParaRPr lang="ru-RU" dirty="0"/>
                    </a:p>
                  </a:txBody>
                  <a:tcPr marL="78738" marR="78738"/>
                </a:tc>
                <a:tc>
                  <a:txBody>
                    <a:bodyPr/>
                    <a:lstStyle/>
                    <a:p>
                      <a:r>
                        <a:rPr lang="ru-RU" dirty="0" smtClean="0"/>
                        <a:t>27</a:t>
                      </a:r>
                      <a:endParaRPr lang="ru-RU" dirty="0"/>
                    </a:p>
                  </a:txBody>
                  <a:tcPr marL="78738" marR="78738"/>
                </a:tc>
              </a:tr>
              <a:tr h="633004">
                <a:tc>
                  <a:txBody>
                    <a:bodyPr/>
                    <a:lstStyle/>
                    <a:p>
                      <a:r>
                        <a:rPr lang="ru-RU" dirty="0" smtClean="0"/>
                        <a:t>ВТ</a:t>
                      </a:r>
                      <a:endParaRPr lang="ru-RU" dirty="0"/>
                    </a:p>
                  </a:txBody>
                  <a:tcPr marL="78738" marR="78738"/>
                </a:tc>
                <a:tc>
                  <a:txBody>
                    <a:bodyPr/>
                    <a:lstStyle/>
                    <a:p>
                      <a:endParaRPr lang="ru-RU"/>
                    </a:p>
                  </a:txBody>
                  <a:tcPr marL="78738" marR="78738"/>
                </a:tc>
                <a:tc>
                  <a:txBody>
                    <a:bodyPr/>
                    <a:lstStyle/>
                    <a:p>
                      <a:r>
                        <a:rPr lang="ru-RU" dirty="0" smtClean="0"/>
                        <a:t>7</a:t>
                      </a:r>
                      <a:endParaRPr lang="ru-RU" dirty="0"/>
                    </a:p>
                  </a:txBody>
                  <a:tcPr marL="78738" marR="78738"/>
                </a:tc>
                <a:tc>
                  <a:txBody>
                    <a:bodyPr/>
                    <a:lstStyle/>
                    <a:p>
                      <a:r>
                        <a:rPr lang="ru-RU" dirty="0" smtClean="0"/>
                        <a:t>14</a:t>
                      </a:r>
                      <a:endParaRPr lang="ru-RU" dirty="0"/>
                    </a:p>
                  </a:txBody>
                  <a:tcPr marL="78738" marR="78738"/>
                </a:tc>
                <a:tc>
                  <a:txBody>
                    <a:bodyPr/>
                    <a:lstStyle/>
                    <a:p>
                      <a:r>
                        <a:rPr lang="ru-RU" dirty="0" smtClean="0"/>
                        <a:t>21</a:t>
                      </a:r>
                      <a:endParaRPr lang="ru-RU" dirty="0"/>
                    </a:p>
                  </a:txBody>
                  <a:tcPr marL="78738" marR="78738"/>
                </a:tc>
                <a:tc>
                  <a:txBody>
                    <a:bodyPr/>
                    <a:lstStyle/>
                    <a:p>
                      <a:r>
                        <a:rPr lang="ru-RU" dirty="0" smtClean="0"/>
                        <a:t>28</a:t>
                      </a:r>
                      <a:endParaRPr lang="ru-RU" dirty="0"/>
                    </a:p>
                  </a:txBody>
                  <a:tcPr marL="78738" marR="78738"/>
                </a:tc>
              </a:tr>
              <a:tr h="633004">
                <a:tc>
                  <a:txBody>
                    <a:bodyPr/>
                    <a:lstStyle/>
                    <a:p>
                      <a:r>
                        <a:rPr lang="ru-RU" dirty="0" smtClean="0"/>
                        <a:t>СР</a:t>
                      </a:r>
                      <a:endParaRPr lang="ru-RU" dirty="0"/>
                    </a:p>
                  </a:txBody>
                  <a:tcPr marL="78738" marR="78738"/>
                </a:tc>
                <a:tc>
                  <a:txBody>
                    <a:bodyPr/>
                    <a:lstStyle/>
                    <a:p>
                      <a:r>
                        <a:rPr lang="ru-RU" dirty="0" smtClean="0"/>
                        <a:t>1</a:t>
                      </a:r>
                      <a:endParaRPr lang="ru-RU" dirty="0"/>
                    </a:p>
                  </a:txBody>
                  <a:tcPr marL="78738" marR="78738"/>
                </a:tc>
                <a:tc>
                  <a:txBody>
                    <a:bodyPr/>
                    <a:lstStyle/>
                    <a:p>
                      <a:r>
                        <a:rPr lang="ru-RU" dirty="0" smtClean="0"/>
                        <a:t>8</a:t>
                      </a:r>
                      <a:endParaRPr lang="ru-RU" dirty="0"/>
                    </a:p>
                  </a:txBody>
                  <a:tcPr marL="78738" marR="78738">
                    <a:solidFill>
                      <a:srgbClr val="FFC000"/>
                    </a:solidFill>
                  </a:tcPr>
                </a:tc>
                <a:tc>
                  <a:txBody>
                    <a:bodyPr/>
                    <a:lstStyle/>
                    <a:p>
                      <a:r>
                        <a:rPr lang="ru-RU" dirty="0" smtClean="0"/>
                        <a:t>15</a:t>
                      </a:r>
                      <a:endParaRPr lang="ru-RU" dirty="0"/>
                    </a:p>
                  </a:txBody>
                  <a:tcPr marL="78738" marR="78738">
                    <a:solidFill>
                      <a:srgbClr val="FFC000"/>
                    </a:solidFill>
                  </a:tcPr>
                </a:tc>
                <a:tc>
                  <a:txBody>
                    <a:bodyPr/>
                    <a:lstStyle/>
                    <a:p>
                      <a:r>
                        <a:rPr lang="ru-RU" dirty="0" smtClean="0"/>
                        <a:t>22</a:t>
                      </a:r>
                      <a:endParaRPr lang="ru-RU" dirty="0"/>
                    </a:p>
                  </a:txBody>
                  <a:tcPr marL="78738" marR="78738"/>
                </a:tc>
                <a:tc>
                  <a:txBody>
                    <a:bodyPr/>
                    <a:lstStyle/>
                    <a:p>
                      <a:r>
                        <a:rPr lang="ru-RU" dirty="0" smtClean="0"/>
                        <a:t>29</a:t>
                      </a:r>
                      <a:endParaRPr lang="ru-RU" dirty="0"/>
                    </a:p>
                  </a:txBody>
                  <a:tcPr marL="78738" marR="78738"/>
                </a:tc>
              </a:tr>
              <a:tr h="633004">
                <a:tc>
                  <a:txBody>
                    <a:bodyPr/>
                    <a:lstStyle/>
                    <a:p>
                      <a:r>
                        <a:rPr lang="ru-RU" dirty="0" smtClean="0"/>
                        <a:t>ЧТ</a:t>
                      </a:r>
                      <a:endParaRPr lang="ru-RU" dirty="0"/>
                    </a:p>
                  </a:txBody>
                  <a:tcPr marL="78738" marR="78738"/>
                </a:tc>
                <a:tc>
                  <a:txBody>
                    <a:bodyPr/>
                    <a:lstStyle/>
                    <a:p>
                      <a:r>
                        <a:rPr lang="ru-RU" dirty="0" smtClean="0"/>
                        <a:t>2</a:t>
                      </a:r>
                      <a:endParaRPr lang="ru-RU" dirty="0"/>
                    </a:p>
                  </a:txBody>
                  <a:tcPr marL="78738" marR="78738"/>
                </a:tc>
                <a:tc>
                  <a:txBody>
                    <a:bodyPr/>
                    <a:lstStyle/>
                    <a:p>
                      <a:r>
                        <a:rPr lang="ru-RU" dirty="0" smtClean="0"/>
                        <a:t>9</a:t>
                      </a:r>
                      <a:endParaRPr lang="ru-RU" dirty="0"/>
                    </a:p>
                  </a:txBody>
                  <a:tcPr marL="78738" marR="78738">
                    <a:solidFill>
                      <a:srgbClr val="FFC000"/>
                    </a:solidFill>
                  </a:tcPr>
                </a:tc>
                <a:tc>
                  <a:txBody>
                    <a:bodyPr/>
                    <a:lstStyle/>
                    <a:p>
                      <a:r>
                        <a:rPr lang="ru-RU" dirty="0" smtClean="0"/>
                        <a:t>16</a:t>
                      </a:r>
                      <a:endParaRPr lang="ru-RU" dirty="0"/>
                    </a:p>
                  </a:txBody>
                  <a:tcPr marL="78738" marR="78738">
                    <a:solidFill>
                      <a:srgbClr val="FFC000"/>
                    </a:solidFill>
                  </a:tcPr>
                </a:tc>
                <a:tc>
                  <a:txBody>
                    <a:bodyPr/>
                    <a:lstStyle/>
                    <a:p>
                      <a:r>
                        <a:rPr lang="ru-RU" dirty="0" smtClean="0"/>
                        <a:t>23</a:t>
                      </a:r>
                      <a:endParaRPr lang="ru-RU" dirty="0"/>
                    </a:p>
                  </a:txBody>
                  <a:tcPr marL="78738" marR="78738"/>
                </a:tc>
                <a:tc>
                  <a:txBody>
                    <a:bodyPr/>
                    <a:lstStyle/>
                    <a:p>
                      <a:r>
                        <a:rPr lang="ru-RU" dirty="0" smtClean="0"/>
                        <a:t>30</a:t>
                      </a:r>
                      <a:endParaRPr lang="ru-RU" dirty="0"/>
                    </a:p>
                  </a:txBody>
                  <a:tcPr marL="78738" marR="78738"/>
                </a:tc>
              </a:tr>
              <a:tr h="633004">
                <a:tc>
                  <a:txBody>
                    <a:bodyPr/>
                    <a:lstStyle/>
                    <a:p>
                      <a:r>
                        <a:rPr lang="ru-RU" dirty="0" smtClean="0"/>
                        <a:t>ПТ</a:t>
                      </a:r>
                      <a:endParaRPr lang="ru-RU" dirty="0"/>
                    </a:p>
                  </a:txBody>
                  <a:tcPr marL="78738" marR="78738"/>
                </a:tc>
                <a:tc>
                  <a:txBody>
                    <a:bodyPr/>
                    <a:lstStyle/>
                    <a:p>
                      <a:r>
                        <a:rPr lang="ru-RU" dirty="0" smtClean="0"/>
                        <a:t>3</a:t>
                      </a:r>
                      <a:endParaRPr lang="ru-RU" dirty="0"/>
                    </a:p>
                  </a:txBody>
                  <a:tcPr marL="78738" marR="78738"/>
                </a:tc>
                <a:tc>
                  <a:txBody>
                    <a:bodyPr/>
                    <a:lstStyle/>
                    <a:p>
                      <a:r>
                        <a:rPr lang="ru-RU" dirty="0" smtClean="0"/>
                        <a:t>10</a:t>
                      </a:r>
                      <a:endParaRPr lang="ru-RU" dirty="0"/>
                    </a:p>
                  </a:txBody>
                  <a:tcPr marL="78738" marR="78738"/>
                </a:tc>
                <a:tc>
                  <a:txBody>
                    <a:bodyPr/>
                    <a:lstStyle/>
                    <a:p>
                      <a:r>
                        <a:rPr lang="ru-RU" dirty="0" smtClean="0"/>
                        <a:t>17</a:t>
                      </a:r>
                      <a:endParaRPr lang="ru-RU" dirty="0"/>
                    </a:p>
                  </a:txBody>
                  <a:tcPr marL="78738" marR="78738"/>
                </a:tc>
                <a:tc>
                  <a:txBody>
                    <a:bodyPr/>
                    <a:lstStyle/>
                    <a:p>
                      <a:r>
                        <a:rPr lang="ru-RU" dirty="0" smtClean="0"/>
                        <a:t>24</a:t>
                      </a:r>
                      <a:endParaRPr lang="ru-RU" dirty="0"/>
                    </a:p>
                  </a:txBody>
                  <a:tcPr marL="78738" marR="78738"/>
                </a:tc>
                <a:tc>
                  <a:txBody>
                    <a:bodyPr/>
                    <a:lstStyle/>
                    <a:p>
                      <a:endParaRPr lang="ru-RU"/>
                    </a:p>
                  </a:txBody>
                  <a:tcPr marL="78738" marR="78738"/>
                </a:tc>
              </a:tr>
              <a:tr h="633004">
                <a:tc>
                  <a:txBody>
                    <a:bodyPr/>
                    <a:lstStyle/>
                    <a:p>
                      <a:r>
                        <a:rPr lang="ru-RU" dirty="0" smtClean="0"/>
                        <a:t>СБ</a:t>
                      </a:r>
                      <a:endParaRPr lang="ru-RU" dirty="0"/>
                    </a:p>
                  </a:txBody>
                  <a:tcPr marL="78738" marR="78738"/>
                </a:tc>
                <a:tc>
                  <a:txBody>
                    <a:bodyPr/>
                    <a:lstStyle/>
                    <a:p>
                      <a:r>
                        <a:rPr lang="ru-RU" dirty="0" smtClean="0"/>
                        <a:t>4</a:t>
                      </a:r>
                      <a:endParaRPr lang="ru-RU" dirty="0"/>
                    </a:p>
                  </a:txBody>
                  <a:tcPr marL="78738" marR="78738"/>
                </a:tc>
                <a:tc>
                  <a:txBody>
                    <a:bodyPr/>
                    <a:lstStyle/>
                    <a:p>
                      <a:r>
                        <a:rPr lang="ru-RU" dirty="0" smtClean="0"/>
                        <a:t>11</a:t>
                      </a:r>
                      <a:endParaRPr lang="ru-RU" dirty="0"/>
                    </a:p>
                  </a:txBody>
                  <a:tcPr marL="78738" marR="78738"/>
                </a:tc>
                <a:tc>
                  <a:txBody>
                    <a:bodyPr/>
                    <a:lstStyle/>
                    <a:p>
                      <a:r>
                        <a:rPr lang="ru-RU" dirty="0" smtClean="0"/>
                        <a:t>18</a:t>
                      </a:r>
                      <a:endParaRPr lang="ru-RU" dirty="0"/>
                    </a:p>
                  </a:txBody>
                  <a:tcPr marL="78738" marR="78738"/>
                </a:tc>
                <a:tc>
                  <a:txBody>
                    <a:bodyPr/>
                    <a:lstStyle/>
                    <a:p>
                      <a:r>
                        <a:rPr lang="ru-RU" dirty="0" smtClean="0"/>
                        <a:t>25</a:t>
                      </a:r>
                      <a:endParaRPr lang="ru-RU" dirty="0"/>
                    </a:p>
                  </a:txBody>
                  <a:tcPr marL="78738" marR="78738"/>
                </a:tc>
                <a:tc>
                  <a:txBody>
                    <a:bodyPr/>
                    <a:lstStyle/>
                    <a:p>
                      <a:endParaRPr lang="ru-RU"/>
                    </a:p>
                  </a:txBody>
                  <a:tcPr marL="78738" marR="78738"/>
                </a:tc>
              </a:tr>
              <a:tr h="633004">
                <a:tc>
                  <a:txBody>
                    <a:bodyPr/>
                    <a:lstStyle/>
                    <a:p>
                      <a:r>
                        <a:rPr lang="ru-RU" dirty="0" smtClean="0"/>
                        <a:t>ВС</a:t>
                      </a:r>
                      <a:endParaRPr lang="ru-RU" dirty="0"/>
                    </a:p>
                  </a:txBody>
                  <a:tcPr marL="78738" marR="78738"/>
                </a:tc>
                <a:tc>
                  <a:txBody>
                    <a:bodyPr/>
                    <a:lstStyle/>
                    <a:p>
                      <a:r>
                        <a:rPr lang="ru-RU" dirty="0" smtClean="0"/>
                        <a:t>5</a:t>
                      </a:r>
                      <a:endParaRPr lang="ru-RU" dirty="0"/>
                    </a:p>
                  </a:txBody>
                  <a:tcPr marL="78738" marR="78738"/>
                </a:tc>
                <a:tc>
                  <a:txBody>
                    <a:bodyPr/>
                    <a:lstStyle/>
                    <a:p>
                      <a:r>
                        <a:rPr lang="ru-RU" dirty="0" smtClean="0"/>
                        <a:t>12</a:t>
                      </a:r>
                      <a:endParaRPr lang="ru-RU" dirty="0"/>
                    </a:p>
                  </a:txBody>
                  <a:tcPr marL="78738" marR="78738"/>
                </a:tc>
                <a:tc>
                  <a:txBody>
                    <a:bodyPr/>
                    <a:lstStyle/>
                    <a:p>
                      <a:r>
                        <a:rPr lang="ru-RU" dirty="0" smtClean="0"/>
                        <a:t>19</a:t>
                      </a:r>
                      <a:endParaRPr lang="ru-RU" dirty="0"/>
                    </a:p>
                  </a:txBody>
                  <a:tcPr marL="78738" marR="78738"/>
                </a:tc>
                <a:tc>
                  <a:txBody>
                    <a:bodyPr/>
                    <a:lstStyle/>
                    <a:p>
                      <a:r>
                        <a:rPr lang="ru-RU" dirty="0" smtClean="0"/>
                        <a:t>26</a:t>
                      </a:r>
                      <a:endParaRPr lang="ru-RU" dirty="0"/>
                    </a:p>
                  </a:txBody>
                  <a:tcPr marL="78738" marR="78738"/>
                </a:tc>
                <a:tc>
                  <a:txBody>
                    <a:bodyPr/>
                    <a:lstStyle/>
                    <a:p>
                      <a:endParaRPr lang="ru-RU" dirty="0"/>
                    </a:p>
                  </a:txBody>
                  <a:tcPr marL="78738" marR="78738"/>
                </a:tc>
              </a:tr>
            </a:tbl>
          </a:graphicData>
        </a:graphic>
      </p:graphicFrame>
    </p:spTree>
    <p:extLst>
      <p:ext uri="{BB962C8B-B14F-4D97-AF65-F5344CB8AC3E}">
        <p14:creationId xmlns:p14="http://schemas.microsoft.com/office/powerpoint/2010/main" val="136548994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Квадрат 3х3</a:t>
            </a:r>
            <a:endParaRPr lang="ru-RU" dirty="0"/>
          </a:p>
        </p:txBody>
      </p:sp>
      <p:graphicFrame>
        <p:nvGraphicFramePr>
          <p:cNvPr id="4" name="Объект 3"/>
          <p:cNvGraphicFramePr>
            <a:graphicFrameLocks noGrp="1"/>
          </p:cNvGraphicFramePr>
          <p:nvPr>
            <p:ph idx="1"/>
            <p:extLst>
              <p:ext uri="{D42A27DB-BD31-4B8C-83A1-F6EECF244321}">
                <p14:modId xmlns:p14="http://schemas.microsoft.com/office/powerpoint/2010/main" val="3769829116"/>
              </p:ext>
            </p:extLst>
          </p:nvPr>
        </p:nvGraphicFramePr>
        <p:xfrm>
          <a:off x="2589213" y="2133600"/>
          <a:ext cx="8915400" cy="3922666"/>
        </p:xfrm>
        <a:graphic>
          <a:graphicData uri="http://schemas.openxmlformats.org/drawingml/2006/table">
            <a:tbl>
              <a:tblPr firstRow="1" bandRow="1">
                <a:tableStyleId>{5C22544A-7EE6-4342-B048-85BDC9FD1C3A}</a:tableStyleId>
              </a:tblPr>
              <a:tblGrid>
                <a:gridCol w="1485900"/>
                <a:gridCol w="1485900"/>
                <a:gridCol w="1485900"/>
                <a:gridCol w="1485900"/>
                <a:gridCol w="1485900"/>
                <a:gridCol w="1485900"/>
              </a:tblGrid>
              <a:tr h="552994">
                <a:tc>
                  <a:txBody>
                    <a:bodyPr/>
                    <a:lstStyle/>
                    <a:p>
                      <a:r>
                        <a:rPr lang="ru-RU" dirty="0" smtClean="0"/>
                        <a:t>ПН</a:t>
                      </a:r>
                      <a:endParaRPr lang="ru-RU" dirty="0"/>
                    </a:p>
                  </a:txBody>
                  <a:tcPr marL="78738" marR="78738"/>
                </a:tc>
                <a:tc>
                  <a:txBody>
                    <a:bodyPr/>
                    <a:lstStyle/>
                    <a:p>
                      <a:endParaRPr lang="ru-RU"/>
                    </a:p>
                  </a:txBody>
                  <a:tcPr marL="78738" marR="78738"/>
                </a:tc>
                <a:tc>
                  <a:txBody>
                    <a:bodyPr/>
                    <a:lstStyle/>
                    <a:p>
                      <a:r>
                        <a:rPr lang="ru-RU" dirty="0" smtClean="0"/>
                        <a:t>6</a:t>
                      </a:r>
                      <a:endParaRPr lang="ru-RU" dirty="0"/>
                    </a:p>
                  </a:txBody>
                  <a:tcPr marL="78738" marR="78738"/>
                </a:tc>
                <a:tc>
                  <a:txBody>
                    <a:bodyPr/>
                    <a:lstStyle/>
                    <a:p>
                      <a:r>
                        <a:rPr lang="ru-RU" dirty="0" smtClean="0"/>
                        <a:t>13</a:t>
                      </a:r>
                      <a:endParaRPr lang="ru-RU" dirty="0"/>
                    </a:p>
                  </a:txBody>
                  <a:tcPr marL="78738" marR="78738"/>
                </a:tc>
                <a:tc>
                  <a:txBody>
                    <a:bodyPr/>
                    <a:lstStyle/>
                    <a:p>
                      <a:r>
                        <a:rPr lang="ru-RU" dirty="0" smtClean="0"/>
                        <a:t>20</a:t>
                      </a:r>
                      <a:endParaRPr lang="ru-RU" dirty="0"/>
                    </a:p>
                  </a:txBody>
                  <a:tcPr marL="78738" marR="78738"/>
                </a:tc>
                <a:tc>
                  <a:txBody>
                    <a:bodyPr/>
                    <a:lstStyle/>
                    <a:p>
                      <a:r>
                        <a:rPr lang="ru-RU" dirty="0" smtClean="0"/>
                        <a:t>27</a:t>
                      </a:r>
                      <a:endParaRPr lang="ru-RU" dirty="0"/>
                    </a:p>
                  </a:txBody>
                  <a:tcPr marL="78738" marR="78738"/>
                </a:tc>
              </a:tr>
              <a:tr h="552994">
                <a:tc>
                  <a:txBody>
                    <a:bodyPr/>
                    <a:lstStyle/>
                    <a:p>
                      <a:r>
                        <a:rPr lang="ru-RU" dirty="0" smtClean="0"/>
                        <a:t>ВТ</a:t>
                      </a:r>
                      <a:endParaRPr lang="ru-RU" dirty="0"/>
                    </a:p>
                  </a:txBody>
                  <a:tcPr marL="78738" marR="78738"/>
                </a:tc>
                <a:tc>
                  <a:txBody>
                    <a:bodyPr/>
                    <a:lstStyle/>
                    <a:p>
                      <a:endParaRPr lang="ru-RU"/>
                    </a:p>
                  </a:txBody>
                  <a:tcPr marL="78738" marR="78738"/>
                </a:tc>
                <a:tc>
                  <a:txBody>
                    <a:bodyPr/>
                    <a:lstStyle/>
                    <a:p>
                      <a:r>
                        <a:rPr lang="ru-RU" dirty="0" smtClean="0"/>
                        <a:t>7</a:t>
                      </a:r>
                      <a:endParaRPr lang="ru-RU" dirty="0"/>
                    </a:p>
                  </a:txBody>
                  <a:tcPr marL="78738" marR="78738"/>
                </a:tc>
                <a:tc>
                  <a:txBody>
                    <a:bodyPr/>
                    <a:lstStyle/>
                    <a:p>
                      <a:r>
                        <a:rPr lang="ru-RU" dirty="0" smtClean="0"/>
                        <a:t>14</a:t>
                      </a:r>
                      <a:endParaRPr lang="ru-RU" dirty="0"/>
                    </a:p>
                  </a:txBody>
                  <a:tcPr marL="78738" marR="78738"/>
                </a:tc>
                <a:tc>
                  <a:txBody>
                    <a:bodyPr/>
                    <a:lstStyle/>
                    <a:p>
                      <a:r>
                        <a:rPr lang="ru-RU" dirty="0" smtClean="0"/>
                        <a:t>21</a:t>
                      </a:r>
                      <a:endParaRPr lang="ru-RU" dirty="0"/>
                    </a:p>
                  </a:txBody>
                  <a:tcPr marL="78738" marR="78738"/>
                </a:tc>
                <a:tc>
                  <a:txBody>
                    <a:bodyPr/>
                    <a:lstStyle/>
                    <a:p>
                      <a:r>
                        <a:rPr lang="ru-RU" dirty="0" smtClean="0"/>
                        <a:t>28</a:t>
                      </a:r>
                      <a:endParaRPr lang="ru-RU" dirty="0"/>
                    </a:p>
                  </a:txBody>
                  <a:tcPr marL="78738" marR="78738"/>
                </a:tc>
              </a:tr>
              <a:tr h="604702">
                <a:tc>
                  <a:txBody>
                    <a:bodyPr/>
                    <a:lstStyle/>
                    <a:p>
                      <a:r>
                        <a:rPr lang="ru-RU" dirty="0" smtClean="0"/>
                        <a:t>СР</a:t>
                      </a:r>
                      <a:endParaRPr lang="ru-RU" dirty="0"/>
                    </a:p>
                  </a:txBody>
                  <a:tcPr marL="78738" marR="78738"/>
                </a:tc>
                <a:tc>
                  <a:txBody>
                    <a:bodyPr/>
                    <a:lstStyle/>
                    <a:p>
                      <a:r>
                        <a:rPr lang="ru-RU" dirty="0" smtClean="0"/>
                        <a:t>1</a:t>
                      </a:r>
                      <a:endParaRPr lang="ru-RU" dirty="0"/>
                    </a:p>
                  </a:txBody>
                  <a:tcPr marL="78738" marR="78738"/>
                </a:tc>
                <a:tc>
                  <a:txBody>
                    <a:bodyPr/>
                    <a:lstStyle/>
                    <a:p>
                      <a:r>
                        <a:rPr lang="ru-RU" dirty="0" smtClean="0"/>
                        <a:t>8</a:t>
                      </a:r>
                      <a:endParaRPr lang="ru-RU" dirty="0"/>
                    </a:p>
                  </a:txBody>
                  <a:tcPr marL="78738" marR="78738"/>
                </a:tc>
                <a:tc>
                  <a:txBody>
                    <a:bodyPr/>
                    <a:lstStyle/>
                    <a:p>
                      <a:r>
                        <a:rPr lang="ru-RU" dirty="0" smtClean="0"/>
                        <a:t>15</a:t>
                      </a:r>
                      <a:endParaRPr lang="ru-RU" dirty="0"/>
                    </a:p>
                  </a:txBody>
                  <a:tcPr marL="78738" marR="78738"/>
                </a:tc>
                <a:tc>
                  <a:txBody>
                    <a:bodyPr/>
                    <a:lstStyle/>
                    <a:p>
                      <a:r>
                        <a:rPr lang="ru-RU" dirty="0" smtClean="0"/>
                        <a:t>22</a:t>
                      </a:r>
                      <a:endParaRPr lang="ru-RU" dirty="0"/>
                    </a:p>
                  </a:txBody>
                  <a:tcPr marL="78738" marR="78738"/>
                </a:tc>
                <a:tc>
                  <a:txBody>
                    <a:bodyPr/>
                    <a:lstStyle/>
                    <a:p>
                      <a:r>
                        <a:rPr lang="ru-RU" dirty="0" smtClean="0"/>
                        <a:t>29</a:t>
                      </a:r>
                      <a:endParaRPr lang="ru-RU" dirty="0"/>
                    </a:p>
                  </a:txBody>
                  <a:tcPr marL="78738" marR="78738"/>
                </a:tc>
              </a:tr>
              <a:tr h="552994">
                <a:tc>
                  <a:txBody>
                    <a:bodyPr/>
                    <a:lstStyle/>
                    <a:p>
                      <a:r>
                        <a:rPr lang="ru-RU" dirty="0" smtClean="0"/>
                        <a:t>ЧТ</a:t>
                      </a:r>
                      <a:endParaRPr lang="ru-RU" dirty="0"/>
                    </a:p>
                  </a:txBody>
                  <a:tcPr marL="78738" marR="78738"/>
                </a:tc>
                <a:tc>
                  <a:txBody>
                    <a:bodyPr/>
                    <a:lstStyle/>
                    <a:p>
                      <a:r>
                        <a:rPr lang="ru-RU" dirty="0" smtClean="0"/>
                        <a:t>2</a:t>
                      </a:r>
                      <a:endParaRPr lang="ru-RU" dirty="0"/>
                    </a:p>
                  </a:txBody>
                  <a:tcPr marL="78738" marR="78738">
                    <a:solidFill>
                      <a:srgbClr val="FFC000"/>
                    </a:solidFill>
                  </a:tcPr>
                </a:tc>
                <a:tc>
                  <a:txBody>
                    <a:bodyPr/>
                    <a:lstStyle/>
                    <a:p>
                      <a:r>
                        <a:rPr lang="ru-RU" dirty="0" smtClean="0"/>
                        <a:t>9</a:t>
                      </a:r>
                      <a:endParaRPr lang="ru-RU" dirty="0"/>
                    </a:p>
                  </a:txBody>
                  <a:tcPr marL="78738" marR="78738">
                    <a:solidFill>
                      <a:srgbClr val="FFC000"/>
                    </a:solidFill>
                  </a:tcPr>
                </a:tc>
                <a:tc>
                  <a:txBody>
                    <a:bodyPr/>
                    <a:lstStyle/>
                    <a:p>
                      <a:r>
                        <a:rPr lang="ru-RU" dirty="0" smtClean="0"/>
                        <a:t>16</a:t>
                      </a:r>
                      <a:endParaRPr lang="ru-RU" dirty="0"/>
                    </a:p>
                  </a:txBody>
                  <a:tcPr marL="78738" marR="78738">
                    <a:solidFill>
                      <a:srgbClr val="FFC000"/>
                    </a:solidFill>
                  </a:tcPr>
                </a:tc>
                <a:tc>
                  <a:txBody>
                    <a:bodyPr/>
                    <a:lstStyle/>
                    <a:p>
                      <a:r>
                        <a:rPr lang="ru-RU" dirty="0" smtClean="0"/>
                        <a:t>23</a:t>
                      </a:r>
                      <a:endParaRPr lang="ru-RU" dirty="0"/>
                    </a:p>
                  </a:txBody>
                  <a:tcPr marL="78738" marR="78738"/>
                </a:tc>
                <a:tc>
                  <a:txBody>
                    <a:bodyPr/>
                    <a:lstStyle/>
                    <a:p>
                      <a:r>
                        <a:rPr lang="ru-RU" dirty="0" smtClean="0"/>
                        <a:t>30</a:t>
                      </a:r>
                      <a:endParaRPr lang="ru-RU" dirty="0"/>
                    </a:p>
                  </a:txBody>
                  <a:tcPr marL="78738" marR="78738"/>
                </a:tc>
              </a:tr>
              <a:tr h="552994">
                <a:tc>
                  <a:txBody>
                    <a:bodyPr/>
                    <a:lstStyle/>
                    <a:p>
                      <a:r>
                        <a:rPr lang="ru-RU" dirty="0" smtClean="0"/>
                        <a:t>ПТ</a:t>
                      </a:r>
                      <a:endParaRPr lang="ru-RU" dirty="0"/>
                    </a:p>
                  </a:txBody>
                  <a:tcPr marL="78738" marR="78738"/>
                </a:tc>
                <a:tc>
                  <a:txBody>
                    <a:bodyPr/>
                    <a:lstStyle/>
                    <a:p>
                      <a:r>
                        <a:rPr lang="ru-RU" dirty="0" smtClean="0"/>
                        <a:t>3</a:t>
                      </a:r>
                      <a:endParaRPr lang="ru-RU" dirty="0"/>
                    </a:p>
                  </a:txBody>
                  <a:tcPr marL="78738" marR="78738">
                    <a:solidFill>
                      <a:srgbClr val="FFC000"/>
                    </a:solidFill>
                  </a:tcPr>
                </a:tc>
                <a:tc>
                  <a:txBody>
                    <a:bodyPr/>
                    <a:lstStyle/>
                    <a:p>
                      <a:r>
                        <a:rPr lang="ru-RU" dirty="0" smtClean="0"/>
                        <a:t>10</a:t>
                      </a:r>
                      <a:endParaRPr lang="ru-RU" dirty="0"/>
                    </a:p>
                  </a:txBody>
                  <a:tcPr marL="78738" marR="78738">
                    <a:solidFill>
                      <a:srgbClr val="FFC000"/>
                    </a:solidFill>
                  </a:tcPr>
                </a:tc>
                <a:tc>
                  <a:txBody>
                    <a:bodyPr/>
                    <a:lstStyle/>
                    <a:p>
                      <a:r>
                        <a:rPr lang="ru-RU" dirty="0" smtClean="0"/>
                        <a:t>17</a:t>
                      </a:r>
                      <a:endParaRPr lang="ru-RU" dirty="0"/>
                    </a:p>
                  </a:txBody>
                  <a:tcPr marL="78738" marR="78738">
                    <a:solidFill>
                      <a:srgbClr val="FFC000"/>
                    </a:solidFill>
                  </a:tcPr>
                </a:tc>
                <a:tc>
                  <a:txBody>
                    <a:bodyPr/>
                    <a:lstStyle/>
                    <a:p>
                      <a:r>
                        <a:rPr lang="ru-RU" dirty="0" smtClean="0"/>
                        <a:t>24</a:t>
                      </a:r>
                      <a:endParaRPr lang="ru-RU" dirty="0"/>
                    </a:p>
                  </a:txBody>
                  <a:tcPr marL="78738" marR="78738"/>
                </a:tc>
                <a:tc>
                  <a:txBody>
                    <a:bodyPr/>
                    <a:lstStyle/>
                    <a:p>
                      <a:endParaRPr lang="ru-RU" dirty="0"/>
                    </a:p>
                  </a:txBody>
                  <a:tcPr marL="78738" marR="78738"/>
                </a:tc>
              </a:tr>
              <a:tr h="552994">
                <a:tc>
                  <a:txBody>
                    <a:bodyPr/>
                    <a:lstStyle/>
                    <a:p>
                      <a:r>
                        <a:rPr lang="ru-RU" dirty="0" smtClean="0"/>
                        <a:t>СБ</a:t>
                      </a:r>
                      <a:endParaRPr lang="ru-RU" dirty="0"/>
                    </a:p>
                  </a:txBody>
                  <a:tcPr marL="78738" marR="78738"/>
                </a:tc>
                <a:tc>
                  <a:txBody>
                    <a:bodyPr/>
                    <a:lstStyle/>
                    <a:p>
                      <a:r>
                        <a:rPr lang="ru-RU" dirty="0" smtClean="0"/>
                        <a:t>4</a:t>
                      </a:r>
                      <a:endParaRPr lang="ru-RU" dirty="0"/>
                    </a:p>
                  </a:txBody>
                  <a:tcPr marL="78738" marR="78738"/>
                </a:tc>
                <a:tc>
                  <a:txBody>
                    <a:bodyPr/>
                    <a:lstStyle/>
                    <a:p>
                      <a:r>
                        <a:rPr lang="ru-RU" dirty="0" smtClean="0"/>
                        <a:t>11</a:t>
                      </a:r>
                      <a:endParaRPr lang="ru-RU" dirty="0"/>
                    </a:p>
                  </a:txBody>
                  <a:tcPr marL="78738" marR="78738"/>
                </a:tc>
                <a:tc>
                  <a:txBody>
                    <a:bodyPr/>
                    <a:lstStyle/>
                    <a:p>
                      <a:r>
                        <a:rPr lang="ru-RU" dirty="0" smtClean="0"/>
                        <a:t>18</a:t>
                      </a:r>
                      <a:endParaRPr lang="ru-RU" dirty="0"/>
                    </a:p>
                  </a:txBody>
                  <a:tcPr marL="78738" marR="78738"/>
                </a:tc>
                <a:tc>
                  <a:txBody>
                    <a:bodyPr/>
                    <a:lstStyle/>
                    <a:p>
                      <a:r>
                        <a:rPr lang="ru-RU" dirty="0" smtClean="0"/>
                        <a:t>25</a:t>
                      </a:r>
                      <a:endParaRPr lang="ru-RU" dirty="0"/>
                    </a:p>
                  </a:txBody>
                  <a:tcPr marL="78738" marR="78738"/>
                </a:tc>
                <a:tc>
                  <a:txBody>
                    <a:bodyPr/>
                    <a:lstStyle/>
                    <a:p>
                      <a:endParaRPr lang="ru-RU" dirty="0"/>
                    </a:p>
                  </a:txBody>
                  <a:tcPr marL="78738" marR="78738"/>
                </a:tc>
              </a:tr>
              <a:tr h="552994">
                <a:tc>
                  <a:txBody>
                    <a:bodyPr/>
                    <a:lstStyle/>
                    <a:p>
                      <a:r>
                        <a:rPr lang="ru-RU" dirty="0" smtClean="0"/>
                        <a:t>ВС</a:t>
                      </a:r>
                      <a:endParaRPr lang="ru-RU" dirty="0"/>
                    </a:p>
                  </a:txBody>
                  <a:tcPr marL="78738" marR="78738"/>
                </a:tc>
                <a:tc>
                  <a:txBody>
                    <a:bodyPr/>
                    <a:lstStyle/>
                    <a:p>
                      <a:r>
                        <a:rPr lang="ru-RU" dirty="0" smtClean="0"/>
                        <a:t>5</a:t>
                      </a:r>
                      <a:endParaRPr lang="ru-RU" dirty="0"/>
                    </a:p>
                  </a:txBody>
                  <a:tcPr marL="78738" marR="78738"/>
                </a:tc>
                <a:tc>
                  <a:txBody>
                    <a:bodyPr/>
                    <a:lstStyle/>
                    <a:p>
                      <a:r>
                        <a:rPr lang="ru-RU" dirty="0" smtClean="0"/>
                        <a:t>12</a:t>
                      </a:r>
                      <a:endParaRPr lang="ru-RU" dirty="0"/>
                    </a:p>
                  </a:txBody>
                  <a:tcPr marL="78738" marR="78738"/>
                </a:tc>
                <a:tc>
                  <a:txBody>
                    <a:bodyPr/>
                    <a:lstStyle/>
                    <a:p>
                      <a:r>
                        <a:rPr lang="ru-RU" dirty="0" smtClean="0"/>
                        <a:t>19</a:t>
                      </a:r>
                      <a:endParaRPr lang="ru-RU" dirty="0"/>
                    </a:p>
                  </a:txBody>
                  <a:tcPr marL="78738" marR="78738"/>
                </a:tc>
                <a:tc>
                  <a:txBody>
                    <a:bodyPr/>
                    <a:lstStyle/>
                    <a:p>
                      <a:r>
                        <a:rPr lang="ru-RU" dirty="0" smtClean="0"/>
                        <a:t>26</a:t>
                      </a:r>
                      <a:endParaRPr lang="ru-RU" dirty="0"/>
                    </a:p>
                  </a:txBody>
                  <a:tcPr marL="78738" marR="78738"/>
                </a:tc>
                <a:tc>
                  <a:txBody>
                    <a:bodyPr/>
                    <a:lstStyle/>
                    <a:p>
                      <a:endParaRPr lang="ru-RU" dirty="0"/>
                    </a:p>
                  </a:txBody>
                  <a:tcPr marL="78738" marR="78738"/>
                </a:tc>
              </a:tr>
            </a:tbl>
          </a:graphicData>
        </a:graphic>
      </p:graphicFrame>
    </p:spTree>
    <p:extLst>
      <p:ext uri="{BB962C8B-B14F-4D97-AF65-F5344CB8AC3E}">
        <p14:creationId xmlns:p14="http://schemas.microsoft.com/office/powerpoint/2010/main" val="28437996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Квадрат 4х4</a:t>
            </a:r>
            <a:endParaRPr lang="ru-RU" dirty="0"/>
          </a:p>
        </p:txBody>
      </p:sp>
      <p:graphicFrame>
        <p:nvGraphicFramePr>
          <p:cNvPr id="4" name="Объект 3"/>
          <p:cNvGraphicFramePr>
            <a:graphicFrameLocks noGrp="1"/>
          </p:cNvGraphicFramePr>
          <p:nvPr>
            <p:ph idx="1"/>
            <p:extLst>
              <p:ext uri="{D42A27DB-BD31-4B8C-83A1-F6EECF244321}">
                <p14:modId xmlns:p14="http://schemas.microsoft.com/office/powerpoint/2010/main" val="2855161529"/>
              </p:ext>
            </p:extLst>
          </p:nvPr>
        </p:nvGraphicFramePr>
        <p:xfrm>
          <a:off x="2589213" y="2133600"/>
          <a:ext cx="8914956" cy="4613910"/>
        </p:xfrm>
        <a:graphic>
          <a:graphicData uri="http://schemas.openxmlformats.org/drawingml/2006/table">
            <a:tbl>
              <a:tblPr firstRow="1" bandRow="1">
                <a:tableStyleId>{5C22544A-7EE6-4342-B048-85BDC9FD1C3A}</a:tableStyleId>
              </a:tblPr>
              <a:tblGrid>
                <a:gridCol w="1485826"/>
                <a:gridCol w="1485826"/>
                <a:gridCol w="1485826"/>
                <a:gridCol w="1485826"/>
                <a:gridCol w="1485826"/>
                <a:gridCol w="1485826"/>
              </a:tblGrid>
              <a:tr h="659130">
                <a:tc>
                  <a:txBody>
                    <a:bodyPr/>
                    <a:lstStyle/>
                    <a:p>
                      <a:r>
                        <a:rPr lang="ru-RU" dirty="0" smtClean="0"/>
                        <a:t>ПН</a:t>
                      </a:r>
                      <a:endParaRPr lang="ru-RU" dirty="0"/>
                    </a:p>
                  </a:txBody>
                  <a:tcPr marL="78738" marR="78738"/>
                </a:tc>
                <a:tc>
                  <a:txBody>
                    <a:bodyPr/>
                    <a:lstStyle/>
                    <a:p>
                      <a:endParaRPr lang="ru-RU" dirty="0"/>
                    </a:p>
                  </a:txBody>
                  <a:tcPr marL="78738" marR="78738"/>
                </a:tc>
                <a:tc>
                  <a:txBody>
                    <a:bodyPr/>
                    <a:lstStyle/>
                    <a:p>
                      <a:r>
                        <a:rPr lang="ru-RU" dirty="0" smtClean="0"/>
                        <a:t>6</a:t>
                      </a:r>
                      <a:endParaRPr lang="ru-RU" dirty="0"/>
                    </a:p>
                  </a:txBody>
                  <a:tcPr marL="78738" marR="78738"/>
                </a:tc>
                <a:tc>
                  <a:txBody>
                    <a:bodyPr/>
                    <a:lstStyle/>
                    <a:p>
                      <a:r>
                        <a:rPr lang="ru-RU" dirty="0" smtClean="0"/>
                        <a:t>13</a:t>
                      </a:r>
                      <a:endParaRPr lang="ru-RU" dirty="0"/>
                    </a:p>
                  </a:txBody>
                  <a:tcPr marL="78738" marR="78738"/>
                </a:tc>
                <a:tc>
                  <a:txBody>
                    <a:bodyPr/>
                    <a:lstStyle/>
                    <a:p>
                      <a:r>
                        <a:rPr lang="ru-RU" dirty="0" smtClean="0"/>
                        <a:t>20</a:t>
                      </a:r>
                      <a:endParaRPr lang="ru-RU" dirty="0"/>
                    </a:p>
                  </a:txBody>
                  <a:tcPr marL="78738" marR="78738"/>
                </a:tc>
                <a:tc>
                  <a:txBody>
                    <a:bodyPr/>
                    <a:lstStyle/>
                    <a:p>
                      <a:r>
                        <a:rPr lang="ru-RU" dirty="0" smtClean="0"/>
                        <a:t>27</a:t>
                      </a:r>
                      <a:endParaRPr lang="ru-RU" dirty="0"/>
                    </a:p>
                  </a:txBody>
                  <a:tcPr marL="78738" marR="78738"/>
                </a:tc>
              </a:tr>
              <a:tr h="659130">
                <a:tc>
                  <a:txBody>
                    <a:bodyPr/>
                    <a:lstStyle/>
                    <a:p>
                      <a:r>
                        <a:rPr lang="ru-RU" dirty="0" smtClean="0"/>
                        <a:t>ВТ</a:t>
                      </a:r>
                      <a:endParaRPr lang="ru-RU" dirty="0"/>
                    </a:p>
                  </a:txBody>
                  <a:tcPr marL="78738" marR="78738"/>
                </a:tc>
                <a:tc>
                  <a:txBody>
                    <a:bodyPr/>
                    <a:lstStyle/>
                    <a:p>
                      <a:endParaRPr lang="ru-RU" dirty="0"/>
                    </a:p>
                  </a:txBody>
                  <a:tcPr marL="78738" marR="78738"/>
                </a:tc>
                <a:tc>
                  <a:txBody>
                    <a:bodyPr/>
                    <a:lstStyle/>
                    <a:p>
                      <a:r>
                        <a:rPr lang="ru-RU" dirty="0" smtClean="0"/>
                        <a:t>7</a:t>
                      </a:r>
                      <a:endParaRPr lang="ru-RU" dirty="0"/>
                    </a:p>
                  </a:txBody>
                  <a:tcPr marL="78738" marR="78738"/>
                </a:tc>
                <a:tc>
                  <a:txBody>
                    <a:bodyPr/>
                    <a:lstStyle/>
                    <a:p>
                      <a:r>
                        <a:rPr lang="ru-RU" dirty="0" smtClean="0"/>
                        <a:t>14</a:t>
                      </a:r>
                      <a:endParaRPr lang="ru-RU" dirty="0"/>
                    </a:p>
                  </a:txBody>
                  <a:tcPr marL="78738" marR="78738"/>
                </a:tc>
                <a:tc>
                  <a:txBody>
                    <a:bodyPr/>
                    <a:lstStyle/>
                    <a:p>
                      <a:r>
                        <a:rPr lang="ru-RU" dirty="0" smtClean="0"/>
                        <a:t>21</a:t>
                      </a:r>
                      <a:endParaRPr lang="ru-RU" dirty="0"/>
                    </a:p>
                  </a:txBody>
                  <a:tcPr marL="78738" marR="78738"/>
                </a:tc>
                <a:tc>
                  <a:txBody>
                    <a:bodyPr/>
                    <a:lstStyle/>
                    <a:p>
                      <a:r>
                        <a:rPr lang="ru-RU" dirty="0" smtClean="0"/>
                        <a:t>28</a:t>
                      </a:r>
                      <a:endParaRPr lang="ru-RU" dirty="0"/>
                    </a:p>
                  </a:txBody>
                  <a:tcPr marL="78738" marR="78738"/>
                </a:tc>
              </a:tr>
              <a:tr h="659130">
                <a:tc>
                  <a:txBody>
                    <a:bodyPr/>
                    <a:lstStyle/>
                    <a:p>
                      <a:r>
                        <a:rPr lang="ru-RU" dirty="0" smtClean="0"/>
                        <a:t>СР</a:t>
                      </a:r>
                      <a:endParaRPr lang="ru-RU" dirty="0"/>
                    </a:p>
                  </a:txBody>
                  <a:tcPr marL="78738" marR="78738"/>
                </a:tc>
                <a:tc>
                  <a:txBody>
                    <a:bodyPr/>
                    <a:lstStyle/>
                    <a:p>
                      <a:r>
                        <a:rPr lang="ru-RU" dirty="0" smtClean="0"/>
                        <a:t>1</a:t>
                      </a:r>
                      <a:endParaRPr lang="ru-RU" dirty="0"/>
                    </a:p>
                  </a:txBody>
                  <a:tcPr marL="78738" marR="78738">
                    <a:solidFill>
                      <a:srgbClr val="FFC000"/>
                    </a:solidFill>
                  </a:tcPr>
                </a:tc>
                <a:tc>
                  <a:txBody>
                    <a:bodyPr/>
                    <a:lstStyle/>
                    <a:p>
                      <a:r>
                        <a:rPr lang="ru-RU" dirty="0" smtClean="0"/>
                        <a:t>8</a:t>
                      </a:r>
                      <a:endParaRPr lang="ru-RU" dirty="0"/>
                    </a:p>
                  </a:txBody>
                  <a:tcPr marL="78738" marR="78738">
                    <a:solidFill>
                      <a:srgbClr val="FFC000"/>
                    </a:solidFill>
                  </a:tcPr>
                </a:tc>
                <a:tc>
                  <a:txBody>
                    <a:bodyPr/>
                    <a:lstStyle/>
                    <a:p>
                      <a:r>
                        <a:rPr lang="ru-RU" dirty="0" smtClean="0"/>
                        <a:t>15</a:t>
                      </a:r>
                      <a:endParaRPr lang="ru-RU" dirty="0"/>
                    </a:p>
                  </a:txBody>
                  <a:tcPr marL="78738" marR="78738">
                    <a:solidFill>
                      <a:srgbClr val="FFC000"/>
                    </a:solidFill>
                  </a:tcPr>
                </a:tc>
                <a:tc>
                  <a:txBody>
                    <a:bodyPr/>
                    <a:lstStyle/>
                    <a:p>
                      <a:r>
                        <a:rPr lang="ru-RU" dirty="0" smtClean="0"/>
                        <a:t>22</a:t>
                      </a:r>
                      <a:endParaRPr lang="ru-RU" dirty="0"/>
                    </a:p>
                  </a:txBody>
                  <a:tcPr marL="78738" marR="78738">
                    <a:solidFill>
                      <a:srgbClr val="FFC000"/>
                    </a:solidFill>
                  </a:tcPr>
                </a:tc>
                <a:tc>
                  <a:txBody>
                    <a:bodyPr/>
                    <a:lstStyle/>
                    <a:p>
                      <a:r>
                        <a:rPr lang="ru-RU" dirty="0" smtClean="0"/>
                        <a:t>29</a:t>
                      </a:r>
                      <a:endParaRPr lang="ru-RU" dirty="0"/>
                    </a:p>
                  </a:txBody>
                  <a:tcPr marL="78738" marR="78738"/>
                </a:tc>
              </a:tr>
              <a:tr h="659130">
                <a:tc>
                  <a:txBody>
                    <a:bodyPr/>
                    <a:lstStyle/>
                    <a:p>
                      <a:r>
                        <a:rPr lang="ru-RU" dirty="0" smtClean="0"/>
                        <a:t>ЧТ</a:t>
                      </a:r>
                      <a:endParaRPr lang="ru-RU" dirty="0"/>
                    </a:p>
                  </a:txBody>
                  <a:tcPr marL="78738" marR="78738"/>
                </a:tc>
                <a:tc>
                  <a:txBody>
                    <a:bodyPr/>
                    <a:lstStyle/>
                    <a:p>
                      <a:r>
                        <a:rPr lang="ru-RU" dirty="0" smtClean="0"/>
                        <a:t>2</a:t>
                      </a:r>
                      <a:endParaRPr lang="ru-RU" dirty="0"/>
                    </a:p>
                  </a:txBody>
                  <a:tcPr marL="78738" marR="78738">
                    <a:solidFill>
                      <a:srgbClr val="FFC000"/>
                    </a:solidFill>
                  </a:tcPr>
                </a:tc>
                <a:tc>
                  <a:txBody>
                    <a:bodyPr/>
                    <a:lstStyle/>
                    <a:p>
                      <a:r>
                        <a:rPr lang="ru-RU" dirty="0" smtClean="0"/>
                        <a:t>9</a:t>
                      </a:r>
                      <a:endParaRPr lang="ru-RU" dirty="0"/>
                    </a:p>
                  </a:txBody>
                  <a:tcPr marL="78738" marR="78738">
                    <a:solidFill>
                      <a:srgbClr val="FFC000"/>
                    </a:solidFill>
                  </a:tcPr>
                </a:tc>
                <a:tc>
                  <a:txBody>
                    <a:bodyPr/>
                    <a:lstStyle/>
                    <a:p>
                      <a:r>
                        <a:rPr lang="ru-RU" dirty="0" smtClean="0"/>
                        <a:t>16</a:t>
                      </a:r>
                      <a:endParaRPr lang="ru-RU" dirty="0"/>
                    </a:p>
                  </a:txBody>
                  <a:tcPr marL="78738" marR="78738">
                    <a:solidFill>
                      <a:srgbClr val="FFC000"/>
                    </a:solidFill>
                  </a:tcPr>
                </a:tc>
                <a:tc>
                  <a:txBody>
                    <a:bodyPr/>
                    <a:lstStyle/>
                    <a:p>
                      <a:r>
                        <a:rPr lang="ru-RU" dirty="0" smtClean="0"/>
                        <a:t>23</a:t>
                      </a:r>
                      <a:endParaRPr lang="ru-RU" dirty="0"/>
                    </a:p>
                  </a:txBody>
                  <a:tcPr marL="78738" marR="78738">
                    <a:solidFill>
                      <a:srgbClr val="FFC000"/>
                    </a:solidFill>
                  </a:tcPr>
                </a:tc>
                <a:tc>
                  <a:txBody>
                    <a:bodyPr/>
                    <a:lstStyle/>
                    <a:p>
                      <a:r>
                        <a:rPr lang="ru-RU" dirty="0" smtClean="0"/>
                        <a:t>30</a:t>
                      </a:r>
                      <a:endParaRPr lang="ru-RU" dirty="0"/>
                    </a:p>
                  </a:txBody>
                  <a:tcPr marL="78738" marR="78738"/>
                </a:tc>
              </a:tr>
              <a:tr h="659130">
                <a:tc>
                  <a:txBody>
                    <a:bodyPr/>
                    <a:lstStyle/>
                    <a:p>
                      <a:r>
                        <a:rPr lang="ru-RU" dirty="0" smtClean="0"/>
                        <a:t>ПТ</a:t>
                      </a:r>
                      <a:endParaRPr lang="ru-RU" dirty="0"/>
                    </a:p>
                  </a:txBody>
                  <a:tcPr marL="78738" marR="78738"/>
                </a:tc>
                <a:tc>
                  <a:txBody>
                    <a:bodyPr/>
                    <a:lstStyle/>
                    <a:p>
                      <a:r>
                        <a:rPr lang="ru-RU" dirty="0" smtClean="0"/>
                        <a:t>3</a:t>
                      </a:r>
                      <a:endParaRPr lang="ru-RU" dirty="0"/>
                    </a:p>
                  </a:txBody>
                  <a:tcPr marL="78738" marR="78738">
                    <a:solidFill>
                      <a:srgbClr val="FFC000"/>
                    </a:solidFill>
                  </a:tcPr>
                </a:tc>
                <a:tc>
                  <a:txBody>
                    <a:bodyPr/>
                    <a:lstStyle/>
                    <a:p>
                      <a:r>
                        <a:rPr lang="ru-RU" dirty="0" smtClean="0"/>
                        <a:t>10</a:t>
                      </a:r>
                      <a:endParaRPr lang="ru-RU" dirty="0"/>
                    </a:p>
                  </a:txBody>
                  <a:tcPr marL="78738" marR="78738">
                    <a:solidFill>
                      <a:srgbClr val="FFC000"/>
                    </a:solidFill>
                  </a:tcPr>
                </a:tc>
                <a:tc>
                  <a:txBody>
                    <a:bodyPr/>
                    <a:lstStyle/>
                    <a:p>
                      <a:r>
                        <a:rPr lang="ru-RU" dirty="0" smtClean="0"/>
                        <a:t>17</a:t>
                      </a:r>
                      <a:endParaRPr lang="ru-RU" dirty="0"/>
                    </a:p>
                  </a:txBody>
                  <a:tcPr marL="78738" marR="78738">
                    <a:solidFill>
                      <a:srgbClr val="FFC000"/>
                    </a:solidFill>
                  </a:tcPr>
                </a:tc>
                <a:tc>
                  <a:txBody>
                    <a:bodyPr/>
                    <a:lstStyle/>
                    <a:p>
                      <a:r>
                        <a:rPr lang="ru-RU" dirty="0" smtClean="0"/>
                        <a:t>24</a:t>
                      </a:r>
                      <a:endParaRPr lang="ru-RU" dirty="0"/>
                    </a:p>
                  </a:txBody>
                  <a:tcPr marL="78738" marR="78738">
                    <a:solidFill>
                      <a:srgbClr val="FFC000"/>
                    </a:solidFill>
                  </a:tcPr>
                </a:tc>
                <a:tc>
                  <a:txBody>
                    <a:bodyPr/>
                    <a:lstStyle/>
                    <a:p>
                      <a:endParaRPr lang="ru-RU" dirty="0"/>
                    </a:p>
                  </a:txBody>
                  <a:tcPr marL="78738" marR="78738"/>
                </a:tc>
              </a:tr>
              <a:tr h="659130">
                <a:tc>
                  <a:txBody>
                    <a:bodyPr/>
                    <a:lstStyle/>
                    <a:p>
                      <a:r>
                        <a:rPr lang="ru-RU" dirty="0" smtClean="0"/>
                        <a:t>СБ</a:t>
                      </a:r>
                      <a:endParaRPr lang="ru-RU" dirty="0"/>
                    </a:p>
                  </a:txBody>
                  <a:tcPr marL="78738" marR="78738"/>
                </a:tc>
                <a:tc>
                  <a:txBody>
                    <a:bodyPr/>
                    <a:lstStyle/>
                    <a:p>
                      <a:r>
                        <a:rPr lang="ru-RU" dirty="0" smtClean="0"/>
                        <a:t>4</a:t>
                      </a:r>
                      <a:endParaRPr lang="ru-RU" dirty="0"/>
                    </a:p>
                  </a:txBody>
                  <a:tcPr marL="78738" marR="78738">
                    <a:solidFill>
                      <a:srgbClr val="FFC000"/>
                    </a:solidFill>
                  </a:tcPr>
                </a:tc>
                <a:tc>
                  <a:txBody>
                    <a:bodyPr/>
                    <a:lstStyle/>
                    <a:p>
                      <a:r>
                        <a:rPr lang="ru-RU" dirty="0" smtClean="0"/>
                        <a:t>11</a:t>
                      </a:r>
                      <a:endParaRPr lang="ru-RU" dirty="0"/>
                    </a:p>
                  </a:txBody>
                  <a:tcPr marL="78738" marR="78738">
                    <a:solidFill>
                      <a:srgbClr val="FFC000"/>
                    </a:solidFill>
                  </a:tcPr>
                </a:tc>
                <a:tc>
                  <a:txBody>
                    <a:bodyPr/>
                    <a:lstStyle/>
                    <a:p>
                      <a:r>
                        <a:rPr lang="ru-RU" dirty="0" smtClean="0"/>
                        <a:t>18</a:t>
                      </a:r>
                      <a:endParaRPr lang="ru-RU" dirty="0"/>
                    </a:p>
                  </a:txBody>
                  <a:tcPr marL="78738" marR="78738">
                    <a:solidFill>
                      <a:srgbClr val="FFC000"/>
                    </a:solidFill>
                  </a:tcPr>
                </a:tc>
                <a:tc>
                  <a:txBody>
                    <a:bodyPr/>
                    <a:lstStyle/>
                    <a:p>
                      <a:r>
                        <a:rPr lang="ru-RU" dirty="0" smtClean="0"/>
                        <a:t>25</a:t>
                      </a:r>
                      <a:endParaRPr lang="ru-RU" dirty="0"/>
                    </a:p>
                  </a:txBody>
                  <a:tcPr marL="78738" marR="78738">
                    <a:solidFill>
                      <a:srgbClr val="FFC000"/>
                    </a:solidFill>
                  </a:tcPr>
                </a:tc>
                <a:tc>
                  <a:txBody>
                    <a:bodyPr/>
                    <a:lstStyle/>
                    <a:p>
                      <a:endParaRPr lang="ru-RU" dirty="0"/>
                    </a:p>
                  </a:txBody>
                  <a:tcPr marL="78738" marR="78738"/>
                </a:tc>
              </a:tr>
              <a:tr h="659130">
                <a:tc>
                  <a:txBody>
                    <a:bodyPr/>
                    <a:lstStyle/>
                    <a:p>
                      <a:r>
                        <a:rPr lang="ru-RU" dirty="0" smtClean="0"/>
                        <a:t>ВС</a:t>
                      </a:r>
                      <a:endParaRPr lang="ru-RU" dirty="0"/>
                    </a:p>
                  </a:txBody>
                  <a:tcPr marL="78738" marR="78738"/>
                </a:tc>
                <a:tc>
                  <a:txBody>
                    <a:bodyPr/>
                    <a:lstStyle/>
                    <a:p>
                      <a:r>
                        <a:rPr lang="ru-RU" dirty="0" smtClean="0"/>
                        <a:t>5</a:t>
                      </a:r>
                      <a:endParaRPr lang="ru-RU" dirty="0"/>
                    </a:p>
                  </a:txBody>
                  <a:tcPr marL="78738" marR="78738"/>
                </a:tc>
                <a:tc>
                  <a:txBody>
                    <a:bodyPr/>
                    <a:lstStyle/>
                    <a:p>
                      <a:r>
                        <a:rPr lang="ru-RU" dirty="0" smtClean="0"/>
                        <a:t>12</a:t>
                      </a:r>
                      <a:endParaRPr lang="ru-RU" dirty="0"/>
                    </a:p>
                  </a:txBody>
                  <a:tcPr marL="78738" marR="78738"/>
                </a:tc>
                <a:tc>
                  <a:txBody>
                    <a:bodyPr/>
                    <a:lstStyle/>
                    <a:p>
                      <a:r>
                        <a:rPr lang="ru-RU" dirty="0" smtClean="0"/>
                        <a:t>19</a:t>
                      </a:r>
                      <a:endParaRPr lang="ru-RU" dirty="0"/>
                    </a:p>
                  </a:txBody>
                  <a:tcPr marL="78738" marR="78738"/>
                </a:tc>
                <a:tc>
                  <a:txBody>
                    <a:bodyPr/>
                    <a:lstStyle/>
                    <a:p>
                      <a:r>
                        <a:rPr lang="ru-RU" dirty="0" smtClean="0"/>
                        <a:t>26</a:t>
                      </a:r>
                      <a:endParaRPr lang="ru-RU" dirty="0"/>
                    </a:p>
                  </a:txBody>
                  <a:tcPr marL="78738" marR="78738"/>
                </a:tc>
                <a:tc>
                  <a:txBody>
                    <a:bodyPr/>
                    <a:lstStyle/>
                    <a:p>
                      <a:endParaRPr lang="ru-RU" dirty="0"/>
                    </a:p>
                  </a:txBody>
                  <a:tcPr marL="78738" marR="78738"/>
                </a:tc>
              </a:tr>
            </a:tbl>
          </a:graphicData>
        </a:graphic>
      </p:graphicFrame>
    </p:spTree>
    <p:extLst>
      <p:ext uri="{BB962C8B-B14F-4D97-AF65-F5344CB8AC3E}">
        <p14:creationId xmlns:p14="http://schemas.microsoft.com/office/powerpoint/2010/main" val="323021537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Особенности настенных календарей</a:t>
            </a:r>
            <a:endParaRPr lang="ru-RU" dirty="0"/>
          </a:p>
        </p:txBody>
      </p:sp>
      <p:sp>
        <p:nvSpPr>
          <p:cNvPr id="3" name="Объект 2"/>
          <p:cNvSpPr>
            <a:spLocks noGrp="1"/>
          </p:cNvSpPr>
          <p:nvPr>
            <p:ph idx="1"/>
          </p:nvPr>
        </p:nvSpPr>
        <p:spPr>
          <a:xfrm>
            <a:off x="640079" y="1714500"/>
            <a:ext cx="10627477" cy="5143500"/>
          </a:xfrm>
        </p:spPr>
        <p:txBody>
          <a:bodyPr>
            <a:normAutofit/>
          </a:bodyPr>
          <a:lstStyle/>
          <a:p>
            <a:pPr marL="0" indent="0">
              <a:buNone/>
            </a:pPr>
            <a:r>
              <a:rPr lang="ru-RU" sz="2000" dirty="0" smtClean="0"/>
              <a:t>Единственный календарный месяц, который короче других и 29 число в нем появляется только в високосном году – февраль.</a:t>
            </a:r>
          </a:p>
          <a:p>
            <a:pPr marL="0" indent="0">
              <a:buNone/>
            </a:pPr>
            <a:r>
              <a:rPr lang="ru-RU" sz="2000" dirty="0" smtClean="0"/>
              <a:t>Любой обычный (не високосный год) начинается и заканчивается одним и тем же днем недели. Високосный год заканчивается со сдвигом на 1 день.</a:t>
            </a:r>
          </a:p>
          <a:p>
            <a:pPr marL="0" indent="0">
              <a:buNone/>
            </a:pPr>
            <a:r>
              <a:rPr lang="ru-RU" sz="2000" dirty="0"/>
              <a:t>Каждый год 1 число месяца сдвигается на один день, например: 1 января 1996 года – понедельник, а 1 января 1997 года – вторник.</a:t>
            </a:r>
          </a:p>
          <a:p>
            <a:pPr marL="0" indent="0">
              <a:buNone/>
            </a:pPr>
            <a:endParaRPr lang="ru-RU" dirty="0"/>
          </a:p>
        </p:txBody>
      </p:sp>
    </p:spTree>
    <p:extLst>
      <p:ext uri="{BB962C8B-B14F-4D97-AF65-F5344CB8AC3E}">
        <p14:creationId xmlns:p14="http://schemas.microsoft.com/office/powerpoint/2010/main" val="363548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p:txBody>
          <a:bodyPr>
            <a:normAutofit/>
          </a:bodyPr>
          <a:lstStyle/>
          <a:p>
            <a:pPr marL="0" indent="0">
              <a:buNone/>
            </a:pPr>
            <a:r>
              <a:rPr lang="ru-RU" sz="2000" dirty="0" smtClean="0"/>
              <a:t>Гипотеза исследования связана с предположением, что, изучив особенности табелей-календарей, можно исследовать немало задач по теме «Календари», которые украсят уроки математики, и их можно применять  и во внеклассной работе: олимпиадах, турнирах, конкурсах, марафонах и т.д.</a:t>
            </a:r>
            <a:endParaRPr lang="ru-RU" sz="2000" dirty="0"/>
          </a:p>
        </p:txBody>
      </p:sp>
    </p:spTree>
    <p:extLst>
      <p:ext uri="{BB962C8B-B14F-4D97-AF65-F5344CB8AC3E}">
        <p14:creationId xmlns:p14="http://schemas.microsoft.com/office/powerpoint/2010/main" val="308987285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Задача про календарь</a:t>
            </a:r>
            <a:endParaRPr lang="ru-RU" dirty="0"/>
          </a:p>
        </p:txBody>
      </p:sp>
      <p:sp>
        <p:nvSpPr>
          <p:cNvPr id="3" name="Объект 2"/>
          <p:cNvSpPr>
            <a:spLocks noGrp="1"/>
          </p:cNvSpPr>
          <p:nvPr>
            <p:ph idx="1"/>
          </p:nvPr>
        </p:nvSpPr>
        <p:spPr/>
        <p:txBody>
          <a:bodyPr>
            <a:normAutofit/>
          </a:bodyPr>
          <a:lstStyle/>
          <a:p>
            <a:pPr marL="0" indent="0">
              <a:buNone/>
            </a:pPr>
            <a:r>
              <a:rPr lang="ru-RU" sz="2000" dirty="0" smtClean="0"/>
              <a:t>В </a:t>
            </a:r>
            <a:r>
              <a:rPr lang="ru-RU" sz="2000" dirty="0"/>
              <a:t>некотором месяце три воскресенья пришлись на чётные числа. Какой день недели был 20 числа этого месяца</a:t>
            </a:r>
            <a:r>
              <a:rPr lang="ru-RU" sz="2000" dirty="0" smtClean="0"/>
              <a:t>?</a:t>
            </a:r>
          </a:p>
          <a:p>
            <a:pPr marL="0" indent="0">
              <a:buNone/>
            </a:pPr>
            <a:r>
              <a:rPr lang="ru-RU" sz="2000" dirty="0" smtClean="0"/>
              <a:t>Решение: </a:t>
            </a:r>
            <a:endParaRPr lang="ru-RU" sz="2000" dirty="0" smtClean="0"/>
          </a:p>
          <a:p>
            <a:pPr marL="0" indent="0">
              <a:buNone/>
            </a:pPr>
            <a:r>
              <a:rPr lang="ru-RU" sz="2000" dirty="0" smtClean="0"/>
              <a:t>(</a:t>
            </a:r>
            <a:r>
              <a:rPr lang="ru-RU" sz="2000" dirty="0" smtClean="0"/>
              <a:t>х – чётное число)</a:t>
            </a:r>
            <a:br>
              <a:rPr lang="ru-RU" sz="2000" dirty="0" smtClean="0"/>
            </a:br>
            <a:r>
              <a:rPr lang="ru-RU" sz="2000" dirty="0" smtClean="0"/>
              <a:t> х+14 – второе чётное воскресенье </a:t>
            </a:r>
          </a:p>
          <a:p>
            <a:pPr marL="0" indent="0">
              <a:buNone/>
            </a:pPr>
            <a:r>
              <a:rPr lang="ru-RU" sz="2000" dirty="0" smtClean="0"/>
              <a:t>х + 20 – третье чётное воскресенье</a:t>
            </a:r>
          </a:p>
          <a:p>
            <a:pPr marL="0" indent="0">
              <a:buNone/>
            </a:pPr>
            <a:r>
              <a:rPr lang="ru-RU" sz="2000" dirty="0" smtClean="0"/>
              <a:t>В месяце не больше 31-го дня, </a:t>
            </a:r>
            <a:r>
              <a:rPr lang="ru-RU" sz="2000" dirty="0" smtClean="0"/>
              <a:t>поэтому</a:t>
            </a:r>
            <a:r>
              <a:rPr lang="en-US" sz="2000" dirty="0" smtClean="0"/>
              <a:t> </a:t>
            </a:r>
            <a:r>
              <a:rPr lang="ru-RU" sz="2000" dirty="0" smtClean="0"/>
              <a:t>х+20&lt;31</a:t>
            </a:r>
          </a:p>
          <a:p>
            <a:pPr marL="0" indent="0">
              <a:buNone/>
            </a:pPr>
            <a:r>
              <a:rPr lang="ru-RU" sz="2000" dirty="0" smtClean="0"/>
              <a:t>Единственное решение -  х=10</a:t>
            </a:r>
          </a:p>
          <a:p>
            <a:pPr marL="0" indent="0">
              <a:buNone/>
            </a:pPr>
            <a:r>
              <a:rPr lang="ru-RU" sz="2000" dirty="0" smtClean="0"/>
              <a:t>Ответ: 20 числа этого месяца была пятница</a:t>
            </a:r>
          </a:p>
          <a:p>
            <a:pPr marL="0" indent="0">
              <a:buNone/>
            </a:pPr>
            <a:endParaRPr lang="ru-RU" sz="2000" dirty="0"/>
          </a:p>
          <a:p>
            <a:pPr marL="0" indent="0">
              <a:buNone/>
            </a:pPr>
            <a:endParaRPr lang="ru-RU" sz="2000" dirty="0" smtClean="0"/>
          </a:p>
        </p:txBody>
      </p:sp>
    </p:spTree>
    <p:extLst>
      <p:ext uri="{BB962C8B-B14F-4D97-AF65-F5344CB8AC3E}">
        <p14:creationId xmlns:p14="http://schemas.microsoft.com/office/powerpoint/2010/main" val="3852578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Ответы на учебные задачи</a:t>
            </a:r>
            <a:endParaRPr lang="ru-RU" dirty="0"/>
          </a:p>
        </p:txBody>
      </p:sp>
      <p:sp>
        <p:nvSpPr>
          <p:cNvPr id="3" name="Объект 2"/>
          <p:cNvSpPr>
            <a:spLocks noGrp="1"/>
          </p:cNvSpPr>
          <p:nvPr>
            <p:ph idx="1"/>
          </p:nvPr>
        </p:nvSpPr>
        <p:spPr/>
        <p:txBody>
          <a:bodyPr>
            <a:normAutofit/>
          </a:bodyPr>
          <a:lstStyle/>
          <a:p>
            <a:r>
              <a:rPr lang="ru-RU" sz="2000" dirty="0" smtClean="0"/>
              <a:t>Получится ли равнобедренный прямоугольный треугольник если соединить числа 10, 20 и 30 января в 1996 году? Ответ: да, получится (Задача: Доказательство 1, доказательство 2)</a:t>
            </a:r>
          </a:p>
          <a:p>
            <a:r>
              <a:rPr lang="ru-RU" sz="2000" dirty="0" smtClean="0"/>
              <a:t>Каков будет результат, если будем соединять числа 10, 20 и 30 любого месяца в 1996 году? Ответ: везде будут получатся треугольники, кроме июня (в июне при соединении чисел получается прямая)</a:t>
            </a:r>
          </a:p>
          <a:p>
            <a:r>
              <a:rPr lang="ru-RU" sz="2000" dirty="0" smtClean="0"/>
              <a:t>Получится ли равнобедренный прямоугольный, если соединим другие числа в любом месяце? Ответ: я соединил числа 22, 18 и 14, в итоге получилась прямая.</a:t>
            </a:r>
            <a:endParaRPr lang="ru-RU" sz="2000" dirty="0"/>
          </a:p>
        </p:txBody>
      </p:sp>
    </p:spTree>
    <p:extLst>
      <p:ext uri="{BB962C8B-B14F-4D97-AF65-F5344CB8AC3E}">
        <p14:creationId xmlns:p14="http://schemas.microsoft.com/office/powerpoint/2010/main" val="3241329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Выводы</a:t>
            </a:r>
            <a:endParaRPr lang="ru-RU" dirty="0"/>
          </a:p>
        </p:txBody>
      </p:sp>
      <p:sp>
        <p:nvSpPr>
          <p:cNvPr id="3" name="Объект 2"/>
          <p:cNvSpPr>
            <a:spLocks noGrp="1"/>
          </p:cNvSpPr>
          <p:nvPr>
            <p:ph idx="1"/>
          </p:nvPr>
        </p:nvSpPr>
        <p:spPr/>
        <p:txBody>
          <a:bodyPr/>
          <a:lstStyle/>
          <a:p>
            <a:pPr marL="0" indent="0">
              <a:buNone/>
            </a:pPr>
            <a:r>
              <a:rPr lang="ru-RU" sz="2000" dirty="0" smtClean="0"/>
              <a:t>Календари – необходимая вещь в любое время, даже календари подчиняются законам математики и при соединении или совмещении чисел месяца в календаре получаются треугольники, квадраты, прямые и т.п. </a:t>
            </a:r>
          </a:p>
          <a:p>
            <a:pPr marL="0" indent="0">
              <a:buNone/>
            </a:pPr>
            <a:r>
              <a:rPr lang="ru-RU" sz="2000" dirty="0" smtClean="0"/>
              <a:t>С помощью исследования календарей мы выяснили, что календари можно использовать и на уроках математики, а также во внеклассной работе.</a:t>
            </a:r>
            <a:endParaRPr lang="ru-RU" dirty="0"/>
          </a:p>
        </p:txBody>
      </p:sp>
    </p:spTree>
    <p:extLst>
      <p:ext uri="{BB962C8B-B14F-4D97-AF65-F5344CB8AC3E}">
        <p14:creationId xmlns:p14="http://schemas.microsoft.com/office/powerpoint/2010/main" val="1513331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676052" y="143819"/>
            <a:ext cx="8911687" cy="1280890"/>
          </a:xfrm>
        </p:spPr>
        <p:txBody>
          <a:bodyPr/>
          <a:lstStyle/>
          <a:p>
            <a:r>
              <a:rPr lang="ru-RU" dirty="0" smtClean="0"/>
              <a:t>Список литературы</a:t>
            </a:r>
            <a:endParaRPr lang="ru-RU" dirty="0"/>
          </a:p>
        </p:txBody>
      </p:sp>
      <p:sp>
        <p:nvSpPr>
          <p:cNvPr id="3" name="Объект 2"/>
          <p:cNvSpPr>
            <a:spLocks noGrp="1"/>
          </p:cNvSpPr>
          <p:nvPr>
            <p:ph idx="1"/>
          </p:nvPr>
        </p:nvSpPr>
        <p:spPr>
          <a:xfrm>
            <a:off x="1074345" y="1264555"/>
            <a:ext cx="11597489" cy="5744424"/>
          </a:xfrm>
        </p:spPr>
        <p:txBody>
          <a:bodyPr>
            <a:normAutofit fontScale="92500" lnSpcReduction="20000"/>
          </a:bodyPr>
          <a:lstStyle/>
          <a:p>
            <a:r>
              <a:rPr lang="ru-RU" sz="1600" dirty="0"/>
              <a:t>1.Беликова О. И. Занятия математического кружка 3 – 4 классы.</a:t>
            </a:r>
          </a:p>
          <a:p>
            <a:r>
              <a:rPr lang="ru-RU" sz="1600" dirty="0"/>
              <a:t>Волгоград: Учитель, 2008.</a:t>
            </a:r>
          </a:p>
          <a:p>
            <a:r>
              <a:rPr lang="ru-RU" sz="1600" dirty="0"/>
              <a:t>2. Гаврилова Т. Д. Занимательная математика в 5 – 11 классах.</a:t>
            </a:r>
          </a:p>
          <a:p>
            <a:r>
              <a:rPr lang="ru-RU" sz="1600" dirty="0"/>
              <a:t>Волгоград: Учитель, 2008.</a:t>
            </a:r>
          </a:p>
          <a:p>
            <a:r>
              <a:rPr lang="ru-RU" sz="1600" dirty="0"/>
              <a:t>3. </a:t>
            </a:r>
            <a:r>
              <a:rPr lang="ru-RU" sz="1600" dirty="0" err="1"/>
              <a:t>Иченская</a:t>
            </a:r>
            <a:r>
              <a:rPr lang="ru-RU" sz="1600" dirty="0"/>
              <a:t> М. А. Отдыхаем с математикой.</a:t>
            </a:r>
          </a:p>
          <a:p>
            <a:r>
              <a:rPr lang="ru-RU" sz="1600" dirty="0"/>
              <a:t>Волгоград: Учитель, 2008.</a:t>
            </a:r>
          </a:p>
          <a:p>
            <a:r>
              <a:rPr lang="ru-RU" sz="1600" dirty="0"/>
              <a:t>4. </a:t>
            </a:r>
            <a:r>
              <a:rPr lang="ru-RU" sz="1600" dirty="0" err="1"/>
              <a:t>Кордина</a:t>
            </a:r>
            <a:r>
              <a:rPr lang="ru-RU" sz="1600" dirty="0"/>
              <a:t> Н. Е. Виват, математика! Занимательные задания и упражнения.</a:t>
            </a:r>
          </a:p>
          <a:p>
            <a:r>
              <a:rPr lang="ru-RU" sz="1600" dirty="0"/>
              <a:t>Волгоград: Учитель, 2010.</a:t>
            </a:r>
          </a:p>
          <a:p>
            <a:r>
              <a:rPr lang="ru-RU" sz="1600" dirty="0"/>
              <a:t>5. </a:t>
            </a:r>
            <a:r>
              <a:rPr lang="ru-RU" sz="1600" dirty="0" err="1"/>
              <a:t>Кордемский</a:t>
            </a:r>
            <a:r>
              <a:rPr lang="ru-RU" sz="1600" dirty="0"/>
              <a:t> Б. А. Удивительный мир чисел.</a:t>
            </a:r>
          </a:p>
          <a:p>
            <a:r>
              <a:rPr lang="ru-RU" sz="1600" dirty="0"/>
              <a:t>М: Просвещение 1986.</a:t>
            </a:r>
          </a:p>
          <a:p>
            <a:r>
              <a:rPr lang="ru-RU" sz="1600" dirty="0"/>
              <a:t>6. </a:t>
            </a:r>
            <a:r>
              <a:rPr lang="ru-RU" sz="1600" dirty="0" err="1"/>
              <a:t>Лепёхин</a:t>
            </a:r>
            <a:r>
              <a:rPr lang="ru-RU" sz="1600" dirty="0"/>
              <a:t> Ю. В. Олимпиадные задания по математике 5 – 6 классы.</a:t>
            </a:r>
          </a:p>
          <a:p>
            <a:r>
              <a:rPr lang="ru-RU" sz="1600" dirty="0"/>
              <a:t>Волгоград: Учитель, 2010.</a:t>
            </a:r>
          </a:p>
          <a:p>
            <a:r>
              <a:rPr lang="ru-RU" sz="1600" dirty="0"/>
              <a:t>7. </a:t>
            </a:r>
            <a:r>
              <a:rPr lang="ru-RU" sz="1600" dirty="0" err="1"/>
              <a:t>Нетрусова</a:t>
            </a:r>
            <a:r>
              <a:rPr lang="ru-RU" sz="1600" dirty="0"/>
              <a:t> Н. «Про календарь и треугольники»</a:t>
            </a:r>
          </a:p>
          <a:p>
            <a:r>
              <a:rPr lang="ru-RU" sz="1600" dirty="0"/>
              <a:t>Математика: приложение к газете «1 сентября» 2000 № 14.</a:t>
            </a:r>
          </a:p>
          <a:p>
            <a:r>
              <a:rPr lang="ru-RU" sz="1600" dirty="0"/>
              <a:t>8. Трошин В. В. Магия чисел и фигур. Занимательные материалы по математике.</a:t>
            </a:r>
          </a:p>
          <a:p>
            <a:r>
              <a:rPr lang="ru-RU" sz="1600" dirty="0"/>
              <a:t>М: «Глобус» 2007.</a:t>
            </a:r>
          </a:p>
          <a:p>
            <a:r>
              <a:rPr lang="ru-RU" sz="1600" dirty="0"/>
              <a:t>9. Трошин В. В. «Занимательные дидактические материалы по математике».</a:t>
            </a:r>
          </a:p>
          <a:p>
            <a:r>
              <a:rPr lang="ru-RU" sz="1600" dirty="0"/>
              <a:t>М: «Глобус» 2008.</a:t>
            </a:r>
          </a:p>
          <a:p>
            <a:pPr marL="0" indent="0">
              <a:buNone/>
            </a:pPr>
            <a:endParaRPr lang="ru-RU" sz="1600" dirty="0" smtClean="0"/>
          </a:p>
        </p:txBody>
      </p:sp>
    </p:spTree>
    <p:extLst>
      <p:ext uri="{BB962C8B-B14F-4D97-AF65-F5344CB8AC3E}">
        <p14:creationId xmlns:p14="http://schemas.microsoft.com/office/powerpoint/2010/main" val="24583235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Цель и задачи</a:t>
            </a:r>
            <a:endParaRPr lang="ru-RU" dirty="0"/>
          </a:p>
        </p:txBody>
      </p:sp>
      <p:sp>
        <p:nvSpPr>
          <p:cNvPr id="3" name="Объект 2"/>
          <p:cNvSpPr>
            <a:spLocks noGrp="1"/>
          </p:cNvSpPr>
          <p:nvPr>
            <p:ph idx="1"/>
          </p:nvPr>
        </p:nvSpPr>
        <p:spPr/>
        <p:txBody>
          <a:bodyPr>
            <a:normAutofit/>
          </a:bodyPr>
          <a:lstStyle/>
          <a:p>
            <a:pPr marL="0" indent="0">
              <a:buNone/>
            </a:pPr>
            <a:r>
              <a:rPr lang="ru-RU" sz="2000" b="1" dirty="0" smtClean="0"/>
              <a:t>Цель</a:t>
            </a:r>
            <a:r>
              <a:rPr lang="ru-RU" sz="2000" dirty="0" smtClean="0"/>
              <a:t> исследования: Доказать подлинность гипотезы.</a:t>
            </a:r>
            <a:endParaRPr lang="ru-RU" sz="2000" b="1" dirty="0" smtClean="0"/>
          </a:p>
          <a:p>
            <a:pPr marL="0" indent="0">
              <a:buNone/>
            </a:pPr>
            <a:r>
              <a:rPr lang="ru-RU" sz="2000" b="1" dirty="0" smtClean="0"/>
              <a:t>Задачи</a:t>
            </a:r>
            <a:r>
              <a:rPr lang="ru-RU" sz="2000" dirty="0" smtClean="0"/>
              <a:t>:</a:t>
            </a:r>
          </a:p>
          <a:p>
            <a:pPr marL="0" indent="0">
              <a:buNone/>
            </a:pPr>
            <a:r>
              <a:rPr lang="ru-RU" sz="2000" dirty="0" smtClean="0"/>
              <a:t>1. Изучить литературу по данной теме.</a:t>
            </a:r>
          </a:p>
          <a:p>
            <a:pPr marL="0" indent="0">
              <a:buNone/>
            </a:pPr>
            <a:r>
              <a:rPr lang="ru-RU" sz="2000" dirty="0" smtClean="0"/>
              <a:t>2. Обработать полученную информацию.</a:t>
            </a:r>
          </a:p>
          <a:p>
            <a:pPr marL="0" indent="0">
              <a:buNone/>
            </a:pPr>
            <a:r>
              <a:rPr lang="ru-RU" sz="2000" dirty="0" smtClean="0"/>
              <a:t>3. Познакомиться с историей появления календарей.</a:t>
            </a:r>
          </a:p>
          <a:p>
            <a:pPr marL="0" indent="0">
              <a:buNone/>
            </a:pPr>
            <a:r>
              <a:rPr lang="ru-RU" sz="2000" dirty="0" smtClean="0"/>
              <a:t>4. Исследовать задачу про календарь и треугольники.</a:t>
            </a:r>
          </a:p>
          <a:p>
            <a:pPr marL="0" indent="0">
              <a:buNone/>
            </a:pPr>
            <a:r>
              <a:rPr lang="ru-RU" sz="2000" dirty="0" smtClean="0"/>
              <a:t>5. Подобрать и исследовать задачи по теме «календари».</a:t>
            </a:r>
          </a:p>
          <a:p>
            <a:pPr marL="0" indent="0">
              <a:buNone/>
            </a:pPr>
            <a:r>
              <a:rPr lang="ru-RU" sz="2000" dirty="0" smtClean="0"/>
              <a:t>6. Выявить, какими особенностями обладают настенные календари.</a:t>
            </a:r>
            <a:endParaRPr lang="ru-RU" sz="2000" dirty="0"/>
          </a:p>
        </p:txBody>
      </p:sp>
    </p:spTree>
    <p:extLst>
      <p:ext uri="{BB962C8B-B14F-4D97-AF65-F5344CB8AC3E}">
        <p14:creationId xmlns:p14="http://schemas.microsoft.com/office/powerpoint/2010/main" val="15451700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a:xfrm>
            <a:off x="913795" y="2097740"/>
            <a:ext cx="10366604" cy="3693459"/>
          </a:xfrm>
        </p:spPr>
        <p:txBody>
          <a:bodyPr>
            <a:normAutofit/>
          </a:bodyPr>
          <a:lstStyle/>
          <a:p>
            <a:pPr marL="0" indent="0">
              <a:buNone/>
            </a:pPr>
            <a:r>
              <a:rPr lang="ru-RU" sz="2000" dirty="0" smtClean="0"/>
              <a:t>Учебные задачи:</a:t>
            </a:r>
          </a:p>
          <a:p>
            <a:pPr>
              <a:buFont typeface="Wingdings" panose="05000000000000000000" pitchFamily="2" charset="2"/>
              <a:buChar char="§"/>
            </a:pPr>
            <a:r>
              <a:rPr lang="ru-RU" sz="2000" dirty="0" smtClean="0"/>
              <a:t>Получится ли равнобедренный прямоугольный треугольник, если соединить числа 10, 20 и 30 января в 1996 году?</a:t>
            </a:r>
          </a:p>
          <a:p>
            <a:pPr>
              <a:buFont typeface="Wingdings" panose="05000000000000000000" pitchFamily="2" charset="2"/>
              <a:buChar char="§"/>
            </a:pPr>
            <a:r>
              <a:rPr lang="ru-RU" sz="2000" dirty="0" smtClean="0"/>
              <a:t>Каков будет результат, если будем соединять числа 10, 20 и 30 любого месяца в 1996 году?</a:t>
            </a:r>
          </a:p>
          <a:p>
            <a:pPr>
              <a:buFont typeface="Wingdings" panose="05000000000000000000" pitchFamily="2" charset="2"/>
              <a:buChar char="§"/>
            </a:pPr>
            <a:r>
              <a:rPr lang="ru-RU" sz="2000" dirty="0" smtClean="0"/>
              <a:t>Получится ли равнобедренный прямоугольный треугольник, если соединим другие числа в любом месяце?</a:t>
            </a:r>
            <a:endParaRPr lang="ru-RU" sz="2000" dirty="0"/>
          </a:p>
        </p:txBody>
      </p:sp>
    </p:spTree>
    <p:extLst>
      <p:ext uri="{BB962C8B-B14F-4D97-AF65-F5344CB8AC3E}">
        <p14:creationId xmlns:p14="http://schemas.microsoft.com/office/powerpoint/2010/main" val="18577998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Основная часть</a:t>
            </a:r>
            <a:endParaRPr lang="ru-RU" dirty="0"/>
          </a:p>
        </p:txBody>
      </p:sp>
      <p:sp>
        <p:nvSpPr>
          <p:cNvPr id="3" name="Объект 2"/>
          <p:cNvSpPr>
            <a:spLocks noGrp="1"/>
          </p:cNvSpPr>
          <p:nvPr>
            <p:ph idx="1"/>
          </p:nvPr>
        </p:nvSpPr>
        <p:spPr/>
        <p:txBody>
          <a:bodyPr>
            <a:normAutofit/>
          </a:bodyPr>
          <a:lstStyle/>
          <a:p>
            <a:pPr marL="457200" indent="-457200">
              <a:buAutoNum type="arabicPeriod"/>
            </a:pPr>
            <a:r>
              <a:rPr lang="ru-RU" dirty="0" smtClean="0"/>
              <a:t>История возникновения календарей. Понятие календаря.</a:t>
            </a:r>
          </a:p>
          <a:p>
            <a:pPr marL="0" indent="0">
              <a:buNone/>
            </a:pPr>
            <a:r>
              <a:rPr lang="ru-RU" sz="2000" b="1" dirty="0" err="1"/>
              <a:t>Календа́рь</a:t>
            </a:r>
            <a:r>
              <a:rPr lang="ru-RU" sz="2000" dirty="0"/>
              <a:t> (</a:t>
            </a:r>
            <a:r>
              <a:rPr lang="ru-RU" sz="2000" dirty="0" smtClean="0"/>
              <a:t>лат.</a:t>
            </a:r>
            <a:r>
              <a:rPr lang="ru-RU" sz="2000" dirty="0"/>
              <a:t> </a:t>
            </a:r>
            <a:r>
              <a:rPr lang="ru-RU" sz="2000" i="1" dirty="0" err="1"/>
              <a:t>calendarium</a:t>
            </a:r>
            <a:r>
              <a:rPr lang="ru-RU" sz="2000" dirty="0"/>
              <a:t> — долговая книжка: в Древнем Риме должники платили проценты в день </a:t>
            </a:r>
            <a:r>
              <a:rPr lang="ru-RU" sz="2000" dirty="0" smtClean="0"/>
              <a:t>календ, </a:t>
            </a:r>
            <a:r>
              <a:rPr lang="ru-RU" sz="2000" dirty="0"/>
              <a:t>первых чисел месяца) — система счисления больших промежутков времени, основанная на периодичности движения небесных тел: Солнца — в солнечных </a:t>
            </a:r>
            <a:r>
              <a:rPr lang="ru-RU" sz="2000" dirty="0" smtClean="0"/>
              <a:t>календарях, </a:t>
            </a:r>
            <a:r>
              <a:rPr lang="ru-RU" sz="2000" dirty="0"/>
              <a:t>Луны — в лунных календарях и одновременно Солнца и Луны в лунно-солнечных календарях</a:t>
            </a:r>
            <a:r>
              <a:rPr lang="ru-RU" sz="2000" dirty="0" smtClean="0"/>
              <a:t>.</a:t>
            </a:r>
          </a:p>
        </p:txBody>
      </p:sp>
    </p:spTree>
    <p:extLst>
      <p:ext uri="{BB962C8B-B14F-4D97-AF65-F5344CB8AC3E}">
        <p14:creationId xmlns:p14="http://schemas.microsoft.com/office/powerpoint/2010/main" val="11349190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a:xfrm>
            <a:off x="1874067" y="307818"/>
            <a:ext cx="9630545" cy="5603404"/>
          </a:xfrm>
        </p:spPr>
        <p:txBody>
          <a:bodyPr>
            <a:normAutofit fontScale="92500"/>
          </a:bodyPr>
          <a:lstStyle/>
          <a:p>
            <a:pPr marL="0" indent="0">
              <a:buNone/>
            </a:pPr>
            <a:r>
              <a:rPr lang="ru-RU" sz="2200" dirty="0"/>
              <a:t>Каждый народ использовал свои способы датировки исторических событий. Одни пытались вести отсчёт лет от сотворения мира: евреи датировали его 3761 годом до н. э., александрийская хронология считала этой датой 25 мая 5493 года до н. э. Римляне начинали отсчёт от легендарного основания Рима (753 год до н. э.). </a:t>
            </a:r>
            <a:endParaRPr lang="ru-RU" sz="2200" dirty="0" smtClean="0"/>
          </a:p>
          <a:p>
            <a:pPr marL="0" indent="0">
              <a:buNone/>
            </a:pPr>
            <a:r>
              <a:rPr lang="ru-RU" sz="2200" dirty="0" smtClean="0"/>
              <a:t>Парфяне</a:t>
            </a:r>
            <a:r>
              <a:rPr lang="ru-RU" sz="2200" dirty="0"/>
              <a:t>, </a:t>
            </a:r>
            <a:r>
              <a:rPr lang="ru-RU" sz="2200" dirty="0" err="1"/>
              <a:t>вифиняне</a:t>
            </a:r>
            <a:r>
              <a:rPr lang="ru-RU" sz="2200" dirty="0"/>
              <a:t> и </a:t>
            </a:r>
            <a:r>
              <a:rPr lang="ru-RU" sz="2200" dirty="0" err="1"/>
              <a:t>селевкиды</a:t>
            </a:r>
            <a:r>
              <a:rPr lang="ru-RU" sz="2200" dirty="0"/>
              <a:t> вели отсчёт лет от вступления на трон первого царя, египтяне — с начала правления каждой следующей династии. </a:t>
            </a:r>
            <a:endParaRPr lang="ru-RU" sz="2200" dirty="0" smtClean="0"/>
          </a:p>
          <a:p>
            <a:pPr marL="0" indent="0">
              <a:buNone/>
            </a:pPr>
            <a:r>
              <a:rPr lang="ru-RU" sz="2200" dirty="0" smtClean="0"/>
              <a:t>Свой </a:t>
            </a:r>
            <a:r>
              <a:rPr lang="ru-RU" sz="2200" dirty="0"/>
              <a:t>календарь основывала каждая мировая религия: согласно византийскому календарю, с 14 сентября 2016 года по григорианскому календарю идёт 7525 год «от сотворения мира», в исламском календаре — 1438 год Хиджры (c 3 октября 2016 года), по буддийскому календарю идёт 2560 год эры Нирвана, по календарю </a:t>
            </a:r>
            <a:r>
              <a:rPr lang="ru-RU" sz="2200" dirty="0" err="1"/>
              <a:t>бахаи</a:t>
            </a:r>
            <a:r>
              <a:rPr lang="ru-RU" sz="2200" dirty="0"/>
              <a:t> — 173 год. </a:t>
            </a:r>
            <a:endParaRPr lang="ru-RU" sz="2200" dirty="0" smtClean="0"/>
          </a:p>
          <a:p>
            <a:pPr marL="0" indent="0">
              <a:buNone/>
            </a:pPr>
            <a:r>
              <a:rPr lang="ru-RU" sz="2200" dirty="0" smtClean="0"/>
              <a:t>Счёт </a:t>
            </a:r>
            <a:r>
              <a:rPr lang="ru-RU" sz="2200" dirty="0"/>
              <a:t>года с 1 января был введён в Риме Юлием Цезарем в 45 году до н. э. (юлианский календарь). На Руси с 1492 года началом года стало считаться не 1 марта, а 1 сентября.</a:t>
            </a:r>
          </a:p>
          <a:p>
            <a:pPr marL="0" indent="0">
              <a:buNone/>
            </a:pPr>
            <a:endParaRPr lang="ru-RU" dirty="0"/>
          </a:p>
        </p:txBody>
      </p:sp>
    </p:spTree>
    <p:extLst>
      <p:ext uri="{BB962C8B-B14F-4D97-AF65-F5344CB8AC3E}">
        <p14:creationId xmlns:p14="http://schemas.microsoft.com/office/powerpoint/2010/main" val="28412975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pPr marL="0" indent="0">
              <a:buNone/>
            </a:pPr>
            <a:r>
              <a:rPr lang="ru-RU" dirty="0" smtClean="0"/>
              <a:t>2. Треугольник</a:t>
            </a:r>
          </a:p>
          <a:p>
            <a:pPr marL="0" indent="0">
              <a:buNone/>
            </a:pPr>
            <a:r>
              <a:rPr lang="ru-RU" sz="2000" b="1" dirty="0" err="1"/>
              <a:t>Треуго́льник</a:t>
            </a:r>
            <a:r>
              <a:rPr lang="ru-RU" sz="2000" dirty="0"/>
              <a:t> (в евклидовом пространстве) — геометрическая фигура, образованная тремя </a:t>
            </a:r>
            <a:r>
              <a:rPr lang="ru-RU" sz="2000" dirty="0" smtClean="0"/>
              <a:t>отрезками, </a:t>
            </a:r>
            <a:r>
              <a:rPr lang="ru-RU" sz="2000" dirty="0"/>
              <a:t>которые соединяют три точки, не лежащие на одной прямой. Указанные три точки называются </a:t>
            </a:r>
            <a:r>
              <a:rPr lang="ru-RU" sz="2000" i="1" dirty="0"/>
              <a:t>вершинами</a:t>
            </a:r>
            <a:r>
              <a:rPr lang="ru-RU" sz="2000" dirty="0"/>
              <a:t> треугольника, а отрезки — </a:t>
            </a:r>
            <a:r>
              <a:rPr lang="ru-RU" sz="2000" i="1" dirty="0"/>
              <a:t>сторонами</a:t>
            </a:r>
            <a:r>
              <a:rPr lang="ru-RU" sz="2000" dirty="0"/>
              <a:t> треугольника. Часть плоскости, ограниченная сторонами, называется </a:t>
            </a:r>
            <a:r>
              <a:rPr lang="ru-RU" sz="2000" i="1" dirty="0"/>
              <a:t>внутренностью</a:t>
            </a:r>
            <a:r>
              <a:rPr lang="ru-RU" sz="2000" dirty="0"/>
              <a:t> треугольника: нередко треугольник рассматривается вместе со своей внутренностью (например, для определения понятия площади</a:t>
            </a:r>
            <a:r>
              <a:rPr lang="ru-RU" sz="2000" dirty="0" smtClean="0"/>
              <a:t>).</a:t>
            </a:r>
            <a:endParaRPr lang="ru-RU" sz="2000" dirty="0"/>
          </a:p>
        </p:txBody>
      </p:sp>
    </p:spTree>
    <p:extLst>
      <p:ext uri="{BB962C8B-B14F-4D97-AF65-F5344CB8AC3E}">
        <p14:creationId xmlns:p14="http://schemas.microsoft.com/office/powerpoint/2010/main" val="24815939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Исследование</a:t>
            </a:r>
            <a:endParaRPr lang="ru-RU" dirty="0"/>
          </a:p>
        </p:txBody>
      </p:sp>
      <p:sp>
        <p:nvSpPr>
          <p:cNvPr id="3" name="Объект 2"/>
          <p:cNvSpPr>
            <a:spLocks noGrp="1"/>
          </p:cNvSpPr>
          <p:nvPr>
            <p:ph idx="1"/>
          </p:nvPr>
        </p:nvSpPr>
        <p:spPr/>
        <p:txBody>
          <a:bodyPr>
            <a:normAutofit/>
          </a:bodyPr>
          <a:lstStyle/>
          <a:p>
            <a:pPr marL="0" indent="0">
              <a:buNone/>
            </a:pPr>
            <a:r>
              <a:rPr lang="ru-RU" sz="2000" dirty="0" smtClean="0"/>
              <a:t>Если в календаре на январь 1996 г. соединить числа 10, 20, 30, то получится равнобедренный прямоугольный треугольник. Докажите.</a:t>
            </a:r>
            <a:endParaRPr lang="ru-RU" sz="2000" dirty="0"/>
          </a:p>
        </p:txBody>
      </p:sp>
    </p:spTree>
    <p:extLst>
      <p:ext uri="{BB962C8B-B14F-4D97-AF65-F5344CB8AC3E}">
        <p14:creationId xmlns:p14="http://schemas.microsoft.com/office/powerpoint/2010/main" val="2386625930"/>
      </p:ext>
    </p:extLst>
  </p:cSld>
  <p:clrMapOvr>
    <a:masterClrMapping/>
  </p:clrMapOvr>
  <p:timing>
    <p:tnLst>
      <p:par>
        <p:cTn id="1" dur="indefinite" restart="never" nodeType="tmRoot"/>
      </p:par>
    </p:tnLst>
  </p:timing>
</p:sld>
</file>

<file path=ppt/theme/theme1.xml><?xml version="1.0" encoding="utf-8"?>
<a:theme xmlns:a="http://schemas.openxmlformats.org/drawingml/2006/main" name="Легкий дым">
  <a:themeElements>
    <a:clrScheme name="Легкий дым">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Легкий дым">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Легкий дым">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307</TotalTime>
  <Words>1533</Words>
  <Application>Microsoft Office PowerPoint</Application>
  <PresentationFormat>Широкоэкранный</PresentationFormat>
  <Paragraphs>659</Paragraphs>
  <Slides>33</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33</vt:i4>
      </vt:variant>
    </vt:vector>
  </HeadingPairs>
  <TitlesOfParts>
    <vt:vector size="38" baseType="lpstr">
      <vt:lpstr>Arial</vt:lpstr>
      <vt:lpstr>Century Gothic</vt:lpstr>
      <vt:lpstr>Wingdings</vt:lpstr>
      <vt:lpstr>Wingdings 3</vt:lpstr>
      <vt:lpstr>Легкий дым</vt:lpstr>
      <vt:lpstr>Мини-проект «Математика в календаре»</vt:lpstr>
      <vt:lpstr>Введение</vt:lpstr>
      <vt:lpstr>Презентация PowerPoint</vt:lpstr>
      <vt:lpstr>Цель и задачи</vt:lpstr>
      <vt:lpstr>Презентация PowerPoint</vt:lpstr>
      <vt:lpstr>Основная часть</vt:lpstr>
      <vt:lpstr>Презентация PowerPoint</vt:lpstr>
      <vt:lpstr>Презентация PowerPoint</vt:lpstr>
      <vt:lpstr>Исследование</vt:lpstr>
      <vt:lpstr>Январь 1996 г. Задача</vt:lpstr>
      <vt:lpstr>Январь 1996 г. Задача</vt:lpstr>
      <vt:lpstr>Январь 1996</vt:lpstr>
      <vt:lpstr>Февраль 1996 </vt:lpstr>
      <vt:lpstr>Март 1996</vt:lpstr>
      <vt:lpstr>Апрель 1996</vt:lpstr>
      <vt:lpstr>Май 1996</vt:lpstr>
      <vt:lpstr>Июнь 1996 </vt:lpstr>
      <vt:lpstr>Июль 1996</vt:lpstr>
      <vt:lpstr>Август 1996</vt:lpstr>
      <vt:lpstr>Сентябрь 1996</vt:lpstr>
      <vt:lpstr>Октябрь 1996</vt:lpstr>
      <vt:lpstr>Ноябрь 1996</vt:lpstr>
      <vt:lpstr>Декабрь 1996</vt:lpstr>
      <vt:lpstr>Презентация PowerPoint</vt:lpstr>
      <vt:lpstr>Таинственные квадраты в календарях</vt:lpstr>
      <vt:lpstr>Квадрат 2х2</vt:lpstr>
      <vt:lpstr>Квадрат 3х3</vt:lpstr>
      <vt:lpstr>Квадрат 4х4</vt:lpstr>
      <vt:lpstr>Особенности настенных календарей</vt:lpstr>
      <vt:lpstr>Задача про календарь</vt:lpstr>
      <vt:lpstr>Ответы на учебные задачи</vt:lpstr>
      <vt:lpstr>Выводы</vt:lpstr>
      <vt:lpstr>Список литературы</vt:lpstr>
    </vt:vector>
  </TitlesOfParts>
  <Company>SPecialiST RePack</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Мини-проект «Математика в календаре»</dc:title>
  <dc:creator>Кирилл Губкин</dc:creator>
  <cp:lastModifiedBy>Кирилл Губкин</cp:lastModifiedBy>
  <cp:revision>35</cp:revision>
  <dcterms:created xsi:type="dcterms:W3CDTF">2017-03-01T12:56:47Z</dcterms:created>
  <dcterms:modified xsi:type="dcterms:W3CDTF">2017-03-14T16:25:30Z</dcterms:modified>
</cp:coreProperties>
</file>