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386" r:id="rId2"/>
    <p:sldId id="356" r:id="rId3"/>
    <p:sldId id="357" r:id="rId4"/>
    <p:sldId id="407" r:id="rId5"/>
    <p:sldId id="345" r:id="rId6"/>
    <p:sldId id="344" r:id="rId7"/>
    <p:sldId id="360" r:id="rId8"/>
    <p:sldId id="374" r:id="rId9"/>
    <p:sldId id="373" r:id="rId10"/>
    <p:sldId id="375" r:id="rId11"/>
    <p:sldId id="376" r:id="rId12"/>
    <p:sldId id="379" r:id="rId13"/>
    <p:sldId id="378" r:id="rId14"/>
    <p:sldId id="377" r:id="rId15"/>
    <p:sldId id="381" r:id="rId16"/>
    <p:sldId id="380" r:id="rId17"/>
    <p:sldId id="335" r:id="rId18"/>
    <p:sldId id="346" r:id="rId19"/>
    <p:sldId id="354" r:id="rId20"/>
    <p:sldId id="350" r:id="rId21"/>
    <p:sldId id="353" r:id="rId22"/>
    <p:sldId id="352" r:id="rId23"/>
    <p:sldId id="355" r:id="rId24"/>
    <p:sldId id="365" r:id="rId25"/>
    <p:sldId id="364" r:id="rId26"/>
    <p:sldId id="366" r:id="rId27"/>
    <p:sldId id="367" r:id="rId28"/>
    <p:sldId id="369" r:id="rId29"/>
    <p:sldId id="368" r:id="rId30"/>
    <p:sldId id="370" r:id="rId31"/>
    <p:sldId id="371" r:id="rId32"/>
    <p:sldId id="400" r:id="rId33"/>
    <p:sldId id="393" r:id="rId34"/>
    <p:sldId id="394" r:id="rId35"/>
    <p:sldId id="395" r:id="rId36"/>
    <p:sldId id="396" r:id="rId37"/>
    <p:sldId id="397" r:id="rId38"/>
    <p:sldId id="398" r:id="rId39"/>
    <p:sldId id="403" r:id="rId40"/>
    <p:sldId id="412" r:id="rId41"/>
    <p:sldId id="411" r:id="rId42"/>
    <p:sldId id="413" r:id="rId43"/>
    <p:sldId id="402" r:id="rId44"/>
    <p:sldId id="408" r:id="rId45"/>
    <p:sldId id="409" r:id="rId46"/>
    <p:sldId id="410" r:id="rId47"/>
    <p:sldId id="351" r:id="rId48"/>
    <p:sldId id="401" r:id="rId49"/>
    <p:sldId id="359" r:id="rId50"/>
    <p:sldId id="404" r:id="rId51"/>
    <p:sldId id="415" r:id="rId52"/>
    <p:sldId id="347" r:id="rId53"/>
    <p:sldId id="399" r:id="rId54"/>
    <p:sldId id="348" r:id="rId55"/>
    <p:sldId id="405" r:id="rId5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7" autoAdjust="0"/>
    <p:restoredTop sz="94660"/>
  </p:normalViewPr>
  <p:slideViewPr>
    <p:cSldViewPr snapToGrid="0">
      <p:cViewPr varScale="1">
        <p:scale>
          <a:sx n="60" d="100"/>
          <a:sy n="60" d="100"/>
        </p:scale>
        <p:origin x="90" y="348"/>
      </p:cViewPr>
      <p:guideLst>
        <p:guide orient="horz" pos="2160"/>
        <p:guide pos="3840"/>
      </p:guideLst>
    </p:cSldViewPr>
  </p:slideViewPr>
  <p:notesTextViewPr>
    <p:cViewPr>
      <p:scale>
        <a:sx n="1" d="1"/>
        <a:sy n="1" d="1"/>
      </p:scale>
      <p:origin x="0" y="0"/>
    </p:cViewPr>
  </p:notesTextViewPr>
  <p:notesViewPr>
    <p:cSldViewPr snapToGrid="0">
      <p:cViewPr varScale="1">
        <p:scale>
          <a:sx n="55" d="100"/>
          <a:sy n="55" d="100"/>
        </p:scale>
        <p:origin x="184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D09FFC-9C27-46E1-92CA-F8CBB5988C65}" type="datetimeFigureOut">
              <a:rPr lang="ru-RU" smtClean="0"/>
              <a:pPr/>
              <a:t>17.04.2020</a:t>
            </a:fld>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C0B6F8-B9B4-4CFF-9BAB-A2F94812EE9D}" type="slidenum">
              <a:rPr lang="ru-RU" smtClean="0"/>
              <a:pPr/>
              <a:t>‹#›</a:t>
            </a:fld>
            <a:endParaRPr lang="ru-RU"/>
          </a:p>
        </p:txBody>
      </p:sp>
      <p:sp>
        <p:nvSpPr>
          <p:cNvPr id="8" name="Заметки 7"/>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715183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3209C8F-AB08-419A-8B02-479BD12B770C}" type="datetimeFigureOut">
              <a:rPr lang="ru-RU" smtClean="0"/>
              <a:pPr/>
              <a:t>17.04.2020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165AB11-A45F-44CA-95DC-0BB83FEB3479}" type="slidenum">
              <a:rPr lang="ru-RU" smtClean="0"/>
              <a:pPr/>
              <a:t>‹#›</a:t>
            </a:fld>
            <a:endParaRPr lang="ru-RU"/>
          </a:p>
        </p:txBody>
      </p:sp>
    </p:spTree>
    <p:extLst>
      <p:ext uri="{BB962C8B-B14F-4D97-AF65-F5344CB8AC3E}">
        <p14:creationId xmlns:p14="http://schemas.microsoft.com/office/powerpoint/2010/main" val="16171673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1" name="camera.wav"/>
          </p:stSnd>
        </p:sndAc>
      </p:transition>
    </mc:Choice>
    <mc:Fallback>
      <p:transition spd="slow" advClick="0" advTm="11000">
        <p:fade/>
        <p:sndAc>
          <p:stSnd>
            <p:snd r:embed="rId1" name="camera.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3209C8F-AB08-419A-8B02-479BD12B770C}" type="datetimeFigureOut">
              <a:rPr lang="ru-RU" smtClean="0"/>
              <a:pPr/>
              <a:t>17.04.2020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165AB11-A45F-44CA-95DC-0BB83FEB3479}" type="slidenum">
              <a:rPr lang="ru-RU" smtClean="0"/>
              <a:pPr/>
              <a:t>‹#›</a:t>
            </a:fld>
            <a:endParaRPr lang="ru-RU"/>
          </a:p>
        </p:txBody>
      </p:sp>
    </p:spTree>
    <p:extLst>
      <p:ext uri="{BB962C8B-B14F-4D97-AF65-F5344CB8AC3E}">
        <p14:creationId xmlns:p14="http://schemas.microsoft.com/office/powerpoint/2010/main" val="13906464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1" name="camera.wav"/>
          </p:stSnd>
        </p:sndAc>
      </p:transition>
    </mc:Choice>
    <mc:Fallback>
      <p:transition spd="slow" advClick="0" advTm="11000">
        <p:fade/>
        <p:sndAc>
          <p:stSnd>
            <p:snd r:embed="rId1" name="camera.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3209C8F-AB08-419A-8B02-479BD12B770C}" type="datetimeFigureOut">
              <a:rPr lang="ru-RU" smtClean="0"/>
              <a:pPr/>
              <a:t>17.04.2020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165AB11-A45F-44CA-95DC-0BB83FEB3479}" type="slidenum">
              <a:rPr lang="ru-RU" smtClean="0"/>
              <a:pPr/>
              <a:t>‹#›</a:t>
            </a:fld>
            <a:endParaRPr lang="ru-RU"/>
          </a:p>
        </p:txBody>
      </p:sp>
    </p:spTree>
    <p:extLst>
      <p:ext uri="{BB962C8B-B14F-4D97-AF65-F5344CB8AC3E}">
        <p14:creationId xmlns:p14="http://schemas.microsoft.com/office/powerpoint/2010/main" val="11637255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1" name="camera.wav"/>
          </p:stSnd>
        </p:sndAc>
      </p:transition>
    </mc:Choice>
    <mc:Fallback>
      <p:transition spd="slow" advClick="0" advTm="11000">
        <p:fade/>
        <p:sndAc>
          <p:stSnd>
            <p:snd r:embed="rId1" name="camera.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3209C8F-AB08-419A-8B02-479BD12B770C}" type="datetimeFigureOut">
              <a:rPr lang="ru-RU" smtClean="0"/>
              <a:pPr/>
              <a:t>17.04.2020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165AB11-A45F-44CA-95DC-0BB83FEB3479}" type="slidenum">
              <a:rPr lang="ru-RU" smtClean="0"/>
              <a:pPr/>
              <a:t>‹#›</a:t>
            </a:fld>
            <a:endParaRPr lang="ru-RU"/>
          </a:p>
        </p:txBody>
      </p:sp>
    </p:spTree>
    <p:extLst>
      <p:ext uri="{BB962C8B-B14F-4D97-AF65-F5344CB8AC3E}">
        <p14:creationId xmlns:p14="http://schemas.microsoft.com/office/powerpoint/2010/main" val="10261379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1" name="camera.wav"/>
          </p:stSnd>
        </p:sndAc>
      </p:transition>
    </mc:Choice>
    <mc:Fallback>
      <p:transition spd="slow" advClick="0" advTm="11000">
        <p:fade/>
        <p:sndAc>
          <p:stSnd>
            <p:snd r:embed="rId1" name="camera.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3209C8F-AB08-419A-8B02-479BD12B770C}" type="datetimeFigureOut">
              <a:rPr lang="ru-RU" smtClean="0"/>
              <a:pPr/>
              <a:t>17.04.2020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165AB11-A45F-44CA-95DC-0BB83FEB3479}" type="slidenum">
              <a:rPr lang="ru-RU" smtClean="0"/>
              <a:pPr/>
              <a:t>‹#›</a:t>
            </a:fld>
            <a:endParaRPr lang="ru-RU"/>
          </a:p>
        </p:txBody>
      </p:sp>
    </p:spTree>
    <p:extLst>
      <p:ext uri="{BB962C8B-B14F-4D97-AF65-F5344CB8AC3E}">
        <p14:creationId xmlns:p14="http://schemas.microsoft.com/office/powerpoint/2010/main" val="7323714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1" name="camera.wav"/>
          </p:stSnd>
        </p:sndAc>
      </p:transition>
    </mc:Choice>
    <mc:Fallback>
      <p:transition spd="slow" advClick="0" advTm="11000">
        <p:fade/>
        <p:sndAc>
          <p:stSnd>
            <p:snd r:embed="rId1" name="camera.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3209C8F-AB08-419A-8B02-479BD12B770C}" type="datetimeFigureOut">
              <a:rPr lang="ru-RU" smtClean="0"/>
              <a:pPr/>
              <a:t>17.04.2020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165AB11-A45F-44CA-95DC-0BB83FEB3479}" type="slidenum">
              <a:rPr lang="ru-RU" smtClean="0"/>
              <a:pPr/>
              <a:t>‹#›</a:t>
            </a:fld>
            <a:endParaRPr lang="ru-RU"/>
          </a:p>
        </p:txBody>
      </p:sp>
    </p:spTree>
    <p:extLst>
      <p:ext uri="{BB962C8B-B14F-4D97-AF65-F5344CB8AC3E}">
        <p14:creationId xmlns:p14="http://schemas.microsoft.com/office/powerpoint/2010/main" val="10835962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1" name="camera.wav"/>
          </p:stSnd>
        </p:sndAc>
      </p:transition>
    </mc:Choice>
    <mc:Fallback>
      <p:transition spd="slow" advClick="0" advTm="11000">
        <p:fade/>
        <p:sndAc>
          <p:stSnd>
            <p:snd r:embed="rId1" name="camera.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3209C8F-AB08-419A-8B02-479BD12B770C}" type="datetimeFigureOut">
              <a:rPr lang="ru-RU" smtClean="0"/>
              <a:pPr/>
              <a:t>17.04.2020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165AB11-A45F-44CA-95DC-0BB83FEB3479}" type="slidenum">
              <a:rPr lang="ru-RU" smtClean="0"/>
              <a:pPr/>
              <a:t>‹#›</a:t>
            </a:fld>
            <a:endParaRPr lang="ru-RU"/>
          </a:p>
        </p:txBody>
      </p:sp>
    </p:spTree>
    <p:extLst>
      <p:ext uri="{BB962C8B-B14F-4D97-AF65-F5344CB8AC3E}">
        <p14:creationId xmlns:p14="http://schemas.microsoft.com/office/powerpoint/2010/main" val="38358961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1" name="camera.wav"/>
          </p:stSnd>
        </p:sndAc>
      </p:transition>
    </mc:Choice>
    <mc:Fallback>
      <p:transition spd="slow" advClick="0" advTm="11000">
        <p:fade/>
        <p:sndAc>
          <p:stSnd>
            <p:snd r:embed="rId1" name="camera.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3209C8F-AB08-419A-8B02-479BD12B770C}" type="datetimeFigureOut">
              <a:rPr lang="ru-RU" smtClean="0"/>
              <a:pPr/>
              <a:t>17.04.2020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165AB11-A45F-44CA-95DC-0BB83FEB3479}" type="slidenum">
              <a:rPr lang="ru-RU" smtClean="0"/>
              <a:pPr/>
              <a:t>‹#›</a:t>
            </a:fld>
            <a:endParaRPr lang="ru-RU"/>
          </a:p>
        </p:txBody>
      </p:sp>
    </p:spTree>
    <p:extLst>
      <p:ext uri="{BB962C8B-B14F-4D97-AF65-F5344CB8AC3E}">
        <p14:creationId xmlns:p14="http://schemas.microsoft.com/office/powerpoint/2010/main" val="19646543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1" name="camera.wav"/>
          </p:stSnd>
        </p:sndAc>
      </p:transition>
    </mc:Choice>
    <mc:Fallback>
      <p:transition spd="slow" advClick="0" advTm="11000">
        <p:fade/>
        <p:sndAc>
          <p:stSnd>
            <p:snd r:embed="rId1" name="camera.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3209C8F-AB08-419A-8B02-479BD12B770C}" type="datetimeFigureOut">
              <a:rPr lang="ru-RU" smtClean="0"/>
              <a:pPr/>
              <a:t>17.04.2020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165AB11-A45F-44CA-95DC-0BB83FEB3479}" type="slidenum">
              <a:rPr lang="ru-RU" smtClean="0"/>
              <a:pPr/>
              <a:t>‹#›</a:t>
            </a:fld>
            <a:endParaRPr lang="ru-RU"/>
          </a:p>
        </p:txBody>
      </p:sp>
    </p:spTree>
    <p:extLst>
      <p:ext uri="{BB962C8B-B14F-4D97-AF65-F5344CB8AC3E}">
        <p14:creationId xmlns:p14="http://schemas.microsoft.com/office/powerpoint/2010/main" val="12694236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1" name="camera.wav"/>
          </p:stSnd>
        </p:sndAc>
      </p:transition>
    </mc:Choice>
    <mc:Fallback>
      <p:transition spd="slow" advClick="0" advTm="11000">
        <p:fade/>
        <p:sndAc>
          <p:stSnd>
            <p:snd r:embed="rId1" name="camera.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73209C8F-AB08-419A-8B02-479BD12B770C}" type="datetimeFigureOut">
              <a:rPr lang="ru-RU" smtClean="0"/>
              <a:pPr/>
              <a:t>17.04.2020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165AB11-A45F-44CA-95DC-0BB83FEB3479}" type="slidenum">
              <a:rPr lang="ru-RU" smtClean="0"/>
              <a:pPr/>
              <a:t>‹#›</a:t>
            </a:fld>
            <a:endParaRPr lang="ru-RU"/>
          </a:p>
        </p:txBody>
      </p:sp>
    </p:spTree>
    <p:extLst>
      <p:ext uri="{BB962C8B-B14F-4D97-AF65-F5344CB8AC3E}">
        <p14:creationId xmlns:p14="http://schemas.microsoft.com/office/powerpoint/2010/main" val="26880349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1" name="camera.wav"/>
          </p:stSnd>
        </p:sndAc>
      </p:transition>
    </mc:Choice>
    <mc:Fallback>
      <p:transition spd="slow" advClick="0" advTm="11000">
        <p:fade/>
        <p:sndAc>
          <p:stSnd>
            <p:snd r:embed="rId1" name="camera.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73209C8F-AB08-419A-8B02-479BD12B770C}" type="datetimeFigureOut">
              <a:rPr lang="ru-RU" smtClean="0"/>
              <a:pPr/>
              <a:t>17.04.2020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165AB11-A45F-44CA-95DC-0BB83FEB3479}" type="slidenum">
              <a:rPr lang="ru-RU" smtClean="0"/>
              <a:pPr/>
              <a:t>‹#›</a:t>
            </a:fld>
            <a:endParaRPr lang="ru-RU"/>
          </a:p>
        </p:txBody>
      </p:sp>
    </p:spTree>
    <p:extLst>
      <p:ext uri="{BB962C8B-B14F-4D97-AF65-F5344CB8AC3E}">
        <p14:creationId xmlns:p14="http://schemas.microsoft.com/office/powerpoint/2010/main" val="24381386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1" name="camera.wav"/>
          </p:stSnd>
        </p:sndAc>
      </p:transition>
    </mc:Choice>
    <mc:Fallback>
      <p:transition spd="slow" advClick="0" advTm="11000">
        <p:fade/>
        <p:sndAc>
          <p:stSnd>
            <p:snd r:embed="rId1" name="camera.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209C8F-AB08-419A-8B02-479BD12B770C}" type="datetimeFigureOut">
              <a:rPr lang="ru-RU" smtClean="0"/>
              <a:pPr/>
              <a:t>17.04.2020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5AB11-A45F-44CA-95DC-0BB83FEB3479}" type="slidenum">
              <a:rPr lang="ru-RU" smtClean="0"/>
              <a:pPr/>
              <a:t>‹#›</a:t>
            </a:fld>
            <a:endParaRPr lang="ru-RU"/>
          </a:p>
        </p:txBody>
      </p:sp>
    </p:spTree>
    <p:extLst>
      <p:ext uri="{BB962C8B-B14F-4D97-AF65-F5344CB8AC3E}">
        <p14:creationId xmlns:p14="http://schemas.microsoft.com/office/powerpoint/2010/main" val="3228524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13" name="camera.wav"/>
          </p:stSnd>
        </p:sndAc>
      </p:transition>
    </mc:Choice>
    <mc:Fallback>
      <p:transition spd="slow" advClick="0" advTm="11000">
        <p:fade/>
        <p:sndAc>
          <p:stSnd>
            <p:snd r:embed="rId13" name="camera.wav"/>
          </p:stSnd>
        </p:sndAc>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7.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8.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10.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10.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7.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10.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gif"/><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10.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1.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10.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10.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4.jpe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6.jpe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hyperlink" Target="http://www.stihi.ru/avtor/nadja01041" TargetMode="External"/><Relationship Id="rId5" Type="http://schemas.openxmlformats.org/officeDocument/2006/relationships/image" Target="../media/image46.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47.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jpe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5.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0.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emf"/><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10.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5.jpe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6.jpe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7.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1.jpe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10.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63.JP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7.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10.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9.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10.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1.png"/><Relationship Id="rId7" Type="http://schemas.openxmlformats.org/officeDocument/2006/relationships/image" Target="../media/image74.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7.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10.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1.png"/><Relationship Id="rId7" Type="http://schemas.openxmlformats.org/officeDocument/2006/relationships/image" Target="../media/image80.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1.png"/><Relationship Id="rId7" Type="http://schemas.openxmlformats.org/officeDocument/2006/relationships/image" Target="../media/image8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10.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9.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1.png"/><Relationship Id="rId7" Type="http://schemas.openxmlformats.org/officeDocument/2006/relationships/image" Target="../media/image92.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1.png"/><Relationship Id="rId7" Type="http://schemas.openxmlformats.org/officeDocument/2006/relationships/image" Target="../media/image96.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1.png"/><Relationship Id="rId7" Type="http://schemas.openxmlformats.org/officeDocument/2006/relationships/image" Target="../media/image100.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png"/><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5.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8.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87816" y="48127"/>
            <a:ext cx="12312869" cy="7616208"/>
          </a:xfrm>
          <a:prstGeom prst="rect">
            <a:avLst/>
          </a:prstGeom>
        </p:spPr>
      </p:pic>
      <p:pic>
        <p:nvPicPr>
          <p:cNvPr id="5" name="Рисунок 4"/>
          <p:cNvPicPr>
            <a:picLocks noChangeAspect="1"/>
          </p:cNvPicPr>
          <p:nvPr/>
        </p:nvPicPr>
        <p:blipFill>
          <a:blip r:embed="rId5"/>
          <a:stretch>
            <a:fillRect/>
          </a:stretch>
        </p:blipFill>
        <p:spPr>
          <a:xfrm>
            <a:off x="6372645" y="752488"/>
            <a:ext cx="5407621" cy="5913633"/>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8763" y="901083"/>
            <a:ext cx="5135384" cy="5616442"/>
          </a:xfrm>
          <a:prstGeom prst="rect">
            <a:avLst/>
          </a:prstGeom>
          <a:solidFill>
            <a:schemeClr val="accent1">
              <a:lumMod val="60000"/>
              <a:lumOff val="40000"/>
            </a:schemeClr>
          </a:solidFill>
        </p:spPr>
      </p:pic>
      <p:sp>
        <p:nvSpPr>
          <p:cNvPr id="8" name="Прямоугольник 7"/>
          <p:cNvSpPr/>
          <p:nvPr/>
        </p:nvSpPr>
        <p:spPr>
          <a:xfrm>
            <a:off x="977462" y="1245475"/>
            <a:ext cx="4838932" cy="2800767"/>
          </a:xfrm>
          <a:prstGeom prst="rect">
            <a:avLst/>
          </a:prstGeom>
          <a:noFill/>
        </p:spPr>
        <p:txBody>
          <a:bodyPr wrap="square" lIns="91440" tIns="45720" rIns="91440" bIns="45720">
            <a:spAutoFit/>
          </a:bodyPr>
          <a:lstStyle/>
          <a:p>
            <a:pPr algn="ctr"/>
            <a:r>
              <a:rPr lang="ru-RU" sz="88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КНИГА ПАМЯТИ</a:t>
            </a:r>
          </a:p>
        </p:txBody>
      </p:sp>
    </p:spTree>
    <p:extLst>
      <p:ext uri="{BB962C8B-B14F-4D97-AF65-F5344CB8AC3E}">
        <p14:creationId xmlns:p14="http://schemas.microsoft.com/office/powerpoint/2010/main" val="40787316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102477" y="74540"/>
            <a:ext cx="12312869" cy="7616208"/>
          </a:xfrm>
          <a:prstGeom prst="rect">
            <a:avLst/>
          </a:prstGeom>
        </p:spPr>
      </p:pic>
      <p:pic>
        <p:nvPicPr>
          <p:cNvPr id="5" name="Рисунок 4" descr="SAM_1710"/>
          <p:cNvPicPr/>
          <p:nvPr/>
        </p:nvPicPr>
        <p:blipFill>
          <a:blip r:embed="rId5" cstate="print"/>
          <a:srcRect l="22086" b="24539"/>
          <a:stretch>
            <a:fillRect/>
          </a:stretch>
        </p:blipFill>
        <p:spPr bwMode="auto">
          <a:xfrm>
            <a:off x="782804" y="437147"/>
            <a:ext cx="2124075" cy="2743200"/>
          </a:xfrm>
          <a:prstGeom prst="rect">
            <a:avLst/>
          </a:prstGeom>
          <a:noFill/>
          <a:ln w="9525">
            <a:noFill/>
            <a:miter lim="800000"/>
            <a:headEnd/>
            <a:tailEnd/>
          </a:ln>
        </p:spPr>
      </p:pic>
      <p:sp>
        <p:nvSpPr>
          <p:cNvPr id="3" name="TextBox 2"/>
          <p:cNvSpPr txBox="1"/>
          <p:nvPr/>
        </p:nvSpPr>
        <p:spPr>
          <a:xfrm>
            <a:off x="2906879" y="437147"/>
            <a:ext cx="3147079" cy="1569660"/>
          </a:xfrm>
          <a:prstGeom prst="rect">
            <a:avLst/>
          </a:prstGeom>
          <a:noFill/>
        </p:spPr>
        <p:txBody>
          <a:bodyPr wrap="square" rtlCol="0">
            <a:spAutoFit/>
          </a:bodyPr>
          <a:lstStyle/>
          <a:p>
            <a:pPr algn="ctr"/>
            <a:r>
              <a:rPr lang="ru-RU" sz="3200" b="1" dirty="0" smtClean="0">
                <a:latin typeface="Times New Roman" panose="02020603050405020304" pitchFamily="18" charset="0"/>
                <a:cs typeface="Times New Roman" panose="02020603050405020304" pitchFamily="18" charset="0"/>
              </a:rPr>
              <a:t>Королёв </a:t>
            </a:r>
          </a:p>
          <a:p>
            <a:pPr algn="ctr"/>
            <a:r>
              <a:rPr lang="ru-RU" sz="3200" b="1" dirty="0" smtClean="0">
                <a:latin typeface="Times New Roman" panose="02020603050405020304" pitchFamily="18" charset="0"/>
                <a:cs typeface="Times New Roman" panose="02020603050405020304" pitchFamily="18" charset="0"/>
              </a:rPr>
              <a:t>Егор Александрович</a:t>
            </a:r>
            <a:endParaRPr lang="ru-RU" sz="32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782805" y="3180347"/>
            <a:ext cx="5056522" cy="3416320"/>
          </a:xfrm>
          <a:prstGeom prst="rect">
            <a:avLst/>
          </a:prstGeom>
          <a:noFill/>
        </p:spPr>
        <p:txBody>
          <a:bodyPr wrap="square" rtlCol="0">
            <a:spAutoFit/>
          </a:bodyPr>
          <a:lstStyle/>
          <a:p>
            <a:pPr algn="just"/>
            <a:r>
              <a:rPr lang="ru-RU" dirty="0">
                <a:latin typeface="Times New Roman" panose="02020603050405020304" pitchFamily="18" charset="0"/>
                <a:cs typeface="Times New Roman" panose="02020603050405020304" pitchFamily="18" charset="0"/>
              </a:rPr>
              <a:t>Родился в 1918 году в деревне </a:t>
            </a:r>
            <a:r>
              <a:rPr lang="ru-RU" dirty="0" smtClean="0">
                <a:latin typeface="Times New Roman" panose="02020603050405020304" pitchFamily="18" charset="0"/>
                <a:cs typeface="Times New Roman" panose="02020603050405020304" pitchFamily="18" charset="0"/>
              </a:rPr>
              <a:t>Щучье. </a:t>
            </a:r>
            <a:r>
              <a:rPr lang="ru-RU" dirty="0">
                <a:latin typeface="Times New Roman" panose="02020603050405020304" pitchFamily="18" charset="0"/>
                <a:cs typeface="Times New Roman" panose="02020603050405020304" pitchFamily="18" charset="0"/>
              </a:rPr>
              <a:t>Воевал на Дальнем Востоке с Японцами </a:t>
            </a:r>
            <a:r>
              <a:rPr lang="ru-RU" dirty="0" smtClean="0">
                <a:latin typeface="Times New Roman" panose="02020603050405020304" pitchFamily="18" charset="0"/>
                <a:cs typeface="Times New Roman" panose="02020603050405020304" pitchFamily="18" charset="0"/>
              </a:rPr>
              <a:t>в130 </a:t>
            </a:r>
            <a:r>
              <a:rPr lang="ru-RU" dirty="0">
                <a:latin typeface="Times New Roman" panose="02020603050405020304" pitchFamily="18" charset="0"/>
                <a:cs typeface="Times New Roman" panose="02020603050405020304" pitchFamily="18" charset="0"/>
              </a:rPr>
              <a:t>полку. В роте связи был </a:t>
            </a:r>
            <a:r>
              <a:rPr lang="ru-RU" dirty="0" smtClean="0">
                <a:latin typeface="Times New Roman" panose="02020603050405020304" pitchFamily="18" charset="0"/>
                <a:cs typeface="Times New Roman" panose="02020603050405020304" pitchFamily="18" charset="0"/>
              </a:rPr>
              <a:t>связистом. Однажды </a:t>
            </a:r>
            <a:r>
              <a:rPr lang="ru-RU" dirty="0">
                <a:latin typeface="Times New Roman" panose="02020603050405020304" pitchFamily="18" charset="0"/>
                <a:cs typeface="Times New Roman" panose="02020603050405020304" pitchFamily="18" charset="0"/>
              </a:rPr>
              <a:t>бала прервана связь, и </a:t>
            </a:r>
            <a:r>
              <a:rPr lang="ru-RU" dirty="0" smtClean="0">
                <a:latin typeface="Times New Roman" panose="02020603050405020304" pitchFamily="18" charset="0"/>
                <a:cs typeface="Times New Roman" panose="02020603050405020304" pitchFamily="18" charset="0"/>
              </a:rPr>
              <a:t>комбат поручил </a:t>
            </a:r>
            <a:r>
              <a:rPr lang="ru-RU" dirty="0">
                <a:latin typeface="Times New Roman" panose="02020603050405020304" pitchFamily="18" charset="0"/>
                <a:cs typeface="Times New Roman" panose="02020603050405020304" pitchFamily="18" charset="0"/>
              </a:rPr>
              <a:t>Егору Александровичу </a:t>
            </a:r>
            <a:r>
              <a:rPr lang="ru-RU" dirty="0" smtClean="0">
                <a:latin typeface="Times New Roman" panose="02020603050405020304" pitchFamily="18" charset="0"/>
                <a:cs typeface="Times New Roman" panose="02020603050405020304" pitchFamily="18" charset="0"/>
              </a:rPr>
              <a:t>наладить связь</a:t>
            </a:r>
            <a:r>
              <a:rPr lang="ru-RU" dirty="0">
                <a:latin typeface="Times New Roman" panose="02020603050405020304" pitchFamily="18" charset="0"/>
                <a:cs typeface="Times New Roman" panose="02020603050405020304" pitchFamily="18" charset="0"/>
              </a:rPr>
              <a:t>, найти повреждение. За </a:t>
            </a:r>
            <a:r>
              <a:rPr lang="ru-RU" dirty="0" smtClean="0">
                <a:latin typeface="Times New Roman" panose="02020603050405020304" pitchFamily="18" charset="0"/>
                <a:cs typeface="Times New Roman" panose="02020603050405020304" pitchFamily="18" charset="0"/>
              </a:rPr>
              <a:t>выполнения </a:t>
            </a:r>
            <a:r>
              <a:rPr lang="ru-RU" dirty="0">
                <a:latin typeface="Times New Roman" panose="02020603050405020304" pitchFamily="18" charset="0"/>
                <a:cs typeface="Times New Roman" panose="02020603050405020304" pitchFamily="18" charset="0"/>
              </a:rPr>
              <a:t>задания он получил медаль «За отвагу». </a:t>
            </a:r>
            <a:r>
              <a:rPr lang="ru-RU" dirty="0" smtClean="0">
                <a:latin typeface="Times New Roman" panose="02020603050405020304" pitchFamily="18" charset="0"/>
                <a:cs typeface="Times New Roman" panose="02020603050405020304" pitchFamily="18" charset="0"/>
              </a:rPr>
              <a:t> </a:t>
            </a:r>
          </a:p>
          <a:p>
            <a:pPr algn="just"/>
            <a:r>
              <a:rPr lang="ru-RU" dirty="0" smtClean="0">
                <a:latin typeface="Times New Roman" panose="02020603050405020304" pitchFamily="18" charset="0"/>
                <a:cs typeface="Times New Roman" panose="02020603050405020304" pitchFamily="18" charset="0"/>
              </a:rPr>
              <a:t>Имеет </a:t>
            </a:r>
            <a:r>
              <a:rPr lang="ru-RU" dirty="0">
                <a:latin typeface="Times New Roman" panose="02020603050405020304" pitchFamily="18" charset="0"/>
                <a:cs typeface="Times New Roman" panose="02020603050405020304" pitchFamily="18" charset="0"/>
              </a:rPr>
              <a:t>медаль «За Победу» и </a:t>
            </a:r>
            <a:r>
              <a:rPr lang="ru-RU" dirty="0" smtClean="0">
                <a:latin typeface="Times New Roman" panose="02020603050405020304" pitchFamily="18" charset="0"/>
                <a:cs typeface="Times New Roman" panose="02020603050405020304" pitchFamily="18" charset="0"/>
              </a:rPr>
              <a:t>несколько </a:t>
            </a:r>
            <a:r>
              <a:rPr lang="ru-RU" dirty="0">
                <a:latin typeface="Times New Roman" panose="02020603050405020304" pitchFamily="18" charset="0"/>
                <a:cs typeface="Times New Roman" panose="02020603050405020304" pitchFamily="18" charset="0"/>
              </a:rPr>
              <a:t>юбилейных </a:t>
            </a:r>
            <a:r>
              <a:rPr lang="ru-RU" dirty="0" smtClean="0">
                <a:latin typeface="Times New Roman" panose="02020603050405020304" pitchFamily="18" charset="0"/>
                <a:cs typeface="Times New Roman" panose="02020603050405020304" pitchFamily="18" charset="0"/>
              </a:rPr>
              <a:t>медалей.</a:t>
            </a:r>
          </a:p>
          <a:p>
            <a:pPr algn="just"/>
            <a:r>
              <a:rPr lang="ru-RU" dirty="0" smtClean="0">
                <a:latin typeface="Times New Roman" panose="02020603050405020304" pitchFamily="18" charset="0"/>
                <a:cs typeface="Times New Roman" panose="02020603050405020304" pitchFamily="18" charset="0"/>
              </a:rPr>
              <a:t>Умер </a:t>
            </a:r>
            <a:r>
              <a:rPr lang="ru-RU" dirty="0">
                <a:latin typeface="Times New Roman" panose="02020603050405020304" pitchFamily="18" charset="0"/>
                <a:cs typeface="Times New Roman" panose="02020603050405020304" pitchFamily="18" charset="0"/>
              </a:rPr>
              <a:t>15 декабря 1985 года. </a:t>
            </a:r>
            <a:r>
              <a:rPr lang="ru-RU" dirty="0" smtClean="0">
                <a:latin typeface="Times New Roman" panose="02020603050405020304" pitchFamily="18" charset="0"/>
                <a:cs typeface="Times New Roman" panose="02020603050405020304" pitchFamily="18" charset="0"/>
              </a:rPr>
              <a:t>Похоронен </a:t>
            </a:r>
            <a:r>
              <a:rPr lang="ru-RU" dirty="0">
                <a:latin typeface="Times New Roman" panose="02020603050405020304" pitchFamily="18" charset="0"/>
                <a:cs typeface="Times New Roman" panose="02020603050405020304" pitchFamily="18" charset="0"/>
              </a:rPr>
              <a:t>в с. Покровское.</a:t>
            </a:r>
          </a:p>
          <a:p>
            <a:r>
              <a:rPr lang="ru-RU" dirty="0"/>
              <a:t> </a:t>
            </a:r>
          </a:p>
        </p:txBody>
      </p:sp>
      <p:pic>
        <p:nvPicPr>
          <p:cNvPr id="7" name="Рисунок 6" descr="39C5A57A"/>
          <p:cNvPicPr/>
          <p:nvPr/>
        </p:nvPicPr>
        <p:blipFill>
          <a:blip r:embed="rId6" cstate="print"/>
          <a:srcRect l="1859"/>
          <a:stretch>
            <a:fillRect/>
          </a:stretch>
        </p:blipFill>
        <p:spPr bwMode="auto">
          <a:xfrm>
            <a:off x="6201686" y="252306"/>
            <a:ext cx="2263549" cy="2857500"/>
          </a:xfrm>
          <a:prstGeom prst="rect">
            <a:avLst/>
          </a:prstGeom>
          <a:noFill/>
          <a:ln w="9525">
            <a:noFill/>
            <a:miter lim="800000"/>
            <a:headEnd/>
            <a:tailEnd/>
          </a:ln>
        </p:spPr>
      </p:pic>
      <p:sp>
        <p:nvSpPr>
          <p:cNvPr id="9" name="TextBox 8"/>
          <p:cNvSpPr txBox="1"/>
          <p:nvPr/>
        </p:nvSpPr>
        <p:spPr>
          <a:xfrm>
            <a:off x="8465236" y="583324"/>
            <a:ext cx="3020911" cy="2308324"/>
          </a:xfrm>
          <a:prstGeom prst="rect">
            <a:avLst/>
          </a:prstGeom>
          <a:noFill/>
        </p:spPr>
        <p:txBody>
          <a:bodyPr wrap="square" rtlCol="0">
            <a:spAutoFit/>
          </a:bodyPr>
          <a:lstStyle/>
          <a:p>
            <a:pPr algn="ctr">
              <a:lnSpc>
                <a:spcPct val="150000"/>
              </a:lnSpc>
            </a:pPr>
            <a:r>
              <a:rPr lang="ru-RU" sz="3200" b="1" dirty="0" err="1" smtClean="0">
                <a:latin typeface="Times New Roman" panose="02020603050405020304" pitchFamily="18" charset="0"/>
                <a:cs typeface="Times New Roman" panose="02020603050405020304" pitchFamily="18" charset="0"/>
              </a:rPr>
              <a:t>Космовский</a:t>
            </a:r>
            <a:endParaRPr lang="ru-RU" sz="3200" b="1" dirty="0" smtClean="0">
              <a:latin typeface="Times New Roman" panose="02020603050405020304" pitchFamily="18" charset="0"/>
              <a:cs typeface="Times New Roman" panose="02020603050405020304" pitchFamily="18" charset="0"/>
            </a:endParaRPr>
          </a:p>
          <a:p>
            <a:pPr algn="ctr">
              <a:lnSpc>
                <a:spcPct val="150000"/>
              </a:lnSpc>
            </a:pPr>
            <a:r>
              <a:rPr lang="ru-RU" sz="3200" b="1" dirty="0" smtClean="0">
                <a:latin typeface="Times New Roman" panose="02020603050405020304" pitchFamily="18" charset="0"/>
                <a:cs typeface="Times New Roman" panose="02020603050405020304" pitchFamily="18" charset="0"/>
              </a:rPr>
              <a:t> Мефодий Иванович</a:t>
            </a:r>
            <a:endParaRPr lang="ru-RU" sz="32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349416" y="3416002"/>
            <a:ext cx="5136731" cy="2862322"/>
          </a:xfrm>
          <a:prstGeom prst="rect">
            <a:avLst/>
          </a:prstGeom>
          <a:noFill/>
        </p:spPr>
        <p:txBody>
          <a:bodyPr wrap="square" rtlCol="0">
            <a:spAutoFit/>
          </a:bodyPr>
          <a:lstStyle/>
          <a:p>
            <a:pPr algn="just"/>
            <a:r>
              <a:rPr lang="ru-RU" dirty="0">
                <a:latin typeface="Times New Roman" panose="02020603050405020304" pitchFamily="18" charset="0"/>
                <a:cs typeface="Times New Roman" panose="02020603050405020304" pitchFamily="18" charset="0"/>
              </a:rPr>
              <a:t>Мефодий Иванович ушёл на </a:t>
            </a:r>
            <a:r>
              <a:rPr lang="ru-RU" dirty="0" smtClean="0">
                <a:latin typeface="Times New Roman" panose="02020603050405020304" pitchFamily="18" charset="0"/>
                <a:cs typeface="Times New Roman" panose="02020603050405020304" pitchFamily="18" charset="0"/>
              </a:rPr>
              <a:t>фронт 22 </a:t>
            </a:r>
            <a:r>
              <a:rPr lang="ru-RU" dirty="0">
                <a:latin typeface="Times New Roman" panose="02020603050405020304" pitchFamily="18" charset="0"/>
                <a:cs typeface="Times New Roman" panose="02020603050405020304" pitchFamily="18" charset="0"/>
              </a:rPr>
              <a:t>августа 1942 года. Сражался под </a:t>
            </a:r>
          </a:p>
          <a:p>
            <a:pPr algn="just"/>
            <a:r>
              <a:rPr lang="ru-RU" dirty="0">
                <a:latin typeface="Times New Roman" panose="02020603050405020304" pitchFamily="18" charset="0"/>
                <a:cs typeface="Times New Roman" panose="02020603050405020304" pitchFamily="18" charset="0"/>
              </a:rPr>
              <a:t>        Харьковом, Ворошиловградом, в</a:t>
            </a:r>
          </a:p>
          <a:p>
            <a:pPr algn="just"/>
            <a:r>
              <a:rPr lang="ru-RU" dirty="0">
                <a:latin typeface="Times New Roman" panose="02020603050405020304" pitchFamily="18" charset="0"/>
                <a:cs typeface="Times New Roman" panose="02020603050405020304" pitchFamily="18" charset="0"/>
              </a:rPr>
              <a:t>        Запорожье. </a:t>
            </a:r>
          </a:p>
          <a:p>
            <a:pPr algn="just"/>
            <a:r>
              <a:rPr lang="ru-RU" dirty="0">
                <a:latin typeface="Times New Roman" panose="02020603050405020304" pitchFamily="18" charset="0"/>
                <a:cs typeface="Times New Roman" panose="02020603050405020304" pitchFamily="18" charset="0"/>
              </a:rPr>
              <a:t> За боевые заслуги перед  Родиной награжден медалями: </a:t>
            </a:r>
          </a:p>
          <a:p>
            <a:pPr algn="just"/>
            <a:r>
              <a:rPr lang="ru-RU" dirty="0">
                <a:latin typeface="Times New Roman" panose="02020603050405020304" pitchFamily="18" charset="0"/>
                <a:cs typeface="Times New Roman" panose="02020603050405020304" pitchFamily="18" charset="0"/>
              </a:rPr>
              <a:t>«За отвагу», </a:t>
            </a:r>
          </a:p>
          <a:p>
            <a:pPr algn="just"/>
            <a:r>
              <a:rPr lang="ru-RU" dirty="0">
                <a:latin typeface="Times New Roman" panose="02020603050405020304" pitchFamily="18" charset="0"/>
                <a:cs typeface="Times New Roman" panose="02020603050405020304" pitchFamily="18" charset="0"/>
              </a:rPr>
              <a:t>«30 лет Победы»</a:t>
            </a:r>
          </a:p>
          <a:p>
            <a:pPr algn="just"/>
            <a:r>
              <a:rPr lang="ru-RU" dirty="0">
                <a:latin typeface="Times New Roman" panose="02020603050405020304" pitchFamily="18" charset="0"/>
                <a:cs typeface="Times New Roman" panose="02020603050405020304" pitchFamily="18" charset="0"/>
              </a:rPr>
              <a:t>                «За Победу над Германией»</a:t>
            </a:r>
          </a:p>
          <a:p>
            <a:pPr algn="just"/>
            <a:r>
              <a:rPr lang="ru-RU"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827158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23648" y="0"/>
            <a:ext cx="12312869" cy="7616208"/>
          </a:xfrm>
          <a:prstGeom prst="rect">
            <a:avLst/>
          </a:prstGeom>
        </p:spPr>
      </p:pic>
      <p:pic>
        <p:nvPicPr>
          <p:cNvPr id="3" name="Рисунок 2" descr="8B68A792"/>
          <p:cNvPicPr/>
          <p:nvPr/>
        </p:nvPicPr>
        <p:blipFill>
          <a:blip r:embed="rId5" cstate="print"/>
          <a:srcRect/>
          <a:stretch>
            <a:fillRect/>
          </a:stretch>
        </p:blipFill>
        <p:spPr bwMode="auto">
          <a:xfrm>
            <a:off x="781033" y="420129"/>
            <a:ext cx="1888026" cy="2520779"/>
          </a:xfrm>
          <a:prstGeom prst="rect">
            <a:avLst/>
          </a:prstGeom>
          <a:noFill/>
          <a:ln w="9525">
            <a:noFill/>
            <a:miter lim="800000"/>
            <a:headEnd/>
            <a:tailEnd/>
          </a:ln>
        </p:spPr>
      </p:pic>
      <p:sp>
        <p:nvSpPr>
          <p:cNvPr id="20482" name="Rectangle 2"/>
          <p:cNvSpPr>
            <a:spLocks noChangeArrowheads="1"/>
          </p:cNvSpPr>
          <p:nvPr/>
        </p:nvSpPr>
        <p:spPr bwMode="auto">
          <a:xfrm>
            <a:off x="617838" y="2539033"/>
            <a:ext cx="5511114"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ctr"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chemeClr val="tx1"/>
                </a:solidFill>
                <a:effectLst/>
                <a:latin typeface="Times New Roman" pitchFamily="18" charset="0"/>
                <a:cs typeface="Times New Roman" pitchFamily="18" charset="0"/>
              </a:rPr>
              <a:t>Гусев</a:t>
            </a:r>
          </a:p>
          <a:p>
            <a:pPr marL="0" marR="0" lvl="0" indent="449263" algn="ctr"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chemeClr val="tx1"/>
                </a:solidFill>
                <a:effectLst/>
                <a:latin typeface="Times New Roman" pitchFamily="18" charset="0"/>
                <a:cs typeface="Times New Roman" pitchFamily="18" charset="0"/>
              </a:rPr>
              <a:t> Илья Иванович</a:t>
            </a:r>
          </a:p>
        </p:txBody>
      </p:sp>
      <p:pic>
        <p:nvPicPr>
          <p:cNvPr id="12" name="Рисунок 11" descr="D513ABB6"/>
          <p:cNvPicPr/>
          <p:nvPr/>
        </p:nvPicPr>
        <p:blipFill>
          <a:blip r:embed="rId6" cstate="print"/>
          <a:srcRect/>
          <a:stretch>
            <a:fillRect/>
          </a:stretch>
        </p:blipFill>
        <p:spPr bwMode="auto">
          <a:xfrm>
            <a:off x="716690" y="3663780"/>
            <a:ext cx="1927655" cy="2465171"/>
          </a:xfrm>
          <a:prstGeom prst="rect">
            <a:avLst/>
          </a:prstGeom>
          <a:noFill/>
          <a:ln w="9525">
            <a:noFill/>
            <a:miter lim="800000"/>
            <a:headEnd/>
            <a:tailEnd/>
          </a:ln>
        </p:spPr>
      </p:pic>
      <p:sp>
        <p:nvSpPr>
          <p:cNvPr id="14" name="TextBox 13"/>
          <p:cNvSpPr txBox="1"/>
          <p:nvPr/>
        </p:nvSpPr>
        <p:spPr>
          <a:xfrm>
            <a:off x="2842054" y="345990"/>
            <a:ext cx="3286898" cy="2031325"/>
          </a:xfrm>
          <a:prstGeom prst="rect">
            <a:avLst/>
          </a:prstGeom>
          <a:noFill/>
        </p:spPr>
        <p:txBody>
          <a:bodyPr wrap="square" rtlCol="0">
            <a:spAutoFit/>
          </a:bodyPr>
          <a:lstStyle/>
          <a:p>
            <a:pPr lvl="0" indent="449263" algn="just" fontAlgn="base">
              <a:spcBef>
                <a:spcPct val="0"/>
              </a:spcBef>
              <a:spcAft>
                <a:spcPct val="0"/>
              </a:spcAft>
            </a:pPr>
            <a:r>
              <a:rPr lang="ru-RU" dirty="0" smtClean="0">
                <a:latin typeface="Times New Roman" pitchFamily="18" charset="0"/>
                <a:ea typeface="Times New Roman" pitchFamily="18" charset="0"/>
                <a:cs typeface="Times New Roman" pitchFamily="18" charset="0"/>
              </a:rPr>
              <a:t>Родился в 1915 году, сержант, работал колхозе им. Ленина. Награждён орденом Отечественной войны </a:t>
            </a:r>
            <a:r>
              <a:rPr lang="en-US" dirty="0" smtClean="0">
                <a:latin typeface="Times New Roman" pitchFamily="18" charset="0"/>
                <a:ea typeface="Times New Roman" pitchFamily="18" charset="0"/>
                <a:cs typeface="Times New Roman" pitchFamily="18" charset="0"/>
              </a:rPr>
              <a:t>II</a:t>
            </a:r>
            <a:r>
              <a:rPr lang="ru-RU" dirty="0" smtClean="0">
                <a:latin typeface="Times New Roman" pitchFamily="18" charset="0"/>
                <a:ea typeface="Times New Roman" pitchFamily="18" charset="0"/>
                <a:cs typeface="Times New Roman" pitchFamily="18" charset="0"/>
              </a:rPr>
              <a:t> степени, медалями. Умер в 1994 году. Похоронен в с. Дубровное.</a:t>
            </a:r>
            <a:endParaRPr lang="ru-RU" dirty="0" smtClean="0">
              <a:latin typeface="Times New Roman" pitchFamily="18" charset="0"/>
              <a:cs typeface="Times New Roman" pitchFamily="18" charset="0"/>
            </a:endParaRPr>
          </a:p>
        </p:txBody>
      </p:sp>
      <p:sp>
        <p:nvSpPr>
          <p:cNvPr id="20484" name="Rectangle 4"/>
          <p:cNvSpPr>
            <a:spLocks noChangeArrowheads="1"/>
          </p:cNvSpPr>
          <p:nvPr/>
        </p:nvSpPr>
        <p:spPr bwMode="auto">
          <a:xfrm>
            <a:off x="2669059" y="3903136"/>
            <a:ext cx="3459893" cy="21089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Родился в 1922 году. На войну ушёл в 1941 году, прослужив минометчиком   на первом Белорусском фронте.  В годы войны был ранен в грудную  клетку.  Имеет награды:«За отвагу»,</a:t>
            </a:r>
            <a:r>
              <a:rPr lang="ru-RU" dirty="0" smtClean="0">
                <a:latin typeface="Times New Roman" pitchFamily="18" charset="0"/>
                <a:ea typeface="Times New Roman" pitchFamily="18" charset="0"/>
                <a:cs typeface="Times New Roman" pitchFamily="18" charset="0"/>
              </a:rPr>
              <a:t> </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Минометный значок.</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7" name="TextBox 16"/>
          <p:cNvSpPr txBox="1"/>
          <p:nvPr/>
        </p:nvSpPr>
        <p:spPr>
          <a:xfrm>
            <a:off x="766119" y="6059628"/>
            <a:ext cx="4740521" cy="1077218"/>
          </a:xfrm>
          <a:prstGeom prst="rect">
            <a:avLst/>
          </a:prstGeom>
          <a:noFill/>
        </p:spPr>
        <p:txBody>
          <a:bodyPr wrap="square" rtlCol="0">
            <a:spAutoFit/>
          </a:bodyPr>
          <a:lstStyle/>
          <a:p>
            <a:pPr algn="ctr"/>
            <a:r>
              <a:rPr lang="ru-RU" sz="3200" b="1" dirty="0" smtClean="0">
                <a:latin typeface="Times New Roman" pitchFamily="18" charset="0"/>
                <a:cs typeface="Times New Roman" pitchFamily="18" charset="0"/>
              </a:rPr>
              <a:t>Табанаков</a:t>
            </a:r>
          </a:p>
          <a:p>
            <a:pPr algn="ctr"/>
            <a:r>
              <a:rPr lang="ru-RU" sz="3200" b="1" dirty="0" smtClean="0">
                <a:latin typeface="Times New Roman" pitchFamily="18" charset="0"/>
                <a:cs typeface="Times New Roman" pitchFamily="18" charset="0"/>
              </a:rPr>
              <a:t> Николай Михайлович</a:t>
            </a:r>
            <a:endParaRPr lang="ru-RU" sz="3200" b="1" dirty="0">
              <a:latin typeface="Times New Roman" pitchFamily="18" charset="0"/>
              <a:cs typeface="Times New Roman" pitchFamily="18" charset="0"/>
            </a:endParaRPr>
          </a:p>
        </p:txBody>
      </p:sp>
      <p:sp>
        <p:nvSpPr>
          <p:cNvPr id="18" name="TextBox 17"/>
          <p:cNvSpPr txBox="1"/>
          <p:nvPr/>
        </p:nvSpPr>
        <p:spPr>
          <a:xfrm>
            <a:off x="6499654" y="321276"/>
            <a:ext cx="4843849" cy="6093976"/>
          </a:xfrm>
          <a:prstGeom prst="rect">
            <a:avLst/>
          </a:prstGeom>
          <a:noFill/>
        </p:spPr>
        <p:txBody>
          <a:bodyPr wrap="square" rtlCol="0">
            <a:spAutoFit/>
          </a:bodyPr>
          <a:lstStyle/>
          <a:p>
            <a:pPr algn="ctr"/>
            <a:r>
              <a:rPr lang="ru-RU" sz="3200" b="1" dirty="0" smtClean="0">
                <a:latin typeface="Times New Roman" pitchFamily="18" charset="0"/>
                <a:cs typeface="Times New Roman" pitchFamily="18" charset="0"/>
              </a:rPr>
              <a:t>Иванов </a:t>
            </a:r>
          </a:p>
          <a:p>
            <a:pPr algn="ctr"/>
            <a:r>
              <a:rPr lang="ru-RU" sz="3200" b="1" dirty="0" smtClean="0">
                <a:latin typeface="Times New Roman" pitchFamily="18" charset="0"/>
                <a:cs typeface="Times New Roman" pitchFamily="18" charset="0"/>
              </a:rPr>
              <a:t>Яков </a:t>
            </a:r>
            <a:r>
              <a:rPr lang="ru-RU" sz="3200" b="1" dirty="0" err="1" smtClean="0">
                <a:latin typeface="Times New Roman" pitchFamily="18" charset="0"/>
                <a:cs typeface="Times New Roman" pitchFamily="18" charset="0"/>
              </a:rPr>
              <a:t>Никонорович</a:t>
            </a:r>
            <a:endParaRPr lang="ru-RU" sz="3200" b="1" dirty="0" smtClean="0">
              <a:latin typeface="Times New Roman" pitchFamily="18" charset="0"/>
              <a:cs typeface="Times New Roman" pitchFamily="18" charset="0"/>
            </a:endParaRPr>
          </a:p>
          <a:p>
            <a:pPr algn="just"/>
            <a:endParaRPr lang="ru-RU" b="1"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Родился в 1926 году а д. </a:t>
            </a:r>
            <a:r>
              <a:rPr lang="ru-RU" dirty="0" err="1" smtClean="0">
                <a:latin typeface="Times New Roman" pitchFamily="18" charset="0"/>
                <a:cs typeface="Times New Roman" pitchFamily="18" charset="0"/>
              </a:rPr>
              <a:t>Пояндайкино</a:t>
            </a:r>
            <a:endParaRPr lang="ru-RU"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Шумерменского</a:t>
            </a:r>
            <a:r>
              <a:rPr lang="ru-RU" dirty="0" smtClean="0">
                <a:latin typeface="Times New Roman" pitchFamily="18" charset="0"/>
                <a:cs typeface="Times New Roman" pitchFamily="18" charset="0"/>
              </a:rPr>
              <a:t> района. призван на фронт 13 ноября 1943 года. Был ранен. </a:t>
            </a:r>
          </a:p>
          <a:p>
            <a:pPr algn="just"/>
            <a:r>
              <a:rPr lang="ru-RU" dirty="0" smtClean="0">
                <a:latin typeface="Times New Roman" pitchFamily="18" charset="0"/>
                <a:cs typeface="Times New Roman" pitchFamily="18" charset="0"/>
              </a:rPr>
              <a:t> В 1944 году снова ушёл на фронт. Служил в 226 стрелковой дивизии первого Белорусского фронта. 14 апреля 1945 года был в составе частей, которые начали подготовку к наступлению на   Берлин. В самом начале наступления был   ранен, долгое время провел в госпитале. С начала лежал в городе Варшаве, потом  в г. </a:t>
            </a:r>
            <a:r>
              <a:rPr lang="ru-RU" dirty="0" err="1" smtClean="0">
                <a:latin typeface="Times New Roman" pitchFamily="18" charset="0"/>
                <a:cs typeface="Times New Roman" pitchFamily="18" charset="0"/>
              </a:rPr>
              <a:t>Самаркаде</a:t>
            </a:r>
            <a:r>
              <a:rPr lang="ru-RU" dirty="0" smtClean="0">
                <a:latin typeface="Times New Roman" pitchFamily="18" charset="0"/>
                <a:cs typeface="Times New Roman" pitchFamily="18" charset="0"/>
              </a:rPr>
              <a:t>. 30 сентября 1945 года</a:t>
            </a:r>
          </a:p>
          <a:p>
            <a:pPr algn="just"/>
            <a:r>
              <a:rPr lang="ru-RU" dirty="0" smtClean="0">
                <a:latin typeface="Times New Roman" pitchFamily="18" charset="0"/>
                <a:cs typeface="Times New Roman" pitchFamily="18" charset="0"/>
              </a:rPr>
              <a:t> вернулся домой.  Имеет награды:</a:t>
            </a:r>
          </a:p>
          <a:p>
            <a:pPr algn="just"/>
            <a:r>
              <a:rPr lang="ru-RU" dirty="0" smtClean="0">
                <a:latin typeface="Times New Roman" pitchFamily="18" charset="0"/>
                <a:cs typeface="Times New Roman" pitchFamily="18" charset="0"/>
              </a:rPr>
              <a:t>Орден Красной Звезды 1943 года.,</a:t>
            </a:r>
          </a:p>
          <a:p>
            <a:pPr algn="just"/>
            <a:r>
              <a:rPr lang="ru-RU" dirty="0" smtClean="0">
                <a:latin typeface="Times New Roman" pitchFamily="18" charset="0"/>
                <a:cs typeface="Times New Roman" pitchFamily="18" charset="0"/>
              </a:rPr>
              <a:t>Медаль «За доблестный труд в войне»,</a:t>
            </a:r>
          </a:p>
          <a:p>
            <a:pPr algn="just"/>
            <a:r>
              <a:rPr lang="ru-RU" dirty="0" smtClean="0">
                <a:latin typeface="Times New Roman" pitchFamily="18" charset="0"/>
                <a:cs typeface="Times New Roman" pitchFamily="18" charset="0"/>
              </a:rPr>
              <a:t>Медаль «30-летие Победы».</a:t>
            </a:r>
          </a:p>
          <a:p>
            <a:r>
              <a:rPr lang="ru-RU" dirty="0" smtClean="0">
                <a:latin typeface="Times New Roman" pitchFamily="18" charset="0"/>
                <a:cs typeface="Times New Roman" pitchFamily="18" charset="0"/>
              </a:rPr>
              <a:t> </a:t>
            </a:r>
          </a:p>
          <a:p>
            <a:endParaRPr lang="ru-RU" dirty="0"/>
          </a:p>
        </p:txBody>
      </p:sp>
    </p:spTree>
    <p:extLst>
      <p:ext uri="{BB962C8B-B14F-4D97-AF65-F5344CB8AC3E}">
        <p14:creationId xmlns:p14="http://schemas.microsoft.com/office/powerpoint/2010/main" val="1581516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0" y="31531"/>
            <a:ext cx="11990528" cy="7584942"/>
          </a:xfrm>
          <a:prstGeom prst="rect">
            <a:avLst/>
          </a:prstGeom>
        </p:spPr>
      </p:pic>
      <p:pic>
        <p:nvPicPr>
          <p:cNvPr id="3" name="Рисунок 2" descr="1ABB3968"/>
          <p:cNvPicPr/>
          <p:nvPr/>
        </p:nvPicPr>
        <p:blipFill>
          <a:blip r:embed="rId5" cstate="print"/>
          <a:srcRect/>
          <a:stretch>
            <a:fillRect/>
          </a:stretch>
        </p:blipFill>
        <p:spPr bwMode="auto">
          <a:xfrm>
            <a:off x="808286" y="475735"/>
            <a:ext cx="2123406" cy="3089189"/>
          </a:xfrm>
          <a:prstGeom prst="rect">
            <a:avLst/>
          </a:prstGeom>
          <a:noFill/>
          <a:ln w="9525">
            <a:noFill/>
            <a:miter lim="800000"/>
            <a:headEnd/>
            <a:tailEnd/>
          </a:ln>
        </p:spPr>
      </p:pic>
      <p:sp>
        <p:nvSpPr>
          <p:cNvPr id="5" name="TextBox 4"/>
          <p:cNvSpPr txBox="1"/>
          <p:nvPr/>
        </p:nvSpPr>
        <p:spPr>
          <a:xfrm>
            <a:off x="3089190" y="1087395"/>
            <a:ext cx="2940907" cy="2862322"/>
          </a:xfrm>
          <a:prstGeom prst="rect">
            <a:avLst/>
          </a:prstGeom>
          <a:noFill/>
        </p:spPr>
        <p:txBody>
          <a:bodyPr wrap="square" rtlCol="0">
            <a:spAutoFit/>
          </a:bodyPr>
          <a:lstStyle/>
          <a:p>
            <a:pPr algn="just"/>
            <a:r>
              <a:rPr lang="ru-RU" dirty="0" smtClean="0">
                <a:latin typeface="Arial" pitchFamily="34" charset="0"/>
                <a:ea typeface="Times New Roman" pitchFamily="18" charset="0"/>
                <a:cs typeface="Arial" pitchFamily="34" charset="0"/>
              </a:rPr>
              <a:t>Родился 20 марта 1914 года в с. Дубровное Ярковского района. Матвей Петрович призван на фронт по мобилизации Ярковского РВК 8 декабря 1941 года.  Служил в 520 стрелковом полку пулемётчиком -</a:t>
            </a:r>
            <a:r>
              <a:rPr lang="ru-RU" dirty="0" err="1" smtClean="0">
                <a:latin typeface="Arial" pitchFamily="34" charset="0"/>
                <a:ea typeface="Times New Roman" pitchFamily="18" charset="0"/>
                <a:cs typeface="Arial" pitchFamily="34" charset="0"/>
              </a:rPr>
              <a:t>зенитомётчиком</a:t>
            </a:r>
            <a:r>
              <a:rPr lang="ru-RU" dirty="0" smtClean="0">
                <a:latin typeface="Arial" pitchFamily="34" charset="0"/>
                <a:ea typeface="Times New Roman" pitchFamily="18" charset="0"/>
                <a:cs typeface="Arial" pitchFamily="34" charset="0"/>
              </a:rPr>
              <a:t>. </a:t>
            </a:r>
            <a:endParaRPr lang="ru-RU" dirty="0"/>
          </a:p>
        </p:txBody>
      </p:sp>
      <p:sp>
        <p:nvSpPr>
          <p:cNvPr id="19460" name="Rectangle 4"/>
          <p:cNvSpPr>
            <a:spLocks noChangeArrowheads="1"/>
          </p:cNvSpPr>
          <p:nvPr/>
        </p:nvSpPr>
        <p:spPr bwMode="auto">
          <a:xfrm>
            <a:off x="518985" y="3830595"/>
            <a:ext cx="5387546"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 ноябре 1942 года был ранен, попал в госпиталь в г. Тамбове, потом продолжил  лечение в г. Магнитогорске. 13 января 1943 года  уволен в запас по состоянию здоровья.</a:t>
            </a:r>
            <a:r>
              <a:rPr kumimoji="0" lang="ru-RU"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Имеет награды: Орден Отечественной войны </a:t>
            </a: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II</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степени,«За доблестный труд в</a:t>
            </a:r>
            <a:r>
              <a:rPr kumimoji="0" lang="ru-RU"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ознаменовании 100-летия со дня рождения В.И. Ленина»,«20-летие Победы над Германией»,«30-летие Победы над Германией» и др.После войны работал в колхозе им. Ленина механизатором. Умер 23 января 1999 года.</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Похоронен в д. Дубровное.</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0" name="TextBox 9"/>
          <p:cNvSpPr txBox="1"/>
          <p:nvPr/>
        </p:nvSpPr>
        <p:spPr>
          <a:xfrm>
            <a:off x="3385752" y="345989"/>
            <a:ext cx="2273644" cy="707886"/>
          </a:xfrm>
          <a:prstGeom prst="rect">
            <a:avLst/>
          </a:prstGeom>
          <a:noFill/>
        </p:spPr>
        <p:txBody>
          <a:bodyPr wrap="square" rtlCol="0">
            <a:spAutoFit/>
          </a:bodyPr>
          <a:lstStyle/>
          <a:p>
            <a:pPr algn="ctr"/>
            <a:r>
              <a:rPr lang="ru-RU" sz="2000" b="1" dirty="0" smtClean="0">
                <a:latin typeface="Times New Roman" pitchFamily="18" charset="0"/>
                <a:cs typeface="Times New Roman" pitchFamily="18" charset="0"/>
              </a:rPr>
              <a:t>Царёв </a:t>
            </a:r>
          </a:p>
          <a:p>
            <a:pPr algn="ctr"/>
            <a:r>
              <a:rPr lang="ru-RU" sz="2000" b="1" dirty="0" smtClean="0">
                <a:latin typeface="Times New Roman" pitchFamily="18" charset="0"/>
                <a:cs typeface="Times New Roman" pitchFamily="18" charset="0"/>
              </a:rPr>
              <a:t>Матвей Петрович</a:t>
            </a:r>
            <a:endParaRPr lang="ru-RU" sz="2000" b="1" dirty="0">
              <a:latin typeface="Times New Roman" pitchFamily="18" charset="0"/>
              <a:cs typeface="Times New Roman" pitchFamily="18" charset="0"/>
            </a:endParaRPr>
          </a:p>
        </p:txBody>
      </p:sp>
      <p:pic>
        <p:nvPicPr>
          <p:cNvPr id="11" name="Рисунок 10" descr="6D4EC6CA"/>
          <p:cNvPicPr/>
          <p:nvPr/>
        </p:nvPicPr>
        <p:blipFill>
          <a:blip r:embed="rId6" cstate="print"/>
          <a:srcRect/>
          <a:stretch>
            <a:fillRect/>
          </a:stretch>
        </p:blipFill>
        <p:spPr bwMode="auto">
          <a:xfrm>
            <a:off x="6374688" y="333633"/>
            <a:ext cx="2102048" cy="2656703"/>
          </a:xfrm>
          <a:prstGeom prst="rect">
            <a:avLst/>
          </a:prstGeom>
          <a:noFill/>
          <a:ln w="9525">
            <a:noFill/>
            <a:miter lim="800000"/>
            <a:headEnd/>
            <a:tailEnd/>
          </a:ln>
        </p:spPr>
      </p:pic>
      <p:sp>
        <p:nvSpPr>
          <p:cNvPr id="12" name="TextBox 11"/>
          <p:cNvSpPr txBox="1"/>
          <p:nvPr/>
        </p:nvSpPr>
        <p:spPr>
          <a:xfrm>
            <a:off x="8547113" y="361377"/>
            <a:ext cx="2111493" cy="1384995"/>
          </a:xfrm>
          <a:prstGeom prst="rect">
            <a:avLst/>
          </a:prstGeom>
          <a:noFill/>
        </p:spPr>
        <p:txBody>
          <a:bodyPr wrap="square" rtlCol="0">
            <a:spAutoFit/>
          </a:bodyPr>
          <a:lstStyle/>
          <a:p>
            <a:pPr algn="ctr"/>
            <a:r>
              <a:rPr lang="ru-RU" sz="2800" b="1" dirty="0" err="1" smtClean="0">
                <a:latin typeface="Times New Roman" pitchFamily="18" charset="0"/>
                <a:cs typeface="Times New Roman" pitchFamily="18" charset="0"/>
              </a:rPr>
              <a:t>Бурашнов</a:t>
            </a:r>
            <a:r>
              <a:rPr lang="ru-RU" sz="2800" b="1" dirty="0" smtClean="0">
                <a:latin typeface="Times New Roman" pitchFamily="18" charset="0"/>
                <a:cs typeface="Times New Roman" pitchFamily="18" charset="0"/>
              </a:rPr>
              <a:t> </a:t>
            </a:r>
          </a:p>
          <a:p>
            <a:pPr algn="ctr"/>
            <a:r>
              <a:rPr lang="ru-RU" sz="2800" b="1" dirty="0" smtClean="0">
                <a:latin typeface="Times New Roman" pitchFamily="18" charset="0"/>
                <a:cs typeface="Times New Roman" pitchFamily="18" charset="0"/>
              </a:rPr>
              <a:t>Пётр Иванович</a:t>
            </a:r>
            <a:endParaRPr lang="ru-RU" sz="2800" b="1" dirty="0">
              <a:latin typeface="Times New Roman" pitchFamily="18" charset="0"/>
              <a:cs typeface="Times New Roman" pitchFamily="18" charset="0"/>
            </a:endParaRPr>
          </a:p>
        </p:txBody>
      </p:sp>
      <p:sp>
        <p:nvSpPr>
          <p:cNvPr id="13" name="TextBox 12"/>
          <p:cNvSpPr txBox="1"/>
          <p:nvPr/>
        </p:nvSpPr>
        <p:spPr>
          <a:xfrm>
            <a:off x="8526163" y="1746372"/>
            <a:ext cx="3015048" cy="2031325"/>
          </a:xfrm>
          <a:prstGeom prst="rect">
            <a:avLst/>
          </a:prstGeom>
          <a:noFill/>
        </p:spPr>
        <p:txBody>
          <a:bodyPr wrap="square" rtlCol="0">
            <a:spAutoFit/>
          </a:bodyPr>
          <a:lstStyle/>
          <a:p>
            <a:pPr algn="just"/>
            <a:r>
              <a:rPr lang="ru-RU" dirty="0" smtClean="0">
                <a:latin typeface="Times New Roman" pitchFamily="18" charset="0"/>
                <a:cs typeface="Times New Roman" pitchFamily="18" charset="0"/>
              </a:rPr>
              <a:t>Родился 2 сентября 1919 года.    На фронт ушёл в декабре 1942 года из</a:t>
            </a:r>
          </a:p>
          <a:p>
            <a:pPr algn="just"/>
            <a:r>
              <a:rPr lang="ru-RU" dirty="0" smtClean="0">
                <a:latin typeface="Times New Roman" pitchFamily="18" charset="0"/>
                <a:cs typeface="Times New Roman" pitchFamily="18" charset="0"/>
              </a:rPr>
              <a:t>  Белоруссии. Прошёл Польшу и закончи  службу в Германии. </a:t>
            </a:r>
          </a:p>
          <a:p>
            <a:endParaRPr lang="ru-RU" dirty="0"/>
          </a:p>
        </p:txBody>
      </p:sp>
      <p:sp>
        <p:nvSpPr>
          <p:cNvPr id="19463" name="Rectangle 7"/>
          <p:cNvSpPr>
            <a:spLocks noChangeArrowheads="1"/>
          </p:cNvSpPr>
          <p:nvPr/>
        </p:nvSpPr>
        <p:spPr bwMode="auto">
          <a:xfrm>
            <a:off x="6079524" y="3113904"/>
            <a:ext cx="6112475"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lvl="0" indent="449263" fontAlgn="base">
              <a:spcBef>
                <a:spcPct val="0"/>
              </a:spcBef>
              <a:spcAft>
                <a:spcPct val="0"/>
              </a:spcAf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TextBox 18"/>
          <p:cNvSpPr txBox="1"/>
          <p:nvPr/>
        </p:nvSpPr>
        <p:spPr>
          <a:xfrm>
            <a:off x="6187595" y="3564923"/>
            <a:ext cx="5328901" cy="1754326"/>
          </a:xfrm>
          <a:prstGeom prst="rect">
            <a:avLst/>
          </a:prstGeom>
          <a:noFill/>
        </p:spPr>
        <p:txBody>
          <a:bodyPr wrap="square" rtlCol="0">
            <a:spAutoFit/>
          </a:bodyPr>
          <a:lstStyle/>
          <a:p>
            <a:pPr lvl="0" indent="449263" fontAlgn="base">
              <a:spcBef>
                <a:spcPct val="0"/>
              </a:spcBef>
              <a:spcAft>
                <a:spcPct val="0"/>
              </a:spcAft>
            </a:pPr>
            <a:r>
              <a:rPr lang="ru-RU" dirty="0" smtClean="0">
                <a:latin typeface="Times New Roman" pitchFamily="18" charset="0"/>
                <a:ea typeface="Times New Roman" pitchFamily="18" charset="0"/>
                <a:cs typeface="Times New Roman" pitchFamily="18" charset="0"/>
              </a:rPr>
              <a:t>Имеются награды:«За Победу над Германией»</a:t>
            </a:r>
            <a:endParaRPr lang="ru-RU" dirty="0" smtClean="0">
              <a:latin typeface="Times New Roman" pitchFamily="18" charset="0"/>
              <a:cs typeface="Times New Roman" pitchFamily="18" charset="0"/>
            </a:endParaRPr>
          </a:p>
          <a:p>
            <a:pPr lvl="0" indent="449263" eaLnBrk="0" fontAlgn="base" hangingPunct="0">
              <a:spcBef>
                <a:spcPct val="0"/>
              </a:spcBef>
              <a:spcAft>
                <a:spcPct val="0"/>
              </a:spcAft>
            </a:pPr>
            <a:r>
              <a:rPr lang="ru-RU" dirty="0" smtClean="0">
                <a:latin typeface="Times New Roman" pitchFamily="18" charset="0"/>
                <a:ea typeface="Times New Roman" pitchFamily="18" charset="0"/>
                <a:cs typeface="Times New Roman" pitchFamily="18" charset="0"/>
              </a:rPr>
              <a:t>«20 лет Победы в ВОВ» Орден Отечественной войны </a:t>
            </a:r>
            <a:r>
              <a:rPr lang="en-US" dirty="0" smtClean="0">
                <a:latin typeface="Times New Roman" pitchFamily="18" charset="0"/>
                <a:ea typeface="Times New Roman" pitchFamily="18" charset="0"/>
                <a:cs typeface="Times New Roman" pitchFamily="18" charset="0"/>
              </a:rPr>
              <a:t>II </a:t>
            </a:r>
            <a:r>
              <a:rPr lang="ru-RU" dirty="0" smtClean="0">
                <a:latin typeface="Times New Roman" pitchFamily="18" charset="0"/>
                <a:ea typeface="Times New Roman" pitchFamily="18" charset="0"/>
                <a:cs typeface="Times New Roman" pitchFamily="18" charset="0"/>
              </a:rPr>
              <a:t>степени. После войны работал в Колымском ЛПЗ.  Умер 11 июня 1988 года. Похоронен в   с. Дубровное.</a:t>
            </a:r>
            <a:endParaRPr lang="ru-RU" dirty="0" smtClean="0"/>
          </a:p>
          <a:p>
            <a:endParaRPr lang="ru-RU" dirty="0"/>
          </a:p>
        </p:txBody>
      </p:sp>
    </p:spTree>
    <p:extLst>
      <p:ext uri="{BB962C8B-B14F-4D97-AF65-F5344CB8AC3E}">
        <p14:creationId xmlns:p14="http://schemas.microsoft.com/office/powerpoint/2010/main" val="1581516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23648" y="0"/>
            <a:ext cx="12312869" cy="7616208"/>
          </a:xfrm>
          <a:prstGeom prst="rect">
            <a:avLst/>
          </a:prstGeom>
        </p:spPr>
      </p:pic>
      <p:pic>
        <p:nvPicPr>
          <p:cNvPr id="3" name="Рисунок 2" descr="68F13732"/>
          <p:cNvPicPr/>
          <p:nvPr/>
        </p:nvPicPr>
        <p:blipFill>
          <a:blip r:embed="rId5" cstate="print"/>
          <a:srcRect l="21625" t="2612" r="35127" b="66508"/>
          <a:stretch>
            <a:fillRect/>
          </a:stretch>
        </p:blipFill>
        <p:spPr bwMode="auto">
          <a:xfrm>
            <a:off x="795135" y="416169"/>
            <a:ext cx="2114224" cy="2743200"/>
          </a:xfrm>
          <a:prstGeom prst="rect">
            <a:avLst/>
          </a:prstGeom>
          <a:noFill/>
          <a:ln w="9525">
            <a:noFill/>
            <a:miter lim="800000"/>
            <a:headEnd/>
            <a:tailEnd/>
          </a:ln>
        </p:spPr>
      </p:pic>
      <p:sp>
        <p:nvSpPr>
          <p:cNvPr id="4" name="TextBox 3"/>
          <p:cNvSpPr txBox="1"/>
          <p:nvPr/>
        </p:nvSpPr>
        <p:spPr>
          <a:xfrm>
            <a:off x="3657600" y="679938"/>
            <a:ext cx="2523448" cy="707886"/>
          </a:xfrm>
          <a:prstGeom prst="rect">
            <a:avLst/>
          </a:prstGeom>
          <a:noFill/>
        </p:spPr>
        <p:txBody>
          <a:bodyPr wrap="none" rtlCol="0">
            <a:spAutoFit/>
          </a:bodyPr>
          <a:lstStyle/>
          <a:p>
            <a:pPr algn="ctr"/>
            <a:r>
              <a:rPr lang="ru-RU" sz="2000" b="1" dirty="0" smtClean="0">
                <a:latin typeface="Times New Roman" pitchFamily="18" charset="0"/>
                <a:cs typeface="Times New Roman" pitchFamily="18" charset="0"/>
              </a:rPr>
              <a:t>Кучаров </a:t>
            </a:r>
          </a:p>
          <a:p>
            <a:pPr algn="ct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Рахим</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Мадьянович</a:t>
            </a:r>
            <a:endParaRPr lang="ru-RU" sz="2000" b="1" dirty="0">
              <a:latin typeface="Times New Roman" pitchFamily="18" charset="0"/>
              <a:cs typeface="Times New Roman" pitchFamily="18" charset="0"/>
            </a:endParaRPr>
          </a:p>
        </p:txBody>
      </p:sp>
      <p:sp>
        <p:nvSpPr>
          <p:cNvPr id="18433" name="Rectangle 1"/>
          <p:cNvSpPr>
            <a:spLocks noChangeArrowheads="1"/>
          </p:cNvSpPr>
          <p:nvPr/>
        </p:nvSpPr>
        <p:spPr bwMode="auto">
          <a:xfrm>
            <a:off x="2977662" y="1453662"/>
            <a:ext cx="2907323"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Родился в 1918 году в д. </a:t>
            </a:r>
            <a:r>
              <a:rPr kumimoji="0" lang="ru-RU"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Мотуши</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Ярковского  района.  В 1941 году ушёл на фронт. Попал на Ленинградский фронт в 194 часть</a:t>
            </a:r>
            <a:r>
              <a:rPr kumimoji="0" lang="ru-RU"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Гаубичного полка.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8434" name="Rectangle 2"/>
          <p:cNvSpPr>
            <a:spLocks noChangeArrowheads="1"/>
          </p:cNvSpPr>
          <p:nvPr/>
        </p:nvSpPr>
        <p:spPr bwMode="auto">
          <a:xfrm>
            <a:off x="679939" y="3423138"/>
            <a:ext cx="5392616"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Дойдя до города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Берилославля</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получил легкое ранение в пятки, лежал  в мед.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санроте</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Дошёл до Чехословакии, Венгрии, Берлина. Мобилизовался и приехал домой 20 июля 1945 года. Имеет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награды:Орден</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Красной звезды1945-1970 гг., «25 лет Победы в ВОВ 1941-1945гг.», «50 лет Вооружённых сил СССР», «30 лет Победы в ВОВ 1945 г.», «60 лет Вооруженных сил СССР», «За боевые заслуги».  После войны работал в колхозе им. Ленина   механизатором. Умер 7 октября 1984 года.  Похоронен в д. </a:t>
            </a:r>
            <a:r>
              <a:rPr kumimoji="0" lang="ru-RU"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Мотуши</a:t>
            </a:r>
            <a:r>
              <a:rPr kumimoji="0" lang="ru-RU"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ru-RU" sz="19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Рисунок 8" descr="881CCE10"/>
          <p:cNvPicPr/>
          <p:nvPr/>
        </p:nvPicPr>
        <p:blipFill>
          <a:blip r:embed="rId6" cstate="print"/>
          <a:srcRect l="10588" t="15376"/>
          <a:stretch>
            <a:fillRect/>
          </a:stretch>
        </p:blipFill>
        <p:spPr bwMode="auto">
          <a:xfrm>
            <a:off x="6323828" y="333949"/>
            <a:ext cx="1982744" cy="2667159"/>
          </a:xfrm>
          <a:prstGeom prst="rect">
            <a:avLst/>
          </a:prstGeom>
          <a:noFill/>
          <a:ln w="9525">
            <a:noFill/>
            <a:miter lim="800000"/>
            <a:headEnd/>
            <a:tailEnd/>
          </a:ln>
        </p:spPr>
      </p:pic>
      <p:sp>
        <p:nvSpPr>
          <p:cNvPr id="10" name="TextBox 9"/>
          <p:cNvSpPr txBox="1"/>
          <p:nvPr/>
        </p:nvSpPr>
        <p:spPr>
          <a:xfrm>
            <a:off x="8721969" y="867508"/>
            <a:ext cx="2569550" cy="707886"/>
          </a:xfrm>
          <a:prstGeom prst="rect">
            <a:avLst/>
          </a:prstGeom>
          <a:noFill/>
        </p:spPr>
        <p:txBody>
          <a:bodyPr wrap="none" rtlCol="0">
            <a:spAutoFit/>
          </a:bodyPr>
          <a:lstStyle/>
          <a:p>
            <a:pPr algn="ctr"/>
            <a:r>
              <a:rPr lang="ru-RU" sz="2000" b="1" dirty="0" smtClean="0">
                <a:latin typeface="Times New Roman" pitchFamily="18" charset="0"/>
                <a:cs typeface="Times New Roman" pitchFamily="18" charset="0"/>
              </a:rPr>
              <a:t>Пушкарёв </a:t>
            </a:r>
          </a:p>
          <a:p>
            <a:pPr algn="ctr"/>
            <a:r>
              <a:rPr lang="ru-RU" sz="2000" b="1" dirty="0" smtClean="0">
                <a:latin typeface="Times New Roman" pitchFamily="18" charset="0"/>
                <a:cs typeface="Times New Roman" pitchFamily="18" charset="0"/>
              </a:rPr>
              <a:t>Николай Фёдорович</a:t>
            </a:r>
            <a:endParaRPr lang="ru-RU" sz="2000" b="1" dirty="0">
              <a:latin typeface="Times New Roman" pitchFamily="18" charset="0"/>
              <a:cs typeface="Times New Roman" pitchFamily="18" charset="0"/>
            </a:endParaRPr>
          </a:p>
        </p:txBody>
      </p:sp>
      <p:sp>
        <p:nvSpPr>
          <p:cNvPr id="18435" name="Rectangle 3"/>
          <p:cNvSpPr>
            <a:spLocks noChangeArrowheads="1"/>
          </p:cNvSpPr>
          <p:nvPr/>
        </p:nvSpPr>
        <p:spPr bwMode="auto">
          <a:xfrm>
            <a:off x="8323385" y="1758462"/>
            <a:ext cx="3376246"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Родился 2 августа 1925 года в д. </a:t>
            </a:r>
            <a:r>
              <a:rPr kumimoji="0" lang="ru-RU"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Удмут</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Возжай</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Гроховского района Удмуртии. Воевал с августа 1942 года по май 1945 года  на третьем Белорусском фронте, где он был</a:t>
            </a:r>
            <a:r>
              <a:rPr kumimoji="0" lang="ru-RU"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стрелком.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3" name="TextBox 12"/>
          <p:cNvSpPr txBox="1"/>
          <p:nvPr/>
        </p:nvSpPr>
        <p:spPr>
          <a:xfrm>
            <a:off x="6377354" y="3493477"/>
            <a:ext cx="5227431" cy="3693319"/>
          </a:xfrm>
          <a:prstGeom prst="rect">
            <a:avLst/>
          </a:prstGeom>
          <a:noFill/>
        </p:spPr>
        <p:txBody>
          <a:bodyPr wrap="square" rtlCol="0">
            <a:spAutoFit/>
          </a:bodyPr>
          <a:lstStyle/>
          <a:p>
            <a:pPr algn="just"/>
            <a:r>
              <a:rPr lang="ru-RU" dirty="0" smtClean="0">
                <a:latin typeface="Times New Roman" pitchFamily="18" charset="0"/>
                <a:cs typeface="Times New Roman" pitchFamily="18" charset="0"/>
              </a:rPr>
              <a:t>За этот период один раз был   контужен и эвакуирован в госпиталь. Домой вернулся в январе 1946 года.</a:t>
            </a:r>
          </a:p>
          <a:p>
            <a:pPr algn="just"/>
            <a:r>
              <a:rPr lang="ru-RU" dirty="0" smtClean="0">
                <a:latin typeface="Times New Roman" pitchFamily="18" charset="0"/>
                <a:cs typeface="Times New Roman" pitchFamily="18" charset="0"/>
              </a:rPr>
              <a:t> Имеет награды:</a:t>
            </a:r>
          </a:p>
          <a:p>
            <a:pPr algn="just"/>
            <a:r>
              <a:rPr lang="ru-RU" dirty="0" smtClean="0">
                <a:latin typeface="Times New Roman" pitchFamily="18" charset="0"/>
                <a:cs typeface="Times New Roman" pitchFamily="18" charset="0"/>
              </a:rPr>
              <a:t>Медаль «За Победу над Германией»,</a:t>
            </a:r>
          </a:p>
          <a:p>
            <a:pPr algn="just"/>
            <a:r>
              <a:rPr lang="ru-RU" dirty="0" smtClean="0">
                <a:latin typeface="Times New Roman" pitchFamily="18" charset="0"/>
                <a:cs typeface="Times New Roman" pitchFamily="18" charset="0"/>
              </a:rPr>
              <a:t>Медаль «За взятие </a:t>
            </a:r>
            <a:r>
              <a:rPr lang="ru-RU" dirty="0" err="1" smtClean="0">
                <a:latin typeface="Times New Roman" pitchFamily="18" charset="0"/>
                <a:cs typeface="Times New Roman" pitchFamily="18" charset="0"/>
              </a:rPr>
              <a:t>Кинизберга</a:t>
            </a:r>
            <a:r>
              <a:rPr lang="ru-RU"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Медаль «60 лет Вооружённых сил СССР»,</a:t>
            </a:r>
          </a:p>
          <a:p>
            <a:pPr algn="just"/>
            <a:r>
              <a:rPr lang="ru-RU" dirty="0" smtClean="0">
                <a:latin typeface="Times New Roman" pitchFamily="18" charset="0"/>
                <a:cs typeface="Times New Roman" pitchFamily="18" charset="0"/>
              </a:rPr>
              <a:t>«Ветеран труда»</a:t>
            </a:r>
          </a:p>
          <a:p>
            <a:pPr algn="just"/>
            <a:r>
              <a:rPr lang="ru-RU" dirty="0" smtClean="0">
                <a:latin typeface="Times New Roman" pitchFamily="18" charset="0"/>
                <a:cs typeface="Times New Roman" pitchFamily="18" charset="0"/>
              </a:rPr>
              <a:t> После войны работал в колхозе им. Ленина,</a:t>
            </a:r>
          </a:p>
          <a:p>
            <a:pPr algn="just"/>
            <a:r>
              <a:rPr lang="ru-RU" dirty="0" smtClean="0">
                <a:latin typeface="Times New Roman" pitchFamily="18" charset="0"/>
                <a:cs typeface="Times New Roman" pitchFamily="18" charset="0"/>
              </a:rPr>
              <a:t>  скотником.</a:t>
            </a:r>
          </a:p>
          <a:p>
            <a:pPr algn="just"/>
            <a:r>
              <a:rPr lang="ru-RU" dirty="0" smtClean="0">
                <a:latin typeface="Times New Roman" pitchFamily="18" charset="0"/>
                <a:cs typeface="Times New Roman" pitchFamily="18" charset="0"/>
              </a:rPr>
              <a:t>Умер 2 августа 1985 года. Похоронен в д. </a:t>
            </a:r>
            <a:r>
              <a:rPr lang="ru-RU" dirty="0" err="1" smtClean="0">
                <a:latin typeface="Times New Roman" pitchFamily="18" charset="0"/>
                <a:cs typeface="Times New Roman" pitchFamily="18" charset="0"/>
              </a:rPr>
              <a:t>Космаково</a:t>
            </a:r>
            <a:r>
              <a:rPr lang="ru-RU" dirty="0" smtClean="0">
                <a:latin typeface="Times New Roman" pitchFamily="18" charset="0"/>
                <a:cs typeface="Times New Roman" pitchFamily="18" charset="0"/>
              </a:rPr>
              <a:t>.</a:t>
            </a:r>
          </a:p>
          <a:p>
            <a:endParaRPr lang="ru-RU" dirty="0"/>
          </a:p>
        </p:txBody>
      </p:sp>
    </p:spTree>
    <p:extLst>
      <p:ext uri="{BB962C8B-B14F-4D97-AF65-F5344CB8AC3E}">
        <p14:creationId xmlns:p14="http://schemas.microsoft.com/office/powerpoint/2010/main" val="1581516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159947" y="50570"/>
            <a:ext cx="12312869" cy="7616208"/>
          </a:xfrm>
          <a:prstGeom prst="rect">
            <a:avLst/>
          </a:prstGeom>
        </p:spPr>
      </p:pic>
      <p:sp>
        <p:nvSpPr>
          <p:cNvPr id="3" name="TextBox 2"/>
          <p:cNvSpPr txBox="1"/>
          <p:nvPr/>
        </p:nvSpPr>
        <p:spPr>
          <a:xfrm>
            <a:off x="1764239" y="682189"/>
            <a:ext cx="2764346" cy="1077218"/>
          </a:xfrm>
          <a:prstGeom prst="rect">
            <a:avLst/>
          </a:prstGeom>
          <a:noFill/>
        </p:spPr>
        <p:txBody>
          <a:bodyPr wrap="none" rtlCol="0">
            <a:spAutoFit/>
          </a:bodyPr>
          <a:lstStyle/>
          <a:p>
            <a:pPr algn="ctr"/>
            <a:r>
              <a:rPr lang="ru-RU" sz="3200" b="1" dirty="0" smtClean="0">
                <a:latin typeface="Times New Roman" pitchFamily="18" charset="0"/>
                <a:cs typeface="Times New Roman" pitchFamily="18" charset="0"/>
              </a:rPr>
              <a:t>Сайнутдинов </a:t>
            </a:r>
          </a:p>
          <a:p>
            <a:pPr algn="ctr"/>
            <a:r>
              <a:rPr lang="ru-RU" sz="3200" b="1" dirty="0" err="1" smtClean="0">
                <a:latin typeface="Times New Roman" pitchFamily="18" charset="0"/>
                <a:cs typeface="Times New Roman" pitchFamily="18" charset="0"/>
              </a:rPr>
              <a:t>Хасим</a:t>
            </a:r>
            <a:r>
              <a:rPr lang="ru-RU" sz="3200" b="1" dirty="0" smtClean="0">
                <a:latin typeface="Times New Roman" pitchFamily="18" charset="0"/>
                <a:cs typeface="Times New Roman" pitchFamily="18" charset="0"/>
              </a:rPr>
              <a:t> Ильич</a:t>
            </a:r>
            <a:endParaRPr lang="ru-RU" sz="3200" b="1" dirty="0">
              <a:latin typeface="Times New Roman" pitchFamily="18" charset="0"/>
              <a:cs typeface="Times New Roman" pitchFamily="18" charset="0"/>
            </a:endParaRPr>
          </a:p>
        </p:txBody>
      </p:sp>
      <p:sp>
        <p:nvSpPr>
          <p:cNvPr id="4" name="TextBox 3"/>
          <p:cNvSpPr txBox="1"/>
          <p:nvPr/>
        </p:nvSpPr>
        <p:spPr>
          <a:xfrm>
            <a:off x="1383323" y="2438400"/>
            <a:ext cx="184731" cy="369332"/>
          </a:xfrm>
          <a:prstGeom prst="rect">
            <a:avLst/>
          </a:prstGeom>
          <a:noFill/>
        </p:spPr>
        <p:txBody>
          <a:bodyPr wrap="none" rtlCol="0">
            <a:spAutoFit/>
          </a:bodyPr>
          <a:lstStyle/>
          <a:p>
            <a:endParaRPr lang="ru-RU" dirty="0"/>
          </a:p>
        </p:txBody>
      </p:sp>
      <p:sp>
        <p:nvSpPr>
          <p:cNvPr id="17409" name="Rectangle 1"/>
          <p:cNvSpPr>
            <a:spLocks noChangeArrowheads="1"/>
          </p:cNvSpPr>
          <p:nvPr/>
        </p:nvSpPr>
        <p:spPr bwMode="auto">
          <a:xfrm>
            <a:off x="844062" y="2566010"/>
            <a:ext cx="5251938"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Хисим</a:t>
            </a:r>
            <a:r>
              <a:rPr kumimoji="0" lang="ru-RU"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Ильич ушёл на фронт 6 ноября  1941 года. сражался на Калининском фронте. 25 февраля 1942 года был ранен в правую руку. Попал в госпиталь, пролежал полтора месяца. На шестом месяце получил </a:t>
            </a:r>
            <a:r>
              <a:rPr kumimoji="0" lang="en-US"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II</a:t>
            </a:r>
            <a:r>
              <a:rPr kumimoji="0" lang="ru-RU"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группу и приехал домой в Свердловскую область.  В 1943 году получил </a:t>
            </a:r>
            <a:r>
              <a:rPr kumimoji="0" lang="en-US"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III</a:t>
            </a:r>
            <a:r>
              <a:rPr kumimoji="0" lang="ru-RU"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группу и на фрон</a:t>
            </a:r>
            <a:r>
              <a:rPr lang="ru-RU" dirty="0" smtClean="0">
                <a:latin typeface="Times New Roman" panose="02020603050405020304" pitchFamily="18" charset="0"/>
                <a:ea typeface="Times New Roman" pitchFamily="18" charset="0"/>
                <a:cs typeface="Times New Roman" panose="02020603050405020304" pitchFamily="18" charset="0"/>
              </a:rPr>
              <a:t>т </a:t>
            </a:r>
            <a:r>
              <a:rPr kumimoji="0" lang="ru-RU"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больше</a:t>
            </a:r>
            <a:r>
              <a:rPr lang="ru-RU" dirty="0" smtClean="0">
                <a:latin typeface="Times New Roman" panose="02020603050405020304" pitchFamily="18" charset="0"/>
                <a:ea typeface="Times New Roman" pitchFamily="18" charset="0"/>
                <a:cs typeface="Times New Roman" panose="02020603050405020304" pitchFamily="18" charset="0"/>
              </a:rPr>
              <a:t> </a:t>
            </a:r>
            <a:r>
              <a:rPr kumimoji="0" lang="ru-RU"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не поехал.  Имеет шесть медалей.</a:t>
            </a:r>
            <a:r>
              <a:rPr kumimoji="0" lang="ru-RU" b="0" i="0" u="none" strike="noStrike" cap="none" normalizeH="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ru-RU"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Одна из них </a:t>
            </a:r>
            <a:endParaRPr kumimoji="0" lang="ru-RU"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«25 лет Победы в ВОВ».</a:t>
            </a:r>
            <a:endParaRPr kumimoji="0" lang="ru-RU"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pic>
        <p:nvPicPr>
          <p:cNvPr id="6" name="Рисунок 5" descr="2C216762"/>
          <p:cNvPicPr/>
          <p:nvPr/>
        </p:nvPicPr>
        <p:blipFill>
          <a:blip r:embed="rId5" cstate="print"/>
          <a:srcRect/>
          <a:stretch>
            <a:fillRect/>
          </a:stretch>
        </p:blipFill>
        <p:spPr bwMode="auto">
          <a:xfrm>
            <a:off x="6511157" y="465221"/>
            <a:ext cx="1959943" cy="2495014"/>
          </a:xfrm>
          <a:prstGeom prst="rect">
            <a:avLst/>
          </a:prstGeom>
          <a:noFill/>
          <a:ln w="9525">
            <a:noFill/>
            <a:miter lim="800000"/>
            <a:headEnd/>
            <a:tailEnd/>
          </a:ln>
        </p:spPr>
      </p:pic>
      <p:sp>
        <p:nvSpPr>
          <p:cNvPr id="7" name="TextBox 6"/>
          <p:cNvSpPr txBox="1"/>
          <p:nvPr/>
        </p:nvSpPr>
        <p:spPr>
          <a:xfrm>
            <a:off x="8360910" y="328246"/>
            <a:ext cx="3337104" cy="1077218"/>
          </a:xfrm>
          <a:prstGeom prst="rect">
            <a:avLst/>
          </a:prstGeom>
          <a:noFill/>
        </p:spPr>
        <p:txBody>
          <a:bodyPr wrap="square" rtlCol="0">
            <a:spAutoFit/>
          </a:bodyPr>
          <a:lstStyle/>
          <a:p>
            <a:pPr algn="ctr"/>
            <a:r>
              <a:rPr lang="ru-RU" sz="3200" b="1" dirty="0" smtClean="0">
                <a:latin typeface="Times New Roman" pitchFamily="18" charset="0"/>
                <a:cs typeface="Times New Roman" pitchFamily="18" charset="0"/>
              </a:rPr>
              <a:t>Распопов </a:t>
            </a:r>
          </a:p>
          <a:p>
            <a:pPr algn="ctr"/>
            <a:r>
              <a:rPr lang="ru-RU" sz="3200" b="1" dirty="0" smtClean="0">
                <a:latin typeface="Times New Roman" pitchFamily="18" charset="0"/>
                <a:cs typeface="Times New Roman" pitchFamily="18" charset="0"/>
              </a:rPr>
              <a:t>Павел Егорович</a:t>
            </a:r>
            <a:endParaRPr lang="ru-RU" sz="3200" b="1" dirty="0">
              <a:latin typeface="Times New Roman" pitchFamily="18" charset="0"/>
              <a:cs typeface="Times New Roman" pitchFamily="18" charset="0"/>
            </a:endParaRPr>
          </a:p>
        </p:txBody>
      </p:sp>
      <p:sp>
        <p:nvSpPr>
          <p:cNvPr id="17410" name="Rectangle 2"/>
          <p:cNvSpPr>
            <a:spLocks noChangeArrowheads="1"/>
          </p:cNvSpPr>
          <p:nvPr/>
        </p:nvSpPr>
        <p:spPr bwMode="auto">
          <a:xfrm>
            <a:off x="8581292" y="1407967"/>
            <a:ext cx="2930770" cy="20467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Павел Егорович родился в 1909 году 10 марта.</a:t>
            </a:r>
            <a:r>
              <a:rPr lang="ru-RU" sz="1900" dirty="0">
                <a:latin typeface="Arial" pitchFamily="34" charset="0"/>
                <a:cs typeface="Arial" pitchFamily="34" charset="0"/>
              </a:rPr>
              <a:t> </a:t>
            </a:r>
            <a:r>
              <a:rPr kumimoji="0" lang="ru-RU"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Призвали на войну 20 октября 1941 года.</a:t>
            </a:r>
            <a:r>
              <a:rPr kumimoji="0" lang="ru-RU" sz="1800" b="0" i="0" u="none" strike="noStrike" cap="none" normalizeH="0" dirty="0" smtClean="0">
                <a:ln>
                  <a:noFill/>
                </a:ln>
                <a:solidFill>
                  <a:schemeClr val="tx1"/>
                </a:solidFill>
                <a:effectLst/>
                <a:latin typeface="Arial" pitchFamily="34" charset="0"/>
                <a:ea typeface="Times New Roman" pitchFamily="18" charset="0"/>
                <a:cs typeface="Arial" pitchFamily="34" charset="0"/>
              </a:rPr>
              <a:t> С</a:t>
            </a:r>
            <a:r>
              <a:rPr kumimoji="0" lang="ru-RU"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лужил Павел Егорович на Карельском фронте.</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411" name="Rectangle 3"/>
          <p:cNvSpPr>
            <a:spLocks noChangeArrowheads="1"/>
          </p:cNvSpPr>
          <p:nvPr/>
        </p:nvSpPr>
        <p:spPr bwMode="auto">
          <a:xfrm>
            <a:off x="6511157" y="3292546"/>
            <a:ext cx="4750402"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Первую медаль «За отвагу» получил 1942году,  </a:t>
            </a:r>
            <a:r>
              <a:rPr lang="ru-RU" dirty="0" smtClean="0">
                <a:latin typeface="Arial" pitchFamily="34" charset="0"/>
                <a:ea typeface="Times New Roman" pitchFamily="18" charset="0"/>
                <a:cs typeface="Arial" pitchFamily="34" charset="0"/>
              </a:rPr>
              <a:t>В</a:t>
            </a:r>
            <a:r>
              <a:rPr kumimoji="0" lang="ru-RU"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от как он сам говорит об этом:</a:t>
            </a:r>
            <a:endParaRPr kumimoji="0" lang="ru-RU" sz="19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Перед дивизией меня выставили: командир толкает меня, а я стесняюсь, не знаю, что и сказать. Весь в грязи, руки черные, здороваться    с офицером неудобно, ну он вручил мне наград и похвалил. Так же Павел Егорович имеет медали</a:t>
            </a:r>
            <a:r>
              <a:rPr kumimoji="0" lang="ru-RU" sz="1800" b="0"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ru-RU"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«За победу над Германией», «За оборону Советского Заполярья», «За доблестный руд в ВОВ» и юбилейные медали</a:t>
            </a:r>
            <a:r>
              <a:rPr lang="ru-RU" dirty="0" smtClean="0">
                <a:latin typeface="Arial" pitchFamily="34" charset="0"/>
                <a:ea typeface="Times New Roman" pitchFamily="18" charset="0"/>
                <a:cs typeface="Arial" pitchFamily="34" charset="0"/>
              </a:rPr>
              <a:t>.</a:t>
            </a:r>
          </a:p>
          <a:p>
            <a:pPr marL="0" marR="0" lvl="0" indent="449263"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Вернулся домой   4 октября 1945 года.</a:t>
            </a:r>
            <a:endParaRPr kumimoji="0" lang="ru-RU" sz="19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581516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0" y="0"/>
            <a:ext cx="12312869" cy="7616208"/>
          </a:xfrm>
          <a:prstGeom prst="rect">
            <a:avLst/>
          </a:prstGeom>
        </p:spPr>
      </p:pic>
      <p:pic>
        <p:nvPicPr>
          <p:cNvPr id="3" name="Рисунок 2" descr="B8AB2E9E"/>
          <p:cNvPicPr/>
          <p:nvPr/>
        </p:nvPicPr>
        <p:blipFill>
          <a:blip r:embed="rId5" cstate="print"/>
          <a:srcRect/>
          <a:stretch>
            <a:fillRect/>
          </a:stretch>
        </p:blipFill>
        <p:spPr bwMode="auto">
          <a:xfrm>
            <a:off x="826180" y="439456"/>
            <a:ext cx="2192810" cy="2977979"/>
          </a:xfrm>
          <a:prstGeom prst="rect">
            <a:avLst/>
          </a:prstGeom>
          <a:noFill/>
          <a:ln w="9525">
            <a:noFill/>
            <a:miter lim="800000"/>
            <a:headEnd/>
            <a:tailEnd/>
          </a:ln>
        </p:spPr>
      </p:pic>
      <p:sp>
        <p:nvSpPr>
          <p:cNvPr id="4" name="TextBox 3"/>
          <p:cNvSpPr txBox="1"/>
          <p:nvPr/>
        </p:nvSpPr>
        <p:spPr>
          <a:xfrm>
            <a:off x="3118338" y="220717"/>
            <a:ext cx="2883877" cy="1569660"/>
          </a:xfrm>
          <a:prstGeom prst="rect">
            <a:avLst/>
          </a:prstGeom>
          <a:noFill/>
        </p:spPr>
        <p:txBody>
          <a:bodyPr wrap="square" rtlCol="0">
            <a:spAutoFit/>
          </a:bodyPr>
          <a:lstStyle/>
          <a:p>
            <a:pPr algn="ctr"/>
            <a:r>
              <a:rPr lang="ru-RU" sz="3200" b="1" dirty="0" err="1" smtClean="0">
                <a:latin typeface="Times New Roman" pitchFamily="18" charset="0"/>
                <a:cs typeface="Times New Roman" pitchFamily="18" charset="0"/>
              </a:rPr>
              <a:t>Кипрюшин</a:t>
            </a:r>
            <a:endParaRPr lang="ru-RU" sz="3200" b="1" dirty="0" smtClean="0">
              <a:latin typeface="Times New Roman" pitchFamily="18" charset="0"/>
              <a:cs typeface="Times New Roman" pitchFamily="18" charset="0"/>
            </a:endParaRPr>
          </a:p>
          <a:p>
            <a:pPr algn="ctr"/>
            <a:r>
              <a:rPr lang="ru-RU" sz="3200" b="1" dirty="0" smtClean="0">
                <a:latin typeface="Times New Roman" pitchFamily="18" charset="0"/>
                <a:cs typeface="Times New Roman" pitchFamily="18" charset="0"/>
              </a:rPr>
              <a:t> Михаил </a:t>
            </a:r>
            <a:r>
              <a:rPr lang="ru-RU" sz="3200" b="1" dirty="0" err="1" smtClean="0">
                <a:latin typeface="Times New Roman" pitchFamily="18" charset="0"/>
                <a:cs typeface="Times New Roman" pitchFamily="18" charset="0"/>
              </a:rPr>
              <a:t>Демидович</a:t>
            </a:r>
            <a:endParaRPr lang="ru-RU" sz="3200" b="1" dirty="0">
              <a:latin typeface="Times New Roman" pitchFamily="18" charset="0"/>
              <a:cs typeface="Times New Roman" pitchFamily="18" charset="0"/>
            </a:endParaRPr>
          </a:p>
        </p:txBody>
      </p:sp>
      <p:sp>
        <p:nvSpPr>
          <p:cNvPr id="66561" name="Rectangle 1"/>
          <p:cNvSpPr>
            <a:spLocks noChangeArrowheads="1"/>
          </p:cNvSpPr>
          <p:nvPr/>
        </p:nvSpPr>
        <p:spPr bwMode="auto">
          <a:xfrm>
            <a:off x="3018990" y="1730379"/>
            <a:ext cx="2983225"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Родился 2 августа 1923 года в д. Щучье Ярковского района В 1942 году призвали в </a:t>
            </a:r>
            <a:r>
              <a:rPr kumimoji="0" lang="ru-RU"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армию.ихаил</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Демидович</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участвовал</a:t>
            </a:r>
            <a:r>
              <a:rPr kumimoji="0" lang="ru-RU"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 Сталинградской битве, там был ранен в бедро.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66562" name="Rectangle 2"/>
          <p:cNvSpPr>
            <a:spLocks noChangeArrowheads="1"/>
          </p:cNvSpPr>
          <p:nvPr/>
        </p:nvSpPr>
        <p:spPr bwMode="auto">
          <a:xfrm>
            <a:off x="820615" y="3681046"/>
            <a:ext cx="5228493" cy="20467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Девять месяцев пролежал он неподвижно   госпитале. Домой вернулся в 1943 году. Награжден Орденом Отечественной   войны </a:t>
            </a: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 </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степени, медалью «За Победу   над</a:t>
            </a:r>
            <a:r>
              <a:rPr kumimoji="0" lang="ru-RU"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Германией».  После войны работал перекатчиком тех.  участке. Умер 16 декабря 1994 года.</a:t>
            </a:r>
            <a:r>
              <a:rPr lang="ru-RU" dirty="0" smtClean="0">
                <a:latin typeface="Times New Roman" pitchFamily="18" charset="0"/>
                <a:ea typeface="Times New Roman" pitchFamily="18"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Похоронен в с. Покровское.</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8" name="TextBox 7"/>
          <p:cNvSpPr txBox="1"/>
          <p:nvPr/>
        </p:nvSpPr>
        <p:spPr>
          <a:xfrm>
            <a:off x="6952593" y="492369"/>
            <a:ext cx="3387161" cy="1077218"/>
          </a:xfrm>
          <a:prstGeom prst="rect">
            <a:avLst/>
          </a:prstGeom>
          <a:noFill/>
        </p:spPr>
        <p:txBody>
          <a:bodyPr wrap="square" rtlCol="0">
            <a:spAutoFit/>
          </a:bodyPr>
          <a:lstStyle/>
          <a:p>
            <a:pPr algn="ctr"/>
            <a:r>
              <a:rPr lang="ru-RU" sz="3200" b="1" dirty="0" smtClean="0">
                <a:latin typeface="Times New Roman" pitchFamily="18" charset="0"/>
                <a:cs typeface="Times New Roman" pitchFamily="18" charset="0"/>
              </a:rPr>
              <a:t>Савельев </a:t>
            </a:r>
          </a:p>
          <a:p>
            <a:pPr algn="ctr"/>
            <a:r>
              <a:rPr lang="ru-RU" sz="3200" b="1" dirty="0" smtClean="0">
                <a:latin typeface="Times New Roman" pitchFamily="18" charset="0"/>
                <a:cs typeface="Times New Roman" pitchFamily="18" charset="0"/>
              </a:rPr>
              <a:t>Марк Егорович</a:t>
            </a:r>
            <a:endParaRPr lang="ru-RU" sz="3200" b="1" dirty="0">
              <a:latin typeface="Times New Roman" pitchFamily="18" charset="0"/>
              <a:cs typeface="Times New Roman" pitchFamily="18" charset="0"/>
            </a:endParaRPr>
          </a:p>
        </p:txBody>
      </p:sp>
      <p:sp>
        <p:nvSpPr>
          <p:cNvPr id="66563" name="Rectangle 3"/>
          <p:cNvSpPr>
            <a:spLocks noChangeArrowheads="1"/>
          </p:cNvSpPr>
          <p:nvPr/>
        </p:nvSpPr>
        <p:spPr bwMode="auto">
          <a:xfrm>
            <a:off x="6542690" y="1720931"/>
            <a:ext cx="4570787" cy="34470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Марк Егорович ушёл на фронт 1</a:t>
            </a:r>
            <a:endParaRPr kumimoji="0" 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6 октября 1941 года. сражался в </a:t>
            </a:r>
            <a:endParaRPr kumimoji="0" 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240 стрелковой дивизии. Был связистом.</a:t>
            </a:r>
            <a:r>
              <a:rPr lang="ru-RU" sz="2000" dirty="0">
                <a:latin typeface="Times New Roman" panose="02020603050405020304" pitchFamily="18" charset="0"/>
                <a:cs typeface="Times New Roman" panose="02020603050405020304" pitchFamily="18" charset="0"/>
              </a:rPr>
              <a:t> </a:t>
            </a:r>
            <a:r>
              <a:rPr kumimoji="0" lang="ru-RU" sz="2000"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Защищал Ленинград. </a:t>
            </a:r>
            <a:endParaRPr kumimoji="0" 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После ранения работал на оборотном</a:t>
            </a:r>
            <a:endParaRPr kumimoji="0" 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заводе «Серп и Молот»</a:t>
            </a:r>
            <a:endParaRPr kumimoji="0" 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Награжден медалями:</a:t>
            </a:r>
            <a:endParaRPr kumimoji="0" 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«50 лет Вооруженных сил СССР»,</a:t>
            </a:r>
            <a:endParaRPr kumimoji="0" 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«20 лет Победы»,</a:t>
            </a:r>
            <a:endParaRPr kumimoji="0" 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«30 лет Победы».</a:t>
            </a:r>
            <a:endParaRPr kumimoji="0" 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581516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15766" y="53870"/>
            <a:ext cx="12312869" cy="7616208"/>
          </a:xfrm>
          <a:prstGeom prst="rect">
            <a:avLst/>
          </a:prstGeom>
        </p:spPr>
      </p:pic>
      <p:pic>
        <p:nvPicPr>
          <p:cNvPr id="3" name="Рисунок 2" descr="53BB7B98"/>
          <p:cNvPicPr/>
          <p:nvPr/>
        </p:nvPicPr>
        <p:blipFill>
          <a:blip r:embed="rId5" cstate="print"/>
          <a:srcRect/>
          <a:stretch>
            <a:fillRect/>
          </a:stretch>
        </p:blipFill>
        <p:spPr bwMode="auto">
          <a:xfrm>
            <a:off x="841203" y="477794"/>
            <a:ext cx="2254593" cy="2854411"/>
          </a:xfrm>
          <a:prstGeom prst="rect">
            <a:avLst/>
          </a:prstGeom>
          <a:noFill/>
          <a:ln w="9525">
            <a:noFill/>
            <a:miter lim="800000"/>
            <a:headEnd/>
            <a:tailEnd/>
          </a:ln>
        </p:spPr>
      </p:pic>
      <p:sp>
        <p:nvSpPr>
          <p:cNvPr id="25601" name="Rectangle 1"/>
          <p:cNvSpPr>
            <a:spLocks noChangeArrowheads="1"/>
          </p:cNvSpPr>
          <p:nvPr/>
        </p:nvSpPr>
        <p:spPr bwMode="auto">
          <a:xfrm>
            <a:off x="3326524" y="271104"/>
            <a:ext cx="282328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Старенко</a:t>
            </a:r>
            <a:endParaRPr lang="ru-RU" sz="3200" b="1" dirty="0" smtClean="0">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Григорий Петрович</a:t>
            </a:r>
            <a:endParaRPr kumimoji="0" lang="ru-RU" sz="3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25602" name="Rectangle 2"/>
          <p:cNvSpPr>
            <a:spLocks noChangeArrowheads="1"/>
          </p:cNvSpPr>
          <p:nvPr/>
        </p:nvSpPr>
        <p:spPr bwMode="auto">
          <a:xfrm>
            <a:off x="736600" y="4480698"/>
            <a:ext cx="49149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Участвовал в освобождении города</a:t>
            </a:r>
            <a:r>
              <a:rPr lang="ru-RU" dirty="0">
                <a:latin typeface="Times New Roman" pitchFamily="18" charset="0"/>
                <a:cs typeface="Times New Roman" pitchFamily="18" charset="0"/>
              </a:rPr>
              <a:t> </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Вологды, затем на северном фронте освобождал город Кемь. Формировал   реку Свирь. В 1943 году получил ранение в ногу, а в 1944 году контужен. Лежал в госпитале г. </a:t>
            </a:r>
            <a:r>
              <a:rPr kumimoji="0" lang="ru-RU"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Кандалаш</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затем его  отправили в г. Петрозаводск</a:t>
            </a:r>
            <a:r>
              <a:rPr lang="ru-RU" dirty="0" smtClean="0">
                <a:latin typeface="Times New Roman" pitchFamily="18" charset="0"/>
                <a:ea typeface="Times New Roman" pitchFamily="18" charset="0"/>
                <a:cs typeface="Times New Roman" pitchFamily="18" charset="0"/>
              </a:rPr>
              <a:t>. </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Григорий Петрович имеет награды: медаль «За отвагу»,  «За побуду над Берлином».</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6" name="Прямоугольник 5"/>
          <p:cNvSpPr/>
          <p:nvPr/>
        </p:nvSpPr>
        <p:spPr>
          <a:xfrm>
            <a:off x="3095796" y="1781502"/>
            <a:ext cx="3000204" cy="2862322"/>
          </a:xfrm>
          <a:prstGeom prst="rect">
            <a:avLst/>
          </a:prstGeom>
        </p:spPr>
        <p:txBody>
          <a:bodyPr wrap="square">
            <a:spAutoFit/>
          </a:bodyPr>
          <a:lstStyle/>
          <a:p>
            <a:pPr lvl="0" indent="449263" algn="just" fontAlgn="base">
              <a:spcBef>
                <a:spcPct val="0"/>
              </a:spcBef>
              <a:spcAft>
                <a:spcPct val="0"/>
              </a:spcAft>
            </a:pPr>
            <a:r>
              <a:rPr lang="ru-RU" dirty="0" smtClean="0">
                <a:latin typeface="Times New Roman" pitchFamily="18" charset="0"/>
                <a:ea typeface="Times New Roman" pitchFamily="18" charset="0"/>
                <a:cs typeface="Times New Roman" pitchFamily="18" charset="0"/>
              </a:rPr>
              <a:t>Осенью 1941 года Георгий Петрович  ушёл на фронт. Воевал в 368 особо – стрелковой сибирской дивизии. Служил  сержантом – командиром пулеметного расчета. Воевал Григорий Петрович на фронте Ленинградского направления. </a:t>
            </a:r>
            <a:endParaRPr lang="ru-RU" dirty="0" smtClean="0">
              <a:latin typeface="Times New Roman" pitchFamily="18" charset="0"/>
              <a:cs typeface="Times New Roman" pitchFamily="18" charset="0"/>
            </a:endParaRPr>
          </a:p>
        </p:txBody>
      </p:sp>
      <p:pic>
        <p:nvPicPr>
          <p:cNvPr id="7" name="Рисунок 6" descr="5E9636DC"/>
          <p:cNvPicPr/>
          <p:nvPr/>
        </p:nvPicPr>
        <p:blipFill>
          <a:blip r:embed="rId6" cstate="print"/>
          <a:srcRect/>
          <a:stretch>
            <a:fillRect/>
          </a:stretch>
        </p:blipFill>
        <p:spPr bwMode="auto">
          <a:xfrm>
            <a:off x="6453523" y="467052"/>
            <a:ext cx="2001673" cy="2628900"/>
          </a:xfrm>
          <a:prstGeom prst="rect">
            <a:avLst/>
          </a:prstGeom>
          <a:noFill/>
          <a:ln w="9525">
            <a:noFill/>
            <a:miter lim="800000"/>
            <a:headEnd/>
            <a:tailEnd/>
          </a:ln>
        </p:spPr>
      </p:pic>
      <p:pic>
        <p:nvPicPr>
          <p:cNvPr id="4" name="Рисунок 3"/>
          <p:cNvPicPr>
            <a:picLocks noChangeAspect="1"/>
          </p:cNvPicPr>
          <p:nvPr/>
        </p:nvPicPr>
        <p:blipFill>
          <a:blip r:embed="rId7"/>
          <a:stretch>
            <a:fillRect/>
          </a:stretch>
        </p:blipFill>
        <p:spPr>
          <a:xfrm>
            <a:off x="8758915" y="912841"/>
            <a:ext cx="2718382" cy="1183973"/>
          </a:xfrm>
          <a:prstGeom prst="rect">
            <a:avLst/>
          </a:prstGeom>
        </p:spPr>
      </p:pic>
      <p:sp>
        <p:nvSpPr>
          <p:cNvPr id="5" name="Прямоугольник 4"/>
          <p:cNvSpPr/>
          <p:nvPr/>
        </p:nvSpPr>
        <p:spPr>
          <a:xfrm>
            <a:off x="6388099" y="3332206"/>
            <a:ext cx="5089197" cy="2308324"/>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Родился в 1898 году. Сразу после объявления войны он пришёл на призывной пункт. </a:t>
            </a:r>
          </a:p>
          <a:p>
            <a:pPr algn="just"/>
            <a:r>
              <a:rPr lang="ru-RU" dirty="0">
                <a:latin typeface="Times New Roman" panose="02020603050405020304" pitchFamily="18" charset="0"/>
                <a:cs typeface="Times New Roman" panose="02020603050405020304" pitchFamily="18" charset="0"/>
              </a:rPr>
              <a:t>В составе Омской дивизии принимал участие  в боях под Москвой. Был контужен, имеет ранения. </a:t>
            </a:r>
          </a:p>
          <a:p>
            <a:pPr algn="just"/>
            <a:r>
              <a:rPr lang="ru-RU" dirty="0">
                <a:latin typeface="Times New Roman" panose="02020603050405020304" pitchFamily="18" charset="0"/>
                <a:cs typeface="Times New Roman" panose="02020603050405020304" pitchFamily="18" charset="0"/>
              </a:rPr>
              <a:t> Награждён медалями:</a:t>
            </a:r>
          </a:p>
          <a:p>
            <a:pPr algn="just"/>
            <a:r>
              <a:rPr lang="ru-RU" dirty="0">
                <a:latin typeface="Times New Roman" panose="02020603050405020304" pitchFamily="18" charset="0"/>
                <a:cs typeface="Times New Roman" panose="02020603050405020304" pitchFamily="18" charset="0"/>
              </a:rPr>
              <a:t>     «За отвагу», </a:t>
            </a:r>
          </a:p>
          <a:p>
            <a:pPr algn="just"/>
            <a:r>
              <a:rPr lang="ru-RU" dirty="0">
                <a:latin typeface="Times New Roman" panose="02020603050405020304" pitchFamily="18" charset="0"/>
                <a:cs typeface="Times New Roman" panose="02020603050405020304" pitchFamily="18" charset="0"/>
              </a:rPr>
              <a:t>     «За победу над Германией» и другими. </a:t>
            </a:r>
          </a:p>
          <a:p>
            <a:pPr algn="just"/>
            <a:r>
              <a:rPr lang="ru-RU" dirty="0">
                <a:latin typeface="Times New Roman" panose="02020603050405020304" pitchFamily="18" charset="0"/>
                <a:cs typeface="Times New Roman" panose="02020603050405020304" pitchFamily="18" charset="0"/>
              </a:rPr>
              <a:t>      Закончил войну в 1945 году.</a:t>
            </a:r>
          </a:p>
        </p:txBody>
      </p:sp>
    </p:spTree>
    <p:extLst>
      <p:ext uri="{BB962C8B-B14F-4D97-AF65-F5344CB8AC3E}">
        <p14:creationId xmlns:p14="http://schemas.microsoft.com/office/powerpoint/2010/main" val="1581516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136635" y="0"/>
            <a:ext cx="12312869" cy="7616208"/>
          </a:xfrm>
          <a:prstGeom prst="rect">
            <a:avLst/>
          </a:prstGeom>
        </p:spPr>
      </p:pic>
      <p:pic>
        <p:nvPicPr>
          <p:cNvPr id="13" name="Рисунок 12"/>
          <p:cNvPicPr>
            <a:picLocks noChangeAspect="1"/>
          </p:cNvPicPr>
          <p:nvPr/>
        </p:nvPicPr>
        <p:blipFill>
          <a:blip r:embed="rId5"/>
          <a:stretch>
            <a:fillRect/>
          </a:stretch>
        </p:blipFill>
        <p:spPr>
          <a:xfrm>
            <a:off x="10619004" y="350411"/>
            <a:ext cx="858293" cy="854126"/>
          </a:xfrm>
          <a:prstGeom prst="rect">
            <a:avLst/>
          </a:prstGeom>
        </p:spPr>
      </p:pic>
      <p:pic>
        <p:nvPicPr>
          <p:cNvPr id="15" name="Рисунок 14" descr="311AAD4A"/>
          <p:cNvPicPr/>
          <p:nvPr/>
        </p:nvPicPr>
        <p:blipFill>
          <a:blip r:embed="rId6" cstate="print"/>
          <a:srcRect/>
          <a:stretch>
            <a:fillRect/>
          </a:stretch>
        </p:blipFill>
        <p:spPr bwMode="auto">
          <a:xfrm>
            <a:off x="576755" y="350411"/>
            <a:ext cx="2209800" cy="2717800"/>
          </a:xfrm>
          <a:prstGeom prst="rect">
            <a:avLst/>
          </a:prstGeom>
          <a:noFill/>
          <a:ln w="9525">
            <a:noFill/>
            <a:miter lim="800000"/>
            <a:headEnd/>
            <a:tailEnd/>
          </a:ln>
        </p:spPr>
      </p:pic>
      <p:sp>
        <p:nvSpPr>
          <p:cNvPr id="16" name="Прямоугольник 15"/>
          <p:cNvSpPr/>
          <p:nvPr/>
        </p:nvSpPr>
        <p:spPr>
          <a:xfrm>
            <a:off x="576755" y="3418621"/>
            <a:ext cx="5224955" cy="2862322"/>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Родился в д. </a:t>
            </a:r>
            <a:r>
              <a:rPr lang="ru-RU" dirty="0" err="1">
                <a:latin typeface="Times New Roman" panose="02020603050405020304" pitchFamily="18" charset="0"/>
                <a:cs typeface="Times New Roman" panose="02020603050405020304" pitchFamily="18" charset="0"/>
              </a:rPr>
              <a:t>Маранка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Ярковского</a:t>
            </a:r>
            <a:r>
              <a:rPr lang="ru-RU" dirty="0">
                <a:latin typeface="Times New Roman" panose="02020603050405020304" pitchFamily="18" charset="0"/>
                <a:cs typeface="Times New Roman" panose="02020603050405020304" pitchFamily="18" charset="0"/>
              </a:rPr>
              <a:t> района  в 1904 году. Инвалид Великой Отечественной войны </a:t>
            </a:r>
            <a:r>
              <a:rPr lang="en-US" dirty="0">
                <a:latin typeface="Times New Roman" panose="02020603050405020304" pitchFamily="18" charset="0"/>
                <a:cs typeface="Times New Roman" panose="02020603050405020304" pitchFamily="18" charset="0"/>
              </a:rPr>
              <a:t>II</a:t>
            </a:r>
            <a:r>
              <a:rPr lang="ru-RU" dirty="0">
                <a:latin typeface="Times New Roman" panose="02020603050405020304" pitchFamily="18" charset="0"/>
                <a:cs typeface="Times New Roman" panose="02020603050405020304" pitchFamily="18" charset="0"/>
              </a:rPr>
              <a:t> группы. </a:t>
            </a:r>
            <a:r>
              <a:rPr lang="ru-RU" dirty="0" err="1">
                <a:latin typeface="Times New Roman" panose="02020603050405020304" pitchFamily="18" charset="0"/>
                <a:cs typeface="Times New Roman" panose="02020603050405020304" pitchFamily="18" charset="0"/>
              </a:rPr>
              <a:t>Евлантий</a:t>
            </a:r>
            <a:r>
              <a:rPr lang="ru-RU" dirty="0">
                <a:latin typeface="Times New Roman" panose="02020603050405020304" pitchFamily="18" charset="0"/>
                <a:cs typeface="Times New Roman" panose="02020603050405020304" pitchFamily="18" charset="0"/>
              </a:rPr>
              <a:t> Яковлевич участник  боёв на таких фронтах: Смоленском фронте  1942 года, на Сталинградском. В 1944 год  получил ранение.   Имеет правительственные награды: </a:t>
            </a:r>
          </a:p>
          <a:p>
            <a:pPr algn="just"/>
            <a:r>
              <a:rPr lang="ru-RU" dirty="0">
                <a:latin typeface="Times New Roman" panose="02020603050405020304" pitchFamily="18" charset="0"/>
                <a:cs typeface="Times New Roman" panose="02020603050405020304" pitchFamily="18" charset="0"/>
              </a:rPr>
              <a:t>  Орден Красной звезда, </a:t>
            </a:r>
          </a:p>
          <a:p>
            <a:pPr algn="just"/>
            <a:r>
              <a:rPr lang="ru-RU" dirty="0">
                <a:latin typeface="Times New Roman" panose="02020603050405020304" pitchFamily="18" charset="0"/>
                <a:cs typeface="Times New Roman" panose="02020603050405020304" pitchFamily="18" charset="0"/>
              </a:rPr>
              <a:t>   медали «За оборону Сталинграда», </a:t>
            </a:r>
          </a:p>
          <a:p>
            <a:pPr algn="just"/>
            <a:r>
              <a:rPr lang="ru-RU" dirty="0">
                <a:latin typeface="Times New Roman" panose="02020603050405020304" pitchFamily="18" charset="0"/>
                <a:cs typeface="Times New Roman" panose="02020603050405020304" pitchFamily="18" charset="0"/>
              </a:rPr>
              <a:t>   «20-летие победы в Великой Отечественной   войне», «50-летие Вооружённых сил».</a:t>
            </a:r>
            <a:endParaRPr lang="ru-RU" dirty="0"/>
          </a:p>
        </p:txBody>
      </p:sp>
      <p:sp>
        <p:nvSpPr>
          <p:cNvPr id="17" name="Прямоугольник 16"/>
          <p:cNvSpPr/>
          <p:nvPr/>
        </p:nvSpPr>
        <p:spPr>
          <a:xfrm>
            <a:off x="2979683" y="804041"/>
            <a:ext cx="2822028" cy="1569660"/>
          </a:xfrm>
          <a:prstGeom prst="rect">
            <a:avLst/>
          </a:prstGeom>
        </p:spPr>
        <p:txBody>
          <a:bodyPr wrap="square">
            <a:spAutoFit/>
          </a:bodyPr>
          <a:lstStyle/>
          <a:p>
            <a:pPr algn="ctr"/>
            <a:r>
              <a:rPr lang="ru-RU" sz="3200" b="1" dirty="0">
                <a:latin typeface="Times New Roman" panose="02020603050405020304" pitchFamily="18" charset="0"/>
                <a:cs typeface="Times New Roman" panose="02020603050405020304" pitchFamily="18" charset="0"/>
              </a:rPr>
              <a:t>Важенин</a:t>
            </a:r>
          </a:p>
          <a:p>
            <a:pPr algn="ct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Евлантий</a:t>
            </a:r>
            <a:r>
              <a:rPr lang="ru-RU" sz="3200" b="1" dirty="0">
                <a:latin typeface="Times New Roman" panose="02020603050405020304" pitchFamily="18" charset="0"/>
                <a:cs typeface="Times New Roman" panose="02020603050405020304" pitchFamily="18" charset="0"/>
              </a:rPr>
              <a:t> Яковлевич</a:t>
            </a:r>
          </a:p>
        </p:txBody>
      </p:sp>
      <p:pic>
        <p:nvPicPr>
          <p:cNvPr id="18" name="Рисунок 17" descr="SAM_1714"/>
          <p:cNvPicPr/>
          <p:nvPr/>
        </p:nvPicPr>
        <p:blipFill>
          <a:blip r:embed="rId7" cstate="print"/>
          <a:srcRect l="9917" b="15703"/>
          <a:stretch>
            <a:fillRect/>
          </a:stretch>
        </p:blipFill>
        <p:spPr bwMode="auto">
          <a:xfrm>
            <a:off x="6232646" y="350411"/>
            <a:ext cx="2154609" cy="2435770"/>
          </a:xfrm>
          <a:prstGeom prst="rect">
            <a:avLst/>
          </a:prstGeom>
          <a:noFill/>
          <a:ln w="9525">
            <a:noFill/>
            <a:miter lim="800000"/>
            <a:headEnd/>
            <a:tailEnd/>
          </a:ln>
        </p:spPr>
      </p:pic>
      <p:sp>
        <p:nvSpPr>
          <p:cNvPr id="19" name="Прямоугольник 18"/>
          <p:cNvSpPr/>
          <p:nvPr/>
        </p:nvSpPr>
        <p:spPr>
          <a:xfrm>
            <a:off x="8513379" y="1324303"/>
            <a:ext cx="2963917" cy="1569660"/>
          </a:xfrm>
          <a:prstGeom prst="rect">
            <a:avLst/>
          </a:prstGeom>
        </p:spPr>
        <p:txBody>
          <a:bodyPr wrap="square">
            <a:spAutoFit/>
          </a:bodyPr>
          <a:lstStyle/>
          <a:p>
            <a:pPr algn="ctr"/>
            <a:r>
              <a:rPr lang="ru-RU" sz="3200" b="1" dirty="0">
                <a:latin typeface="Times New Roman" panose="02020603050405020304" pitchFamily="18" charset="0"/>
                <a:cs typeface="Times New Roman" panose="02020603050405020304" pitchFamily="18" charset="0"/>
              </a:rPr>
              <a:t>Максимов </a:t>
            </a:r>
          </a:p>
          <a:p>
            <a:pPr algn="ctr"/>
            <a:r>
              <a:rPr lang="ru-RU" sz="3200" b="1" dirty="0">
                <a:latin typeface="Times New Roman" panose="02020603050405020304" pitchFamily="18" charset="0"/>
                <a:cs typeface="Times New Roman" panose="02020603050405020304" pitchFamily="18" charset="0"/>
              </a:rPr>
              <a:t>Афанасий Гаврилович</a:t>
            </a:r>
          </a:p>
        </p:txBody>
      </p:sp>
      <p:sp>
        <p:nvSpPr>
          <p:cNvPr id="20" name="Прямоугольник 19"/>
          <p:cNvSpPr/>
          <p:nvPr/>
        </p:nvSpPr>
        <p:spPr>
          <a:xfrm>
            <a:off x="6232646" y="3068211"/>
            <a:ext cx="5433836" cy="3970318"/>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Родился в 1912 году. До войны работал трактористом. За три месяца до войны Афанасий Гаврилович попал на передовую. Всю войну прослужил шофёром, подвозил снаряды, бомбы, продукты. Был в тылу врага, за боевые заслуги получил медаль «За отвагу». </a:t>
            </a:r>
          </a:p>
          <a:p>
            <a:pPr algn="just"/>
            <a:r>
              <a:rPr lang="ru-RU" dirty="0">
                <a:latin typeface="Times New Roman" panose="02020603050405020304" pitchFamily="18" charset="0"/>
                <a:cs typeface="Times New Roman" panose="02020603050405020304" pitchFamily="18" charset="0"/>
              </a:rPr>
              <a:t>За всю войну Афанасий Гаврилович получил</a:t>
            </a:r>
          </a:p>
          <a:p>
            <a:pPr algn="just"/>
            <a:r>
              <a:rPr lang="ru-RU" dirty="0">
                <a:latin typeface="Times New Roman" panose="02020603050405020304" pitchFamily="18" charset="0"/>
                <a:cs typeface="Times New Roman" panose="02020603050405020304" pitchFamily="18" charset="0"/>
              </a:rPr>
              <a:t>много наград и медалей.</a:t>
            </a:r>
          </a:p>
          <a:p>
            <a:pPr algn="just"/>
            <a:r>
              <a:rPr lang="ru-RU" dirty="0">
                <a:latin typeface="Times New Roman" panose="02020603050405020304" pitchFamily="18" charset="0"/>
                <a:cs typeface="Times New Roman" panose="02020603050405020304" pitchFamily="18" charset="0"/>
              </a:rPr>
              <a:t>  Медаль «За отвагу», медаль «Красной Звезды»,</a:t>
            </a:r>
          </a:p>
          <a:p>
            <a:pPr algn="just"/>
            <a:r>
              <a:rPr lang="ru-RU" dirty="0">
                <a:latin typeface="Times New Roman" panose="02020603050405020304" pitchFamily="18" charset="0"/>
                <a:cs typeface="Times New Roman" panose="02020603050405020304" pitchFamily="18" charset="0"/>
              </a:rPr>
              <a:t>   «За участие в Великой Отечественной войне». </a:t>
            </a:r>
          </a:p>
          <a:p>
            <a:pPr algn="just"/>
            <a:r>
              <a:rPr lang="ru-RU" dirty="0">
                <a:latin typeface="Times New Roman" panose="02020603050405020304" pitchFamily="18" charset="0"/>
                <a:cs typeface="Times New Roman" panose="02020603050405020304" pitchFamily="18" charset="0"/>
              </a:rPr>
              <a:t> В мирное время получил юбилейные медали за участие в Великой Отечественной войне. </a:t>
            </a:r>
          </a:p>
          <a:p>
            <a:pPr algn="just"/>
            <a:r>
              <a:rPr lang="ru-RU" dirty="0">
                <a:latin typeface="Times New Roman" panose="02020603050405020304" pitchFamily="18" charset="0"/>
                <a:cs typeface="Times New Roman" panose="02020603050405020304" pitchFamily="18" charset="0"/>
              </a:rPr>
              <a:t> Медали «25 лет Победы» и «30 лет Победы в Великой Отечественной войне»</a:t>
            </a:r>
          </a:p>
        </p:txBody>
      </p:sp>
    </p:spTree>
    <p:extLst>
      <p:ext uri="{BB962C8B-B14F-4D97-AF65-F5344CB8AC3E}">
        <p14:creationId xmlns:p14="http://schemas.microsoft.com/office/powerpoint/2010/main" val="9741136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120869" y="0"/>
            <a:ext cx="12312869" cy="7616208"/>
          </a:xfrm>
          <a:prstGeom prst="rect">
            <a:avLst/>
          </a:prstGeom>
        </p:spPr>
      </p:pic>
      <p:pic>
        <p:nvPicPr>
          <p:cNvPr id="13" name="Рисунок 12"/>
          <p:cNvPicPr>
            <a:picLocks noChangeAspect="1"/>
          </p:cNvPicPr>
          <p:nvPr/>
        </p:nvPicPr>
        <p:blipFill>
          <a:blip r:embed="rId5"/>
          <a:stretch>
            <a:fillRect/>
          </a:stretch>
        </p:blipFill>
        <p:spPr>
          <a:xfrm>
            <a:off x="10619004" y="350411"/>
            <a:ext cx="858293" cy="854126"/>
          </a:xfrm>
          <a:prstGeom prst="rect">
            <a:avLst/>
          </a:prstGeom>
        </p:spPr>
      </p:pic>
      <p:pic>
        <p:nvPicPr>
          <p:cNvPr id="14" name="Рисунок 13"/>
          <p:cNvPicPr>
            <a:picLocks noChangeAspect="1"/>
          </p:cNvPicPr>
          <p:nvPr/>
        </p:nvPicPr>
        <p:blipFill>
          <a:blip r:embed="rId5"/>
          <a:stretch>
            <a:fillRect/>
          </a:stretch>
        </p:blipFill>
        <p:spPr>
          <a:xfrm>
            <a:off x="4916935" y="254207"/>
            <a:ext cx="932345" cy="927819"/>
          </a:xfrm>
          <a:prstGeom prst="rect">
            <a:avLst/>
          </a:prstGeom>
        </p:spPr>
      </p:pic>
      <p:pic>
        <p:nvPicPr>
          <p:cNvPr id="15" name="Рисунок 14" descr="SAM_1720"/>
          <p:cNvPicPr/>
          <p:nvPr/>
        </p:nvPicPr>
        <p:blipFill>
          <a:blip r:embed="rId6" cstate="print"/>
          <a:srcRect l="10811" t="1419" r="18919" b="28221"/>
          <a:stretch>
            <a:fillRect/>
          </a:stretch>
        </p:blipFill>
        <p:spPr bwMode="auto">
          <a:xfrm>
            <a:off x="630621" y="350411"/>
            <a:ext cx="2022300" cy="2648607"/>
          </a:xfrm>
          <a:prstGeom prst="rect">
            <a:avLst/>
          </a:prstGeom>
          <a:noFill/>
          <a:ln w="9525">
            <a:noFill/>
            <a:miter lim="800000"/>
            <a:headEnd/>
            <a:tailEnd/>
          </a:ln>
        </p:spPr>
      </p:pic>
      <p:sp>
        <p:nvSpPr>
          <p:cNvPr id="5" name="TextBox 4"/>
          <p:cNvSpPr txBox="1"/>
          <p:nvPr/>
        </p:nvSpPr>
        <p:spPr>
          <a:xfrm>
            <a:off x="3091847" y="1204537"/>
            <a:ext cx="2914815" cy="1569660"/>
          </a:xfrm>
          <a:prstGeom prst="rect">
            <a:avLst/>
          </a:prstGeom>
          <a:noFill/>
        </p:spPr>
        <p:txBody>
          <a:bodyPr wrap="square" rtlCol="0">
            <a:spAutoFit/>
          </a:bodyPr>
          <a:lstStyle/>
          <a:p>
            <a:pPr algn="ctr"/>
            <a:r>
              <a:rPr lang="ru-RU" sz="3200" b="1" dirty="0" smtClean="0">
                <a:latin typeface="Times New Roman" panose="02020603050405020304" pitchFamily="18" charset="0"/>
                <a:cs typeface="Times New Roman" panose="02020603050405020304" pitchFamily="18" charset="0"/>
              </a:rPr>
              <a:t>Татаркин </a:t>
            </a:r>
          </a:p>
          <a:p>
            <a:pPr algn="ctr"/>
            <a:r>
              <a:rPr lang="ru-RU" sz="3200" b="1" dirty="0" smtClean="0">
                <a:latin typeface="Times New Roman" panose="02020603050405020304" pitchFamily="18" charset="0"/>
                <a:cs typeface="Times New Roman" panose="02020603050405020304" pitchFamily="18" charset="0"/>
              </a:rPr>
              <a:t>Михаил Егорович</a:t>
            </a:r>
            <a:endParaRPr lang="ru-RU" sz="32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30621" y="2999018"/>
            <a:ext cx="5376042" cy="4247317"/>
          </a:xfrm>
          <a:prstGeom prst="rect">
            <a:avLst/>
          </a:prstGeom>
          <a:noFill/>
        </p:spPr>
        <p:txBody>
          <a:bodyPr wrap="square" rtlCol="0">
            <a:spAutoFit/>
          </a:bodyPr>
          <a:lstStyle/>
          <a:p>
            <a:pPr algn="just"/>
            <a:r>
              <a:rPr lang="ru-RU" dirty="0">
                <a:latin typeface="Times New Roman" panose="02020603050405020304" pitchFamily="18" charset="0"/>
                <a:cs typeface="Times New Roman" panose="02020603050405020304" pitchFamily="18" charset="0"/>
              </a:rPr>
              <a:t>Родился в 1921 году. В 1940 году был призван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на службу. С началом войны отправлен на фронт</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Воевал под Москвой. В декабре разгорелись бои </a:t>
            </a:r>
            <a:r>
              <a:rPr lang="ru-RU" dirty="0" smtClean="0">
                <a:latin typeface="Times New Roman" panose="02020603050405020304" pitchFamily="18" charset="0"/>
                <a:cs typeface="Times New Roman" panose="02020603050405020304" pitchFamily="18" charset="0"/>
              </a:rPr>
              <a:t>за </a:t>
            </a:r>
            <a:r>
              <a:rPr lang="ru-RU" dirty="0">
                <a:latin typeface="Times New Roman" panose="02020603050405020304" pitchFamily="18" charset="0"/>
                <a:cs typeface="Times New Roman" panose="02020603050405020304" pitchFamily="18" charset="0"/>
              </a:rPr>
              <a:t>Москву. Михаил Егорович воевал в 26-й </a:t>
            </a:r>
            <a:r>
              <a:rPr lang="ru-RU" dirty="0" smtClean="0">
                <a:latin typeface="Times New Roman" panose="02020603050405020304" pitchFamily="18" charset="0"/>
                <a:cs typeface="Times New Roman" panose="02020603050405020304" pitchFamily="18" charset="0"/>
              </a:rPr>
              <a:t>особо - </a:t>
            </a:r>
            <a:r>
              <a:rPr lang="ru-RU" dirty="0">
                <a:latin typeface="Times New Roman" panose="02020603050405020304" pitchFamily="18" charset="0"/>
                <a:cs typeface="Times New Roman" panose="02020603050405020304" pitchFamily="18" charset="0"/>
              </a:rPr>
              <a:t>курсантской бригаде.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В боях за Москву он получил тяжёлое ранение </a:t>
            </a:r>
            <a:r>
              <a:rPr lang="ru-RU" dirty="0" smtClean="0">
                <a:latin typeface="Times New Roman" panose="02020603050405020304" pitchFamily="18" charset="0"/>
                <a:cs typeface="Times New Roman" panose="02020603050405020304" pitchFamily="18" charset="0"/>
              </a:rPr>
              <a:t>и </a:t>
            </a:r>
            <a:r>
              <a:rPr lang="ru-RU" dirty="0">
                <a:latin typeface="Times New Roman" panose="02020603050405020304" pitchFamily="18" charset="0"/>
                <a:cs typeface="Times New Roman" panose="02020603050405020304" pitchFamily="18" charset="0"/>
              </a:rPr>
              <a:t>контузию. Попал в госпиталь в город </a:t>
            </a:r>
            <a:r>
              <a:rPr lang="ru-RU" dirty="0" smtClean="0">
                <a:latin typeface="Times New Roman" panose="02020603050405020304" pitchFamily="18" charset="0"/>
                <a:cs typeface="Times New Roman" panose="02020603050405020304" pitchFamily="18" charset="0"/>
              </a:rPr>
              <a:t>Серпухов, потом </a:t>
            </a:r>
            <a:r>
              <a:rPr lang="ru-RU" dirty="0">
                <a:latin typeface="Times New Roman" panose="02020603050405020304" pitchFamily="18" charset="0"/>
                <a:cs typeface="Times New Roman" panose="02020603050405020304" pitchFamily="18" charset="0"/>
              </a:rPr>
              <a:t>был направлен в Москву, где </a:t>
            </a:r>
            <a:r>
              <a:rPr lang="ru-RU" dirty="0" smtClean="0">
                <a:latin typeface="Times New Roman" panose="02020603050405020304" pitchFamily="18" charset="0"/>
                <a:cs typeface="Times New Roman" panose="02020603050405020304" pitchFamily="18" charset="0"/>
              </a:rPr>
              <a:t>провели  </a:t>
            </a:r>
            <a:r>
              <a:rPr lang="ru-RU" dirty="0">
                <a:latin typeface="Times New Roman" panose="02020603050405020304" pitchFamily="18" charset="0"/>
                <a:cs typeface="Times New Roman" panose="02020603050405020304" pitchFamily="18" charset="0"/>
              </a:rPr>
              <a:t>ампутацию  ноги. В 1942 году Михаил </a:t>
            </a:r>
            <a:r>
              <a:rPr lang="ru-RU" dirty="0" smtClean="0">
                <a:latin typeface="Times New Roman" panose="02020603050405020304" pitchFamily="18" charset="0"/>
                <a:cs typeface="Times New Roman" panose="02020603050405020304" pitchFamily="18" charset="0"/>
              </a:rPr>
              <a:t>Егорович </a:t>
            </a:r>
            <a:r>
              <a:rPr lang="ru-RU" dirty="0">
                <a:latin typeface="Times New Roman" panose="02020603050405020304" pitchFamily="18" charset="0"/>
                <a:cs typeface="Times New Roman" panose="02020603050405020304" pitchFamily="18" charset="0"/>
              </a:rPr>
              <a:t>был по состоянию здоровья уволен в запас. </a:t>
            </a:r>
            <a:r>
              <a:rPr lang="ru-RU" dirty="0" smtClean="0">
                <a:latin typeface="Times New Roman" panose="02020603050405020304" pitchFamily="18" charset="0"/>
                <a:cs typeface="Times New Roman" panose="02020603050405020304" pitchFamily="18" charset="0"/>
              </a:rPr>
              <a:t>Ветеран </a:t>
            </a:r>
            <a:r>
              <a:rPr lang="ru-RU" dirty="0">
                <a:latin typeface="Times New Roman" panose="02020603050405020304" pitchFamily="18" charset="0"/>
                <a:cs typeface="Times New Roman" panose="02020603050405020304" pitchFamily="18" charset="0"/>
              </a:rPr>
              <a:t>войны имеет правительственные </a:t>
            </a:r>
            <a:r>
              <a:rPr lang="ru-RU" dirty="0" smtClean="0">
                <a:latin typeface="Times New Roman" panose="02020603050405020304" pitchFamily="18" charset="0"/>
                <a:cs typeface="Times New Roman" panose="02020603050405020304" pitchFamily="18" charset="0"/>
              </a:rPr>
              <a:t>награды</a:t>
            </a:r>
            <a:r>
              <a:rPr lang="ru-RU" dirty="0">
                <a:latin typeface="Times New Roman" panose="02020603050405020304" pitchFamily="18" charset="0"/>
                <a:cs typeface="Times New Roman" panose="02020603050405020304" pitchFamily="18" charset="0"/>
              </a:rPr>
              <a:t>, медали: «За оборону Москвы», </a:t>
            </a:r>
            <a:r>
              <a:rPr lang="ru-RU" dirty="0" smtClean="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За Победу над Германией», «За доблестный труд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в войне», «За освоение целенных земель»,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«Ветеран труда», « 20-ти </a:t>
            </a:r>
            <a:r>
              <a:rPr lang="ru-RU" dirty="0" err="1">
                <a:latin typeface="Times New Roman" panose="02020603050405020304" pitchFamily="18" charset="0"/>
                <a:cs typeface="Times New Roman" panose="02020603050405020304" pitchFamily="18" charset="0"/>
              </a:rPr>
              <a:t>летию</a:t>
            </a:r>
            <a:r>
              <a:rPr lang="ru-RU" dirty="0">
                <a:latin typeface="Times New Roman" panose="02020603050405020304" pitchFamily="18" charset="0"/>
                <a:cs typeface="Times New Roman" panose="02020603050405020304" pitchFamily="18" charset="0"/>
              </a:rPr>
              <a:t> Победы </a:t>
            </a:r>
            <a:r>
              <a:rPr lang="ru-RU" dirty="0" smtClean="0">
                <a:latin typeface="Times New Roman" panose="02020603050405020304" pitchFamily="18" charset="0"/>
                <a:cs typeface="Times New Roman" panose="02020603050405020304" pitchFamily="18" charset="0"/>
              </a:rPr>
              <a:t>над  </a:t>
            </a:r>
            <a:r>
              <a:rPr lang="ru-RU" dirty="0">
                <a:latin typeface="Times New Roman" panose="02020603050405020304" pitchFamily="18" charset="0"/>
                <a:cs typeface="Times New Roman" panose="02020603050405020304" pitchFamily="18" charset="0"/>
              </a:rPr>
              <a:t>Германией», « 30-ти </a:t>
            </a:r>
            <a:r>
              <a:rPr lang="ru-RU" dirty="0" err="1">
                <a:latin typeface="Times New Roman" panose="02020603050405020304" pitchFamily="18" charset="0"/>
                <a:cs typeface="Times New Roman" panose="02020603050405020304" pitchFamily="18" charset="0"/>
              </a:rPr>
              <a:t>летию</a:t>
            </a:r>
            <a:r>
              <a:rPr lang="ru-RU" dirty="0">
                <a:latin typeface="Times New Roman" panose="02020603050405020304" pitchFamily="18" charset="0"/>
                <a:cs typeface="Times New Roman" panose="02020603050405020304" pitchFamily="18" charset="0"/>
              </a:rPr>
              <a:t> Победы </a:t>
            </a:r>
            <a:r>
              <a:rPr lang="ru-RU" dirty="0" smtClean="0">
                <a:latin typeface="Times New Roman" panose="02020603050405020304" pitchFamily="18" charset="0"/>
                <a:cs typeface="Times New Roman" panose="02020603050405020304" pitchFamily="18" charset="0"/>
              </a:rPr>
              <a:t>над </a:t>
            </a:r>
            <a:r>
              <a:rPr lang="ru-RU" dirty="0">
                <a:latin typeface="Times New Roman" panose="02020603050405020304" pitchFamily="18" charset="0"/>
                <a:cs typeface="Times New Roman" panose="02020603050405020304" pitchFamily="18" charset="0"/>
              </a:rPr>
              <a:t>Германией».</a:t>
            </a:r>
          </a:p>
        </p:txBody>
      </p:sp>
      <p:pic>
        <p:nvPicPr>
          <p:cNvPr id="16" name="Рисунок 15" descr="8F2C63E8"/>
          <p:cNvPicPr/>
          <p:nvPr/>
        </p:nvPicPr>
        <p:blipFill>
          <a:blip r:embed="rId7" cstate="print"/>
          <a:srcRect l="4048"/>
          <a:stretch>
            <a:fillRect/>
          </a:stretch>
        </p:blipFill>
        <p:spPr bwMode="auto">
          <a:xfrm>
            <a:off x="6288207" y="350410"/>
            <a:ext cx="2225172" cy="2786928"/>
          </a:xfrm>
          <a:prstGeom prst="rect">
            <a:avLst/>
          </a:prstGeom>
          <a:noFill/>
          <a:ln w="9525">
            <a:noFill/>
            <a:miter lim="800000"/>
            <a:headEnd/>
            <a:tailEnd/>
          </a:ln>
        </p:spPr>
      </p:pic>
      <p:sp>
        <p:nvSpPr>
          <p:cNvPr id="8" name="TextBox 7"/>
          <p:cNvSpPr txBox="1"/>
          <p:nvPr/>
        </p:nvSpPr>
        <p:spPr>
          <a:xfrm>
            <a:off x="6288207" y="3349427"/>
            <a:ext cx="5330979" cy="3139321"/>
          </a:xfrm>
          <a:prstGeom prst="rect">
            <a:avLst/>
          </a:prstGeom>
          <a:noFill/>
        </p:spPr>
        <p:txBody>
          <a:bodyPr wrap="square" rtlCol="0">
            <a:spAutoFit/>
          </a:bodyPr>
          <a:lstStyle/>
          <a:p>
            <a:pPr algn="just"/>
            <a:r>
              <a:rPr lang="ru-RU" dirty="0">
                <a:latin typeface="Times New Roman" panose="02020603050405020304" pitchFamily="18" charset="0"/>
                <a:cs typeface="Times New Roman" panose="02020603050405020304" pitchFamily="18" charset="0"/>
              </a:rPr>
              <a:t> Был мобилизован 16 августа 1941 года.</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Служил на Дальнем Востоке в </a:t>
            </a:r>
            <a:r>
              <a:rPr lang="ru-RU" dirty="0" smtClean="0">
                <a:latin typeface="Times New Roman" panose="02020603050405020304" pitchFamily="18" charset="0"/>
                <a:cs typeface="Times New Roman" panose="02020603050405020304" pitchFamily="18" charset="0"/>
              </a:rPr>
              <a:t>50-м </a:t>
            </a:r>
            <a:r>
              <a:rPr lang="ru-RU" dirty="0">
                <a:latin typeface="Times New Roman" panose="02020603050405020304" pitchFamily="18" charset="0"/>
                <a:cs typeface="Times New Roman" panose="02020603050405020304" pitchFamily="18" charset="0"/>
              </a:rPr>
              <a:t>мотострелковом полку шофёром.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Прослужил там всю войну. Домой </a:t>
            </a:r>
            <a:r>
              <a:rPr lang="ru-RU" dirty="0" smtClean="0">
                <a:latin typeface="Times New Roman" panose="02020603050405020304" pitchFamily="18" charset="0"/>
                <a:cs typeface="Times New Roman" panose="02020603050405020304" pitchFamily="18" charset="0"/>
              </a:rPr>
              <a:t>вернулся </a:t>
            </a:r>
            <a:r>
              <a:rPr lang="ru-RU" dirty="0">
                <a:latin typeface="Times New Roman" panose="02020603050405020304" pitchFamily="18" charset="0"/>
                <a:cs typeface="Times New Roman" panose="02020603050405020304" pitchFamily="18" charset="0"/>
              </a:rPr>
              <a:t>в 1946 году.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Имеет шесть медалей: </a:t>
            </a:r>
          </a:p>
          <a:p>
            <a:pPr algn="just"/>
            <a:r>
              <a:rPr lang="ru-RU" dirty="0">
                <a:latin typeface="Times New Roman" panose="02020603050405020304" pitchFamily="18" charset="0"/>
                <a:cs typeface="Times New Roman" panose="02020603050405020304" pitchFamily="18" charset="0"/>
              </a:rPr>
              <a:t>  две «За Победу над Японией»,</a:t>
            </a:r>
          </a:p>
          <a:p>
            <a:pPr algn="just"/>
            <a:r>
              <a:rPr lang="ru-RU" dirty="0">
                <a:latin typeface="Times New Roman" panose="02020603050405020304" pitchFamily="18" charset="0"/>
                <a:cs typeface="Times New Roman" panose="02020603050405020304" pitchFamily="18" charset="0"/>
              </a:rPr>
              <a:t>  «20 лет Победы над Германией»,</a:t>
            </a:r>
          </a:p>
          <a:p>
            <a:pPr algn="just"/>
            <a:r>
              <a:rPr lang="ru-RU" dirty="0">
                <a:latin typeface="Times New Roman" panose="02020603050405020304" pitchFamily="18" charset="0"/>
                <a:cs typeface="Times New Roman" panose="02020603050405020304" pitchFamily="18" charset="0"/>
              </a:rPr>
              <a:t>  «50 лет Вооружённым силам», </a:t>
            </a:r>
          </a:p>
          <a:p>
            <a:pPr algn="just"/>
            <a:r>
              <a:rPr lang="ru-RU" dirty="0">
                <a:latin typeface="Times New Roman" panose="02020603050405020304" pitchFamily="18" charset="0"/>
                <a:cs typeface="Times New Roman" panose="02020603050405020304" pitchFamily="18" charset="0"/>
              </a:rPr>
              <a:t>  «60 лет Вооружённым силам».</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После войны долгое время работал в</a:t>
            </a:r>
          </a:p>
          <a:p>
            <a:pPr algn="just"/>
            <a:r>
              <a:rPr lang="ru-RU" dirty="0">
                <a:latin typeface="Times New Roman" panose="02020603050405020304" pitchFamily="18" charset="0"/>
                <a:cs typeface="Times New Roman" panose="02020603050405020304" pitchFamily="18" charset="0"/>
              </a:rPr>
              <a:t>        Колымском ЛЗП. </a:t>
            </a:r>
          </a:p>
        </p:txBody>
      </p:sp>
      <p:sp>
        <p:nvSpPr>
          <p:cNvPr id="17" name="TextBox 16"/>
          <p:cNvSpPr txBox="1"/>
          <p:nvPr/>
        </p:nvSpPr>
        <p:spPr>
          <a:xfrm>
            <a:off x="8671034" y="1204537"/>
            <a:ext cx="2617076" cy="1569660"/>
          </a:xfrm>
          <a:prstGeom prst="rect">
            <a:avLst/>
          </a:prstGeom>
          <a:noFill/>
        </p:spPr>
        <p:txBody>
          <a:bodyPr wrap="square" rtlCol="0">
            <a:spAutoFit/>
          </a:bodyPr>
          <a:lstStyle/>
          <a:p>
            <a:pPr algn="ctr"/>
            <a:r>
              <a:rPr lang="ru-RU" sz="3200" b="1" dirty="0" smtClean="0">
                <a:latin typeface="Times New Roman" panose="02020603050405020304" pitchFamily="18" charset="0"/>
                <a:cs typeface="Times New Roman" panose="02020603050405020304" pitchFamily="18" charset="0"/>
              </a:rPr>
              <a:t>Сидоров </a:t>
            </a:r>
          </a:p>
          <a:p>
            <a:pPr algn="ctr"/>
            <a:r>
              <a:rPr lang="ru-RU" sz="3200" b="1" dirty="0" smtClean="0">
                <a:latin typeface="Times New Roman" panose="02020603050405020304" pitchFamily="18" charset="0"/>
                <a:cs typeface="Times New Roman" panose="02020603050405020304" pitchFamily="18" charset="0"/>
              </a:rPr>
              <a:t>Александр Николаевич</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44067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136635" y="0"/>
            <a:ext cx="12312869" cy="7616208"/>
          </a:xfrm>
          <a:prstGeom prst="rect">
            <a:avLst/>
          </a:prstGeom>
        </p:spPr>
      </p:pic>
      <p:pic>
        <p:nvPicPr>
          <p:cNvPr id="14" name="Рисунок 13"/>
          <p:cNvPicPr>
            <a:picLocks noChangeAspect="1"/>
          </p:cNvPicPr>
          <p:nvPr/>
        </p:nvPicPr>
        <p:blipFill>
          <a:blip r:embed="rId5"/>
          <a:stretch>
            <a:fillRect/>
          </a:stretch>
        </p:blipFill>
        <p:spPr>
          <a:xfrm>
            <a:off x="4916935" y="254207"/>
            <a:ext cx="932345" cy="927819"/>
          </a:xfrm>
          <a:prstGeom prst="rect">
            <a:avLst/>
          </a:prstGeom>
        </p:spPr>
      </p:pic>
      <p:pic>
        <p:nvPicPr>
          <p:cNvPr id="5" name="Рисунок 4" descr="7BE26DB8"/>
          <p:cNvPicPr/>
          <p:nvPr/>
        </p:nvPicPr>
        <p:blipFill>
          <a:blip r:embed="rId6" cstate="print"/>
          <a:srcRect/>
          <a:stretch>
            <a:fillRect/>
          </a:stretch>
        </p:blipFill>
        <p:spPr bwMode="auto">
          <a:xfrm>
            <a:off x="568179" y="368095"/>
            <a:ext cx="2082742" cy="2207325"/>
          </a:xfrm>
          <a:prstGeom prst="rect">
            <a:avLst/>
          </a:prstGeom>
          <a:noFill/>
          <a:ln w="9525">
            <a:noFill/>
            <a:miter lim="800000"/>
            <a:headEnd/>
            <a:tailEnd/>
          </a:ln>
        </p:spPr>
      </p:pic>
      <p:sp>
        <p:nvSpPr>
          <p:cNvPr id="6" name="TextBox 5"/>
          <p:cNvSpPr txBox="1"/>
          <p:nvPr/>
        </p:nvSpPr>
        <p:spPr>
          <a:xfrm>
            <a:off x="3078761" y="1125415"/>
            <a:ext cx="2770519" cy="1077218"/>
          </a:xfrm>
          <a:prstGeom prst="rect">
            <a:avLst/>
          </a:prstGeom>
          <a:noFill/>
        </p:spPr>
        <p:txBody>
          <a:bodyPr wrap="square" rtlCol="0">
            <a:spAutoFit/>
          </a:bodyPr>
          <a:lstStyle/>
          <a:p>
            <a:pPr algn="ctr"/>
            <a:r>
              <a:rPr lang="ru-RU" sz="3200" b="1" dirty="0" smtClean="0">
                <a:latin typeface="Times New Roman" pitchFamily="18" charset="0"/>
                <a:cs typeface="Times New Roman" pitchFamily="18" charset="0"/>
              </a:rPr>
              <a:t>Ахметзянов </a:t>
            </a:r>
          </a:p>
          <a:p>
            <a:pPr algn="ctr"/>
            <a:r>
              <a:rPr lang="ru-RU" sz="3200" b="1" dirty="0" err="1" smtClean="0">
                <a:latin typeface="Times New Roman" pitchFamily="18" charset="0"/>
                <a:cs typeface="Times New Roman" pitchFamily="18" charset="0"/>
              </a:rPr>
              <a:t>Сагир</a:t>
            </a:r>
            <a:endParaRPr lang="ru-RU" sz="3200" b="1" dirty="0">
              <a:latin typeface="Times New Roman" pitchFamily="18" charset="0"/>
              <a:cs typeface="Times New Roman" pitchFamily="18" charset="0"/>
            </a:endParaRPr>
          </a:p>
        </p:txBody>
      </p:sp>
      <p:sp>
        <p:nvSpPr>
          <p:cNvPr id="7" name="TextBox 6"/>
          <p:cNvSpPr txBox="1"/>
          <p:nvPr/>
        </p:nvSpPr>
        <p:spPr>
          <a:xfrm>
            <a:off x="645952" y="2759978"/>
            <a:ext cx="5159230" cy="3970318"/>
          </a:xfrm>
          <a:prstGeom prst="rect">
            <a:avLst/>
          </a:prstGeom>
          <a:noFill/>
        </p:spPr>
        <p:txBody>
          <a:bodyPr wrap="square" rtlCol="0">
            <a:spAutoFit/>
          </a:bodyPr>
          <a:lstStyle/>
          <a:p>
            <a:r>
              <a:rPr lang="ru-RU" dirty="0" smtClean="0">
                <a:latin typeface="Times New Roman" pitchFamily="18" charset="0"/>
                <a:cs typeface="Times New Roman" pitchFamily="18" charset="0"/>
              </a:rPr>
              <a:t>Родился 15 мая 1925 года, в д. </a:t>
            </a:r>
            <a:r>
              <a:rPr lang="ru-RU" dirty="0" err="1" smtClean="0">
                <a:latin typeface="Times New Roman" pitchFamily="18" charset="0"/>
                <a:cs typeface="Times New Roman" pitchFamily="18" charset="0"/>
              </a:rPr>
              <a:t>Мотуши</a:t>
            </a:r>
            <a:r>
              <a:rPr lang="ru-RU" dirty="0" smtClean="0">
                <a:latin typeface="Times New Roman" pitchFamily="18" charset="0"/>
                <a:cs typeface="Times New Roman" pitchFamily="18" charset="0"/>
              </a:rPr>
              <a:t> Ярковского района. Ушёл на фронт в декабре 1942 года. По</a:t>
            </a:r>
          </a:p>
          <a:p>
            <a:r>
              <a:rPr lang="ru-RU" dirty="0" smtClean="0">
                <a:latin typeface="Times New Roman" pitchFamily="18" charset="0"/>
                <a:cs typeface="Times New Roman" pitchFamily="18" charset="0"/>
              </a:rPr>
              <a:t> распределению попал в третий.  Прибалтийский фронт, 198 дивизию 506 полка. В сентябре 1944 года был ранен в левую ногу.</a:t>
            </a:r>
          </a:p>
          <a:p>
            <a:r>
              <a:rPr lang="ru-RU" dirty="0" smtClean="0">
                <a:latin typeface="Times New Roman" pitchFamily="18" charset="0"/>
                <a:cs typeface="Times New Roman" pitchFamily="18" charset="0"/>
              </a:rPr>
              <a:t> Имеет награды:</a:t>
            </a:r>
          </a:p>
          <a:p>
            <a:r>
              <a:rPr lang="ru-RU" dirty="0" smtClean="0">
                <a:latin typeface="Times New Roman" pitchFamily="18" charset="0"/>
                <a:cs typeface="Times New Roman" pitchFamily="18" charset="0"/>
              </a:rPr>
              <a:t>«За Победу над Германией»</a:t>
            </a:r>
          </a:p>
          <a:p>
            <a:r>
              <a:rPr lang="ru-RU" dirty="0" smtClean="0">
                <a:latin typeface="Times New Roman" pitchFamily="18" charset="0"/>
                <a:cs typeface="Times New Roman" pitchFamily="18" charset="0"/>
              </a:rPr>
              <a:t>«20 лет Победы в ВОВ 1941-1945 г.»</a:t>
            </a:r>
          </a:p>
          <a:p>
            <a:r>
              <a:rPr lang="ru-RU" dirty="0" smtClean="0">
                <a:latin typeface="Times New Roman" pitchFamily="18" charset="0"/>
                <a:cs typeface="Times New Roman" pitchFamily="18" charset="0"/>
              </a:rPr>
              <a:t>«50 лет вооружённых сил СССР»</a:t>
            </a:r>
          </a:p>
          <a:p>
            <a:r>
              <a:rPr lang="ru-RU" dirty="0" smtClean="0">
                <a:latin typeface="Times New Roman" pitchFamily="18" charset="0"/>
                <a:cs typeface="Times New Roman" pitchFamily="18" charset="0"/>
              </a:rPr>
              <a:t>«60 лет вооружённых сил СССР»</a:t>
            </a:r>
          </a:p>
          <a:p>
            <a:r>
              <a:rPr lang="ru-RU" dirty="0" smtClean="0">
                <a:latin typeface="Times New Roman" pitchFamily="18" charset="0"/>
                <a:cs typeface="Times New Roman" pitchFamily="18" charset="0"/>
              </a:rPr>
              <a:t>«30 лет Победы в ВОВ 1941-1945 г» и др.</a:t>
            </a:r>
          </a:p>
          <a:p>
            <a:r>
              <a:rPr lang="ru-RU" dirty="0" smtClean="0">
                <a:latin typeface="Times New Roman" pitchFamily="18" charset="0"/>
                <a:cs typeface="Times New Roman" pitchFamily="18" charset="0"/>
              </a:rPr>
              <a:t>После войны трудился в колхозе им. Ленина. Умер 22 июля 1988 год. Похоронен в д. </a:t>
            </a:r>
            <a:r>
              <a:rPr lang="ru-RU" dirty="0" err="1" smtClean="0">
                <a:latin typeface="Times New Roman" pitchFamily="18" charset="0"/>
                <a:cs typeface="Times New Roman" pitchFamily="18" charset="0"/>
              </a:rPr>
              <a:t>Мотуши</a:t>
            </a:r>
            <a:r>
              <a:rPr lang="ru-RU" dirty="0" smtClean="0">
                <a:latin typeface="Times New Roman" pitchFamily="18" charset="0"/>
                <a:cs typeface="Times New Roman" pitchFamily="18" charset="0"/>
              </a:rPr>
              <a:t>.</a:t>
            </a:r>
          </a:p>
          <a:p>
            <a:endParaRPr lang="ru-RU" dirty="0"/>
          </a:p>
        </p:txBody>
      </p:sp>
      <p:pic>
        <p:nvPicPr>
          <p:cNvPr id="8" name="Рисунок 7" descr="96D3FA84"/>
          <p:cNvPicPr/>
          <p:nvPr/>
        </p:nvPicPr>
        <p:blipFill>
          <a:blip r:embed="rId7" cstate="print"/>
          <a:srcRect/>
          <a:stretch>
            <a:fillRect/>
          </a:stretch>
        </p:blipFill>
        <p:spPr bwMode="auto">
          <a:xfrm>
            <a:off x="6268068" y="370702"/>
            <a:ext cx="2127216" cy="2854411"/>
          </a:xfrm>
          <a:prstGeom prst="rect">
            <a:avLst/>
          </a:prstGeom>
          <a:noFill/>
          <a:ln w="9525">
            <a:noFill/>
            <a:miter lim="800000"/>
            <a:headEnd/>
            <a:tailEnd/>
          </a:ln>
        </p:spPr>
      </p:pic>
      <p:sp>
        <p:nvSpPr>
          <p:cNvPr id="6145" name="Rectangle 1"/>
          <p:cNvSpPr>
            <a:spLocks noChangeArrowheads="1"/>
          </p:cNvSpPr>
          <p:nvPr/>
        </p:nvSpPr>
        <p:spPr bwMode="auto">
          <a:xfrm>
            <a:off x="6260123" y="3657600"/>
            <a:ext cx="5205046"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Уволен в запас в 1923 году. Когда началась Великая Отечественная война  ему было уже 45 лет  20 мая 1943 года был призван по мобилизации</a:t>
            </a:r>
            <a:r>
              <a:rPr lang="ru-RU" dirty="0" smtClean="0">
                <a:latin typeface="Times New Roman" pitchFamily="18" charset="0"/>
                <a:ea typeface="Times New Roman" pitchFamily="18" charset="0"/>
                <a:cs typeface="Times New Roman" pitchFamily="18" charset="0"/>
              </a:rPr>
              <a:t> </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военкомат Новосибирской области, с 10 июля 1944 года по 9 мая 1945 года участвовал в боях в  составе 95 зенитного артиллерийского дивизиона. Награжден Орденом Отечественной войны </a:t>
            </a: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степени, медалью «За отвагу», «За победу над  Германией», юбилейными медалями.   После войны трудился в Колымском ЛПЗ, рабочим. Последние годы жизни провел в Доме ветеранов. Дата смерти неизвестна.</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1" name="TextBox 10"/>
          <p:cNvSpPr txBox="1"/>
          <p:nvPr/>
        </p:nvSpPr>
        <p:spPr>
          <a:xfrm>
            <a:off x="8487507" y="1813034"/>
            <a:ext cx="2790093" cy="2031325"/>
          </a:xfrm>
          <a:prstGeom prst="rect">
            <a:avLst/>
          </a:prstGeom>
          <a:noFill/>
        </p:spPr>
        <p:txBody>
          <a:bodyPr wrap="square" rtlCol="0">
            <a:spAutoFit/>
          </a:bodyPr>
          <a:lstStyle/>
          <a:p>
            <a:pPr algn="just"/>
            <a:r>
              <a:rPr lang="ru-RU" dirty="0" smtClean="0">
                <a:latin typeface="Times New Roman" pitchFamily="18" charset="0"/>
                <a:ea typeface="Times New Roman" pitchFamily="18" charset="0"/>
                <a:cs typeface="Times New Roman" pitchFamily="18" charset="0"/>
              </a:rPr>
              <a:t> Родился 27 октября 1900 года, в д. </a:t>
            </a:r>
            <a:r>
              <a:rPr lang="ru-RU" dirty="0" err="1" smtClean="0">
                <a:latin typeface="Times New Roman" pitchFamily="18" charset="0"/>
                <a:ea typeface="Times New Roman" pitchFamily="18" charset="0"/>
                <a:cs typeface="Times New Roman" pitchFamily="18" charset="0"/>
              </a:rPr>
              <a:t>Куселово</a:t>
            </a:r>
            <a:r>
              <a:rPr lang="ru-RU" dirty="0" smtClean="0">
                <a:latin typeface="Times New Roman" pitchFamily="18" charset="0"/>
                <a:ea typeface="Times New Roman" pitchFamily="18" charset="0"/>
                <a:cs typeface="Times New Roman" pitchFamily="18" charset="0"/>
              </a:rPr>
              <a:t> </a:t>
            </a:r>
            <a:r>
              <a:rPr lang="ru-RU" dirty="0" err="1" smtClean="0">
                <a:latin typeface="Times New Roman" pitchFamily="18" charset="0"/>
                <a:ea typeface="Times New Roman" pitchFamily="18" charset="0"/>
                <a:cs typeface="Times New Roman" pitchFamily="18" charset="0"/>
              </a:rPr>
              <a:t>Бирского</a:t>
            </a:r>
            <a:r>
              <a:rPr lang="ru-RU" dirty="0" smtClean="0">
                <a:latin typeface="Times New Roman" pitchFamily="18" charset="0"/>
                <a:ea typeface="Times New Roman" pitchFamily="18" charset="0"/>
                <a:cs typeface="Times New Roman" pitchFamily="18" charset="0"/>
              </a:rPr>
              <a:t> района Башкирской АССР.  Яков Иванович был призван в ряды Советской  Армии в 1919 году. </a:t>
            </a:r>
            <a:endParaRPr lang="ru-RU" dirty="0">
              <a:latin typeface="Times New Roman" pitchFamily="18" charset="0"/>
              <a:cs typeface="Times New Roman" pitchFamily="18" charset="0"/>
            </a:endParaRPr>
          </a:p>
        </p:txBody>
      </p:sp>
      <p:sp>
        <p:nvSpPr>
          <p:cNvPr id="12" name="TextBox 11"/>
          <p:cNvSpPr txBox="1"/>
          <p:nvPr/>
        </p:nvSpPr>
        <p:spPr>
          <a:xfrm>
            <a:off x="8487507" y="368096"/>
            <a:ext cx="3115914" cy="1569660"/>
          </a:xfrm>
          <a:prstGeom prst="rect">
            <a:avLst/>
          </a:prstGeom>
          <a:noFill/>
        </p:spPr>
        <p:txBody>
          <a:bodyPr wrap="square" rtlCol="0">
            <a:spAutoFit/>
          </a:bodyPr>
          <a:lstStyle/>
          <a:p>
            <a:pPr algn="ctr"/>
            <a:r>
              <a:rPr lang="ru-RU" sz="3200" b="1" dirty="0" smtClean="0">
                <a:latin typeface="Times New Roman" pitchFamily="18" charset="0"/>
                <a:cs typeface="Times New Roman" pitchFamily="18" charset="0"/>
              </a:rPr>
              <a:t>Выдрин </a:t>
            </a:r>
          </a:p>
          <a:p>
            <a:pPr algn="ctr"/>
            <a:r>
              <a:rPr lang="ru-RU" sz="3200" b="1" dirty="0" smtClean="0">
                <a:latin typeface="Times New Roman" pitchFamily="18" charset="0"/>
                <a:cs typeface="Times New Roman" pitchFamily="18" charset="0"/>
              </a:rPr>
              <a:t>Яков Александрович</a:t>
            </a:r>
            <a:endParaRPr lang="ru-RU"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27514327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23648" y="0"/>
            <a:ext cx="12312869" cy="7616208"/>
          </a:xfrm>
          <a:prstGeom prst="rect">
            <a:avLst/>
          </a:prstGeom>
        </p:spPr>
      </p:pic>
      <p:sp>
        <p:nvSpPr>
          <p:cNvPr id="3" name="Прямоугольник 2"/>
          <p:cNvSpPr/>
          <p:nvPr/>
        </p:nvSpPr>
        <p:spPr>
          <a:xfrm>
            <a:off x="961697" y="504497"/>
            <a:ext cx="4918841" cy="6124754"/>
          </a:xfrm>
          <a:prstGeom prst="rect">
            <a:avLst/>
          </a:prstGeom>
        </p:spPr>
        <p:txBody>
          <a:bodyPr wrap="square">
            <a:spAutoFit/>
          </a:bodyPr>
          <a:lstStyle/>
          <a:p>
            <a:r>
              <a:rPr lang="ru-RU" sz="2800" b="1" dirty="0">
                <a:solidFill>
                  <a:schemeClr val="accent2">
                    <a:lumMod val="50000"/>
                  </a:schemeClr>
                </a:solidFill>
                <a:latin typeface="Times New Roman" panose="02020603050405020304" pitchFamily="18" charset="0"/>
                <a:cs typeface="Times New Roman" panose="02020603050405020304" pitchFamily="18" charset="0"/>
              </a:rPr>
              <a:t>Чтоб снова</a:t>
            </a:r>
          </a:p>
          <a:p>
            <a:r>
              <a:rPr lang="ru-RU" sz="2800" b="1" dirty="0">
                <a:solidFill>
                  <a:schemeClr val="accent2">
                    <a:lumMod val="50000"/>
                  </a:schemeClr>
                </a:solidFill>
                <a:latin typeface="Times New Roman" panose="02020603050405020304" pitchFamily="18" charset="0"/>
                <a:cs typeface="Times New Roman" panose="02020603050405020304" pitchFamily="18" charset="0"/>
              </a:rPr>
              <a:t>На земной планете</a:t>
            </a:r>
          </a:p>
          <a:p>
            <a:r>
              <a:rPr lang="ru-RU" sz="2800" b="1" dirty="0">
                <a:solidFill>
                  <a:schemeClr val="accent2">
                    <a:lumMod val="50000"/>
                  </a:schemeClr>
                </a:solidFill>
                <a:latin typeface="Times New Roman" panose="02020603050405020304" pitchFamily="18" charset="0"/>
                <a:cs typeface="Times New Roman" panose="02020603050405020304" pitchFamily="18" charset="0"/>
              </a:rPr>
              <a:t>Не повторилось той зимы,</a:t>
            </a:r>
          </a:p>
          <a:p>
            <a:r>
              <a:rPr lang="ru-RU" sz="2800" b="1" dirty="0">
                <a:solidFill>
                  <a:schemeClr val="accent2">
                    <a:lumMod val="50000"/>
                  </a:schemeClr>
                </a:solidFill>
                <a:latin typeface="Times New Roman" panose="02020603050405020304" pitchFamily="18" charset="0"/>
                <a:cs typeface="Times New Roman" panose="02020603050405020304" pitchFamily="18" charset="0"/>
              </a:rPr>
              <a:t>Нам нужно,</a:t>
            </a:r>
          </a:p>
          <a:p>
            <a:r>
              <a:rPr lang="ru-RU" sz="2800" b="1" dirty="0">
                <a:solidFill>
                  <a:schemeClr val="accent2">
                    <a:lumMod val="50000"/>
                  </a:schemeClr>
                </a:solidFill>
                <a:latin typeface="Times New Roman" panose="02020603050405020304" pitchFamily="18" charset="0"/>
                <a:cs typeface="Times New Roman" panose="02020603050405020304" pitchFamily="18" charset="0"/>
              </a:rPr>
              <a:t>Чтобы наши дети</a:t>
            </a:r>
          </a:p>
          <a:p>
            <a:r>
              <a:rPr lang="ru-RU" sz="2800" b="1" dirty="0">
                <a:solidFill>
                  <a:schemeClr val="accent2">
                    <a:lumMod val="50000"/>
                  </a:schemeClr>
                </a:solidFill>
                <a:latin typeface="Times New Roman" panose="02020603050405020304" pitchFamily="18" charset="0"/>
                <a:cs typeface="Times New Roman" panose="02020603050405020304" pitchFamily="18" charset="0"/>
              </a:rPr>
              <a:t>Об этом помнили,</a:t>
            </a:r>
          </a:p>
          <a:p>
            <a:r>
              <a:rPr lang="ru-RU" sz="2800" b="1" dirty="0">
                <a:solidFill>
                  <a:schemeClr val="accent2">
                    <a:lumMod val="50000"/>
                  </a:schemeClr>
                </a:solidFill>
                <a:latin typeface="Times New Roman" panose="02020603050405020304" pitchFamily="18" charset="0"/>
                <a:cs typeface="Times New Roman" panose="02020603050405020304" pitchFamily="18" charset="0"/>
              </a:rPr>
              <a:t>Как мы!</a:t>
            </a:r>
          </a:p>
          <a:p>
            <a:r>
              <a:rPr lang="ru-RU" sz="2800" b="1" dirty="0">
                <a:solidFill>
                  <a:schemeClr val="accent2">
                    <a:lumMod val="50000"/>
                  </a:schemeClr>
                </a:solidFill>
                <a:latin typeface="Times New Roman" panose="02020603050405020304" pitchFamily="18" charset="0"/>
                <a:cs typeface="Times New Roman" panose="02020603050405020304" pitchFamily="18" charset="0"/>
              </a:rPr>
              <a:t>Я не напрасно беспокоюсь,</a:t>
            </a:r>
          </a:p>
          <a:p>
            <a:r>
              <a:rPr lang="ru-RU" sz="2800" b="1" dirty="0">
                <a:solidFill>
                  <a:schemeClr val="accent2">
                    <a:lumMod val="50000"/>
                  </a:schemeClr>
                </a:solidFill>
                <a:latin typeface="Times New Roman" panose="02020603050405020304" pitchFamily="18" charset="0"/>
                <a:cs typeface="Times New Roman" panose="02020603050405020304" pitchFamily="18" charset="0"/>
              </a:rPr>
              <a:t>Чтоб не забылась та война:</a:t>
            </a:r>
          </a:p>
          <a:p>
            <a:r>
              <a:rPr lang="ru-RU" sz="2800" b="1" dirty="0">
                <a:solidFill>
                  <a:schemeClr val="accent2">
                    <a:lumMod val="50000"/>
                  </a:schemeClr>
                </a:solidFill>
                <a:latin typeface="Times New Roman" panose="02020603050405020304" pitchFamily="18" charset="0"/>
                <a:cs typeface="Times New Roman" panose="02020603050405020304" pitchFamily="18" charset="0"/>
              </a:rPr>
              <a:t>Ведь эта память – наша совесть.</a:t>
            </a:r>
          </a:p>
          <a:p>
            <a:r>
              <a:rPr lang="ru-RU" sz="2800" b="1" dirty="0">
                <a:solidFill>
                  <a:schemeClr val="accent2">
                    <a:lumMod val="50000"/>
                  </a:schemeClr>
                </a:solidFill>
                <a:latin typeface="Times New Roman" panose="02020603050405020304" pitchFamily="18" charset="0"/>
                <a:cs typeface="Times New Roman" panose="02020603050405020304" pitchFamily="18" charset="0"/>
              </a:rPr>
              <a:t>Она,</a:t>
            </a:r>
          </a:p>
          <a:p>
            <a:r>
              <a:rPr lang="ru-RU" sz="2800" b="1" dirty="0">
                <a:solidFill>
                  <a:schemeClr val="accent2">
                    <a:lumMod val="50000"/>
                  </a:schemeClr>
                </a:solidFill>
                <a:latin typeface="Times New Roman" panose="02020603050405020304" pitchFamily="18" charset="0"/>
                <a:cs typeface="Times New Roman" panose="02020603050405020304" pitchFamily="18" charset="0"/>
              </a:rPr>
              <a:t>Как сила, нам нужна…</a:t>
            </a:r>
          </a:p>
          <a:p>
            <a:pPr algn="r"/>
            <a:r>
              <a:rPr lang="ru-RU" sz="2800" b="1" dirty="0" err="1">
                <a:solidFill>
                  <a:schemeClr val="accent2">
                    <a:lumMod val="50000"/>
                  </a:schemeClr>
                </a:solidFill>
                <a:latin typeface="Times New Roman" panose="02020603050405020304" pitchFamily="18" charset="0"/>
                <a:cs typeface="Times New Roman" panose="02020603050405020304" pitchFamily="18" charset="0"/>
              </a:rPr>
              <a:t>Ю.Воронов</a:t>
            </a:r>
            <a:endParaRPr lang="ru-RU" sz="2800" b="1"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8" name="Рисунок 7" descr="https://www.sunhome.ru/i/cards/231/otkritka-na-9-maya-s-voennimi-kadrami.orig.g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1145" y="492860"/>
            <a:ext cx="5115912" cy="3585925"/>
          </a:xfrm>
          <a:prstGeom prst="rect">
            <a:avLst/>
          </a:prstGeom>
          <a:noFill/>
          <a:ln>
            <a:noFill/>
          </a:ln>
        </p:spPr>
      </p:pic>
      <p:pic>
        <p:nvPicPr>
          <p:cNvPr id="4" name="Рисунок 3"/>
          <p:cNvPicPr>
            <a:picLocks noChangeAspect="1"/>
          </p:cNvPicPr>
          <p:nvPr/>
        </p:nvPicPr>
        <p:blipFill>
          <a:blip r:embed="rId6"/>
          <a:stretch>
            <a:fillRect/>
          </a:stretch>
        </p:blipFill>
        <p:spPr>
          <a:xfrm>
            <a:off x="6380233" y="373888"/>
            <a:ext cx="5267401" cy="3846786"/>
          </a:xfrm>
          <a:prstGeom prst="rect">
            <a:avLst/>
          </a:prstGeom>
        </p:spPr>
      </p:pic>
      <p:sp>
        <p:nvSpPr>
          <p:cNvPr id="6" name="TextBox 5"/>
          <p:cNvSpPr txBox="1"/>
          <p:nvPr/>
        </p:nvSpPr>
        <p:spPr>
          <a:xfrm>
            <a:off x="6669248" y="4521666"/>
            <a:ext cx="5016616" cy="2308324"/>
          </a:xfrm>
          <a:prstGeom prst="rect">
            <a:avLst/>
          </a:prstGeom>
          <a:noFill/>
        </p:spPr>
        <p:txBody>
          <a:bodyPr wrap="square" rtlCol="0">
            <a:spAutoFit/>
          </a:bodyPr>
          <a:lstStyle/>
          <a:p>
            <a:pPr algn="ctr"/>
            <a:r>
              <a:rPr lang="ru-RU" sz="3600" dirty="0" smtClean="0">
                <a:latin typeface="Times New Roman" panose="02020603050405020304" pitchFamily="18" charset="0"/>
                <a:cs typeface="Times New Roman" panose="02020603050405020304" pitchFamily="18" charset="0"/>
              </a:rPr>
              <a:t>Книга, посвящена памяти советскому солдату, нашему земляку. </a:t>
            </a:r>
            <a:endParaRPr lang="ru-RU"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1980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136635" y="0"/>
            <a:ext cx="12312869" cy="7616208"/>
          </a:xfrm>
          <a:prstGeom prst="rect">
            <a:avLst/>
          </a:prstGeom>
        </p:spPr>
      </p:pic>
      <p:pic>
        <p:nvPicPr>
          <p:cNvPr id="13" name="Рисунок 12"/>
          <p:cNvPicPr>
            <a:picLocks noChangeAspect="1"/>
          </p:cNvPicPr>
          <p:nvPr/>
        </p:nvPicPr>
        <p:blipFill>
          <a:blip r:embed="rId5"/>
          <a:stretch>
            <a:fillRect/>
          </a:stretch>
        </p:blipFill>
        <p:spPr>
          <a:xfrm>
            <a:off x="10619004" y="350411"/>
            <a:ext cx="858293" cy="854126"/>
          </a:xfrm>
          <a:prstGeom prst="rect">
            <a:avLst/>
          </a:prstGeom>
        </p:spPr>
      </p:pic>
      <p:pic>
        <p:nvPicPr>
          <p:cNvPr id="14" name="Рисунок 13"/>
          <p:cNvPicPr>
            <a:picLocks noChangeAspect="1"/>
          </p:cNvPicPr>
          <p:nvPr/>
        </p:nvPicPr>
        <p:blipFill>
          <a:blip r:embed="rId5"/>
          <a:stretch>
            <a:fillRect/>
          </a:stretch>
        </p:blipFill>
        <p:spPr>
          <a:xfrm>
            <a:off x="4916935" y="254207"/>
            <a:ext cx="932345" cy="927819"/>
          </a:xfrm>
          <a:prstGeom prst="rect">
            <a:avLst/>
          </a:prstGeom>
        </p:spPr>
      </p:pic>
      <p:pic>
        <p:nvPicPr>
          <p:cNvPr id="5" name="Рисунок 4" descr="2B0EBA36"/>
          <p:cNvPicPr/>
          <p:nvPr/>
        </p:nvPicPr>
        <p:blipFill>
          <a:blip r:embed="rId6" cstate="print"/>
          <a:srcRect l="6009" t="4221" r="13435" b="7620"/>
          <a:stretch>
            <a:fillRect/>
          </a:stretch>
        </p:blipFill>
        <p:spPr bwMode="auto">
          <a:xfrm>
            <a:off x="629876" y="350411"/>
            <a:ext cx="2166620" cy="2514600"/>
          </a:xfrm>
          <a:prstGeom prst="rect">
            <a:avLst/>
          </a:prstGeom>
          <a:noFill/>
          <a:ln w="9525">
            <a:noFill/>
            <a:miter lim="800000"/>
            <a:headEnd/>
            <a:tailEnd/>
          </a:ln>
        </p:spPr>
      </p:pic>
      <p:sp>
        <p:nvSpPr>
          <p:cNvPr id="3" name="TextBox 2"/>
          <p:cNvSpPr txBox="1"/>
          <p:nvPr/>
        </p:nvSpPr>
        <p:spPr>
          <a:xfrm>
            <a:off x="3132257" y="1204538"/>
            <a:ext cx="2717023" cy="1569660"/>
          </a:xfrm>
          <a:prstGeom prst="rect">
            <a:avLst/>
          </a:prstGeom>
          <a:noFill/>
        </p:spPr>
        <p:txBody>
          <a:bodyPr wrap="square" rtlCol="0">
            <a:spAutoFit/>
          </a:bodyPr>
          <a:lstStyle/>
          <a:p>
            <a:pPr algn="ctr"/>
            <a:r>
              <a:rPr lang="ru-RU" sz="3200" b="1" dirty="0" smtClean="0">
                <a:latin typeface="Times New Roman" panose="02020603050405020304" pitchFamily="18" charset="0"/>
                <a:cs typeface="Times New Roman" panose="02020603050405020304" pitchFamily="18" charset="0"/>
              </a:rPr>
              <a:t>Лосев </a:t>
            </a:r>
          </a:p>
          <a:p>
            <a:pPr algn="ctr"/>
            <a:r>
              <a:rPr lang="ru-RU" sz="3200" b="1" dirty="0" smtClean="0">
                <a:latin typeface="Times New Roman" panose="02020603050405020304" pitchFamily="18" charset="0"/>
                <a:cs typeface="Times New Roman" panose="02020603050405020304" pitchFamily="18" charset="0"/>
              </a:rPr>
              <a:t>Иван Васильевич</a:t>
            </a:r>
            <a:endParaRPr lang="ru-RU" sz="32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29877" y="3467240"/>
            <a:ext cx="5219404" cy="2585323"/>
          </a:xfrm>
          <a:prstGeom prst="rect">
            <a:avLst/>
          </a:prstGeom>
          <a:noFill/>
        </p:spPr>
        <p:txBody>
          <a:bodyPr wrap="square" rtlCol="0">
            <a:spAutoFit/>
          </a:bodyPr>
          <a:lstStyle/>
          <a:p>
            <a:pPr algn="just"/>
            <a:r>
              <a:rPr lang="ru-RU" dirty="0">
                <a:latin typeface="Times New Roman" panose="02020603050405020304" pitchFamily="18" charset="0"/>
                <a:cs typeface="Times New Roman" panose="02020603050405020304" pitchFamily="18" charset="0"/>
              </a:rPr>
              <a:t>Родился в 1925 году 19 января. </a:t>
            </a:r>
            <a:r>
              <a:rPr lang="ru-RU" dirty="0" smtClean="0">
                <a:latin typeface="Times New Roman" panose="02020603050405020304" pitchFamily="18" charset="0"/>
                <a:cs typeface="Times New Roman" panose="02020603050405020304" pitchFamily="18" charset="0"/>
              </a:rPr>
              <a:t>Воевать ушёл </a:t>
            </a:r>
            <a:r>
              <a:rPr lang="ru-RU" dirty="0">
                <a:latin typeface="Times New Roman" panose="02020603050405020304" pitchFamily="18" charset="0"/>
                <a:cs typeface="Times New Roman" panose="02020603050405020304" pitchFamily="18" charset="0"/>
              </a:rPr>
              <a:t>в 17 лет. с 1942 года по 1948 год </a:t>
            </a:r>
            <a:r>
              <a:rPr lang="ru-RU" dirty="0" smtClean="0">
                <a:latin typeface="Times New Roman" panose="02020603050405020304" pitchFamily="18" charset="0"/>
                <a:cs typeface="Times New Roman" panose="02020603050405020304" pitchFamily="18" charset="0"/>
              </a:rPr>
              <a:t>служил </a:t>
            </a:r>
            <a:r>
              <a:rPr lang="ru-RU" dirty="0">
                <a:latin typeface="Times New Roman" panose="02020603050405020304" pitchFamily="18" charset="0"/>
                <a:cs typeface="Times New Roman" panose="02020603050405020304" pitchFamily="18" charset="0"/>
              </a:rPr>
              <a:t>в армии. На фронте был связистом</a:t>
            </a:r>
            <a:r>
              <a:rPr lang="ru-RU" dirty="0" smtClean="0">
                <a:latin typeface="Times New Roman" panose="02020603050405020304" pitchFamily="18" charset="0"/>
                <a:cs typeface="Times New Roman" panose="02020603050405020304" pitchFamily="18" charset="0"/>
              </a:rPr>
              <a:t>.  Сначала воевал на Калининском фронте  </a:t>
            </a:r>
            <a:r>
              <a:rPr lang="ru-RU" dirty="0">
                <a:latin typeface="Times New Roman" panose="02020603050405020304" pitchFamily="18" charset="0"/>
                <a:cs typeface="Times New Roman" panose="02020603050405020304" pitchFamily="18" charset="0"/>
              </a:rPr>
              <a:t>под Старой Руссой, был на Украинском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фронте. Участвовал в боях на </a:t>
            </a:r>
            <a:r>
              <a:rPr lang="ru-RU" dirty="0" smtClean="0">
                <a:latin typeface="Times New Roman" panose="02020603050405020304" pitchFamily="18" charset="0"/>
                <a:cs typeface="Times New Roman" panose="02020603050405020304" pitchFamily="18" charset="0"/>
              </a:rPr>
              <a:t>Курской </a:t>
            </a:r>
            <a:r>
              <a:rPr lang="ru-RU" dirty="0">
                <a:latin typeface="Times New Roman" panose="02020603050405020304" pitchFamily="18" charset="0"/>
                <a:cs typeface="Times New Roman" panose="02020603050405020304" pitchFamily="18" charset="0"/>
              </a:rPr>
              <a:t>дуге, прошёл Кривой Рог, Одессу и др.</a:t>
            </a:r>
          </a:p>
          <a:p>
            <a:pPr algn="just"/>
            <a:r>
              <a:rPr lang="ru-RU" dirty="0" smtClean="0">
                <a:latin typeface="Times New Roman" panose="02020603050405020304" pitchFamily="18" charset="0"/>
                <a:cs typeface="Times New Roman" panose="02020603050405020304" pitchFamily="18" charset="0"/>
              </a:rPr>
              <a:t>Сражался </a:t>
            </a:r>
            <a:r>
              <a:rPr lang="ru-RU" dirty="0">
                <a:latin typeface="Times New Roman" panose="02020603050405020304" pitchFamily="18" charset="0"/>
                <a:cs typeface="Times New Roman" panose="02020603050405020304" pitchFamily="18" charset="0"/>
              </a:rPr>
              <a:t>в Румынии, в Болгарии.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От Курской дуги до Болгарии прошёл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пешком и назад до </a:t>
            </a:r>
            <a:r>
              <a:rPr lang="ru-RU" dirty="0" smtClean="0">
                <a:latin typeface="Times New Roman" panose="02020603050405020304" pitchFamily="18" charset="0"/>
                <a:cs typeface="Times New Roman" panose="02020603050405020304" pitchFamily="18" charset="0"/>
              </a:rPr>
              <a:t>г. Николаева</a:t>
            </a:r>
            <a:r>
              <a:rPr lang="ru-RU" dirty="0">
                <a:latin typeface="Times New Roman" panose="02020603050405020304" pitchFamily="18" charset="0"/>
                <a:cs typeface="Times New Roman" panose="02020603050405020304" pitchFamily="18" charset="0"/>
              </a:rPr>
              <a:t>.</a:t>
            </a:r>
          </a:p>
        </p:txBody>
      </p:sp>
      <p:pic>
        <p:nvPicPr>
          <p:cNvPr id="8" name="Рисунок 7" descr="SAM_1717"/>
          <p:cNvPicPr/>
          <p:nvPr/>
        </p:nvPicPr>
        <p:blipFill>
          <a:blip r:embed="rId7" cstate="print"/>
          <a:srcRect l="12500" b="19980"/>
          <a:stretch>
            <a:fillRect/>
          </a:stretch>
        </p:blipFill>
        <p:spPr bwMode="auto">
          <a:xfrm>
            <a:off x="6185042" y="254207"/>
            <a:ext cx="2344103" cy="2424369"/>
          </a:xfrm>
          <a:prstGeom prst="rect">
            <a:avLst/>
          </a:prstGeom>
          <a:noFill/>
          <a:ln w="9525">
            <a:noFill/>
            <a:miter lim="800000"/>
            <a:headEnd/>
            <a:tailEnd/>
          </a:ln>
        </p:spPr>
      </p:pic>
      <p:sp>
        <p:nvSpPr>
          <p:cNvPr id="6" name="TextBox 5"/>
          <p:cNvSpPr txBox="1"/>
          <p:nvPr/>
        </p:nvSpPr>
        <p:spPr>
          <a:xfrm>
            <a:off x="8686800" y="1340069"/>
            <a:ext cx="2664371" cy="1569660"/>
          </a:xfrm>
          <a:prstGeom prst="rect">
            <a:avLst/>
          </a:prstGeom>
          <a:noFill/>
        </p:spPr>
        <p:txBody>
          <a:bodyPr wrap="square" rtlCol="0">
            <a:spAutoFit/>
          </a:bodyPr>
          <a:lstStyle/>
          <a:p>
            <a:pPr algn="ctr"/>
            <a:r>
              <a:rPr lang="ru-RU" sz="3200" b="1" dirty="0" smtClean="0">
                <a:latin typeface="Times New Roman" panose="02020603050405020304" pitchFamily="18" charset="0"/>
                <a:cs typeface="Times New Roman" panose="02020603050405020304" pitchFamily="18" charset="0"/>
              </a:rPr>
              <a:t>Халилов </a:t>
            </a:r>
          </a:p>
          <a:p>
            <a:pPr algn="ctr"/>
            <a:r>
              <a:rPr lang="ru-RU" sz="3200" b="1" dirty="0" err="1" smtClean="0">
                <a:latin typeface="Times New Roman" panose="02020603050405020304" pitchFamily="18" charset="0"/>
                <a:cs typeface="Times New Roman" panose="02020603050405020304" pitchFamily="18" charset="0"/>
              </a:rPr>
              <a:t>Таип</a:t>
            </a:r>
            <a:r>
              <a:rPr lang="ru-RU" sz="3200" b="1" dirty="0" smtClean="0">
                <a:latin typeface="Times New Roman" panose="02020603050405020304" pitchFamily="18" charset="0"/>
                <a:cs typeface="Times New Roman" panose="02020603050405020304" pitchFamily="18" charset="0"/>
              </a:rPr>
              <a:t> </a:t>
            </a:r>
            <a:r>
              <a:rPr lang="ru-RU" sz="3200" b="1" dirty="0" err="1" smtClean="0">
                <a:latin typeface="Times New Roman" panose="02020603050405020304" pitchFamily="18" charset="0"/>
                <a:cs typeface="Times New Roman" panose="02020603050405020304" pitchFamily="18" charset="0"/>
              </a:rPr>
              <a:t>Галямович</a:t>
            </a:r>
            <a:endParaRPr lang="ru-RU" sz="32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185042" y="3317116"/>
            <a:ext cx="5040007" cy="3139321"/>
          </a:xfrm>
          <a:prstGeom prst="rect">
            <a:avLst/>
          </a:prstGeom>
          <a:noFill/>
        </p:spPr>
        <p:txBody>
          <a:bodyPr wrap="square" rtlCol="0">
            <a:spAutoFit/>
          </a:bodyPr>
          <a:lstStyle/>
          <a:p>
            <a:pPr algn="just"/>
            <a:r>
              <a:rPr lang="ru-RU" dirty="0">
                <a:latin typeface="Times New Roman" panose="02020603050405020304" pitchFamily="18" charset="0"/>
                <a:cs typeface="Times New Roman" panose="02020603050405020304" pitchFamily="18" charset="0"/>
              </a:rPr>
              <a:t>Родился 25 сентября 1915 года в д. </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Мотуши</a:t>
            </a:r>
            <a:r>
              <a:rPr lang="ru-RU" dirty="0">
                <a:latin typeface="Times New Roman" panose="02020603050405020304" pitchFamily="18" charset="0"/>
                <a:cs typeface="Times New Roman" panose="02020603050405020304" pitchFamily="18" charset="0"/>
              </a:rPr>
              <a:t>. Первый бой с </a:t>
            </a:r>
            <a:r>
              <a:rPr lang="ru-RU" dirty="0" smtClean="0">
                <a:latin typeface="Times New Roman" panose="02020603050405020304" pitchFamily="18" charset="0"/>
                <a:cs typeface="Times New Roman" panose="02020603050405020304" pitchFamily="18" charset="0"/>
              </a:rPr>
              <a:t>немецкими захватчиками </a:t>
            </a:r>
            <a:r>
              <a:rPr lang="ru-RU" dirty="0">
                <a:latin typeface="Times New Roman" panose="02020603050405020304" pitchFamily="18" charset="0"/>
                <a:cs typeface="Times New Roman" panose="02020603050405020304" pitchFamily="18" charset="0"/>
              </a:rPr>
              <a:t>принял в Выборгском районе Финской АССР. </a:t>
            </a:r>
            <a:r>
              <a:rPr lang="ru-RU" dirty="0" smtClean="0">
                <a:latin typeface="Times New Roman" panose="02020603050405020304" pitchFamily="18" charset="0"/>
                <a:cs typeface="Times New Roman" panose="02020603050405020304" pitchFamily="18" charset="0"/>
              </a:rPr>
              <a:t>Вместе с частями Красной армии </a:t>
            </a:r>
            <a:r>
              <a:rPr lang="ru-RU" dirty="0">
                <a:latin typeface="Times New Roman" panose="02020603050405020304" pitchFamily="18" charset="0"/>
                <a:cs typeface="Times New Roman" panose="02020603050405020304" pitchFamily="18" charset="0"/>
              </a:rPr>
              <a:t>вышел из пяти немецких окружений.</a:t>
            </a:r>
          </a:p>
          <a:p>
            <a:pPr algn="just"/>
            <a:r>
              <a:rPr lang="ru-RU" dirty="0">
                <a:latin typeface="Times New Roman" panose="02020603050405020304" pitchFamily="18" charset="0"/>
                <a:cs typeface="Times New Roman" panose="02020603050405020304" pitchFamily="18" charset="0"/>
              </a:rPr>
              <a:t> В 1944 году участвовал в освобождении    Ленинграда, Талина. </a:t>
            </a:r>
          </a:p>
          <a:p>
            <a:pPr algn="just"/>
            <a:r>
              <a:rPr lang="ru-RU" dirty="0">
                <a:latin typeface="Times New Roman" panose="02020603050405020304" pitchFamily="18" charset="0"/>
                <a:cs typeface="Times New Roman" panose="02020603050405020304" pitchFamily="18" charset="0"/>
              </a:rPr>
              <a:t>Имеет 10 правительственных наград, </a:t>
            </a:r>
          </a:p>
          <a:p>
            <a:pPr algn="just"/>
            <a:r>
              <a:rPr lang="ru-RU" dirty="0">
                <a:latin typeface="Times New Roman" panose="02020603050405020304" pitchFamily="18" charset="0"/>
                <a:cs typeface="Times New Roman" panose="02020603050405020304" pitchFamily="18" charset="0"/>
              </a:rPr>
              <a:t> среди них медаль «За отвагу», </a:t>
            </a:r>
          </a:p>
          <a:p>
            <a:pPr algn="just"/>
            <a:r>
              <a:rPr lang="ru-RU" dirty="0">
                <a:latin typeface="Times New Roman" panose="02020603050405020304" pitchFamily="18" charset="0"/>
                <a:cs typeface="Times New Roman" panose="02020603050405020304" pitchFamily="18" charset="0"/>
              </a:rPr>
              <a:t> «За оборону Ленинграда» и другие.</a:t>
            </a:r>
          </a:p>
          <a:p>
            <a:r>
              <a:rPr lang="ru-RU" dirty="0"/>
              <a:t> </a:t>
            </a:r>
          </a:p>
        </p:txBody>
      </p:sp>
    </p:spTree>
    <p:extLst>
      <p:ext uri="{BB962C8B-B14F-4D97-AF65-F5344CB8AC3E}">
        <p14:creationId xmlns:p14="http://schemas.microsoft.com/office/powerpoint/2010/main" val="10173831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168166" y="15766"/>
            <a:ext cx="12312869" cy="7616208"/>
          </a:xfrm>
          <a:prstGeom prst="rect">
            <a:avLst/>
          </a:prstGeom>
        </p:spPr>
      </p:pic>
      <p:pic>
        <p:nvPicPr>
          <p:cNvPr id="13" name="Рисунок 12"/>
          <p:cNvPicPr>
            <a:picLocks noChangeAspect="1"/>
          </p:cNvPicPr>
          <p:nvPr/>
        </p:nvPicPr>
        <p:blipFill>
          <a:blip r:embed="rId5"/>
          <a:stretch>
            <a:fillRect/>
          </a:stretch>
        </p:blipFill>
        <p:spPr>
          <a:xfrm>
            <a:off x="10619004" y="350411"/>
            <a:ext cx="858293" cy="854126"/>
          </a:xfrm>
          <a:prstGeom prst="rect">
            <a:avLst/>
          </a:prstGeom>
        </p:spPr>
      </p:pic>
      <p:pic>
        <p:nvPicPr>
          <p:cNvPr id="14" name="Рисунок 13"/>
          <p:cNvPicPr>
            <a:picLocks noChangeAspect="1"/>
          </p:cNvPicPr>
          <p:nvPr/>
        </p:nvPicPr>
        <p:blipFill>
          <a:blip r:embed="rId5"/>
          <a:stretch>
            <a:fillRect/>
          </a:stretch>
        </p:blipFill>
        <p:spPr>
          <a:xfrm>
            <a:off x="4916935" y="254207"/>
            <a:ext cx="932345" cy="927819"/>
          </a:xfrm>
          <a:prstGeom prst="rect">
            <a:avLst/>
          </a:prstGeom>
        </p:spPr>
      </p:pic>
      <p:pic>
        <p:nvPicPr>
          <p:cNvPr id="5" name="Рисунок 4" descr="5D7EFFE2"/>
          <p:cNvPicPr/>
          <p:nvPr/>
        </p:nvPicPr>
        <p:blipFill>
          <a:blip r:embed="rId6" cstate="print"/>
          <a:srcRect/>
          <a:stretch>
            <a:fillRect/>
          </a:stretch>
        </p:blipFill>
        <p:spPr bwMode="auto">
          <a:xfrm>
            <a:off x="624171" y="350411"/>
            <a:ext cx="2308215" cy="2613506"/>
          </a:xfrm>
          <a:prstGeom prst="rect">
            <a:avLst/>
          </a:prstGeom>
          <a:noFill/>
          <a:ln w="9525">
            <a:noFill/>
            <a:miter lim="800000"/>
            <a:headEnd/>
            <a:tailEnd/>
          </a:ln>
        </p:spPr>
      </p:pic>
      <p:sp>
        <p:nvSpPr>
          <p:cNvPr id="3" name="TextBox 2"/>
          <p:cNvSpPr txBox="1"/>
          <p:nvPr/>
        </p:nvSpPr>
        <p:spPr>
          <a:xfrm>
            <a:off x="3048147" y="1204537"/>
            <a:ext cx="2801134" cy="1569660"/>
          </a:xfrm>
          <a:prstGeom prst="rect">
            <a:avLst/>
          </a:prstGeom>
          <a:noFill/>
        </p:spPr>
        <p:txBody>
          <a:bodyPr wrap="square" rtlCol="0">
            <a:spAutoFit/>
          </a:bodyPr>
          <a:lstStyle/>
          <a:p>
            <a:pPr algn="ctr"/>
            <a:r>
              <a:rPr lang="ru-RU" sz="3200" b="1" dirty="0" smtClean="0">
                <a:latin typeface="Times New Roman" panose="02020603050405020304" pitchFamily="18" charset="0"/>
                <a:cs typeface="Times New Roman" panose="02020603050405020304" pitchFamily="18" charset="0"/>
              </a:rPr>
              <a:t>Татаркин </a:t>
            </a:r>
          </a:p>
          <a:p>
            <a:pPr algn="ctr"/>
            <a:r>
              <a:rPr lang="ru-RU" sz="3200" b="1" dirty="0" smtClean="0">
                <a:latin typeface="Times New Roman" panose="02020603050405020304" pitchFamily="18" charset="0"/>
                <a:cs typeface="Times New Roman" panose="02020603050405020304" pitchFamily="18" charset="0"/>
              </a:rPr>
              <a:t>Николай Степанович</a:t>
            </a:r>
            <a:endParaRPr lang="ru-RU" sz="32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04498" y="2963917"/>
            <a:ext cx="5344782" cy="4247317"/>
          </a:xfrm>
          <a:prstGeom prst="rect">
            <a:avLst/>
          </a:prstGeom>
          <a:noFill/>
        </p:spPr>
        <p:txBody>
          <a:bodyPr wrap="square" rtlCol="0">
            <a:spAutoFit/>
          </a:bodyPr>
          <a:lstStyle/>
          <a:p>
            <a:pPr algn="just"/>
            <a:r>
              <a:rPr lang="ru-RU" dirty="0">
                <a:latin typeface="Times New Roman" panose="02020603050405020304" pitchFamily="18" charset="0"/>
                <a:cs typeface="Times New Roman" panose="02020603050405020304" pitchFamily="18" charset="0"/>
              </a:rPr>
              <a:t>Уроженец д. </a:t>
            </a:r>
            <a:r>
              <a:rPr lang="ru-RU" dirty="0" err="1">
                <a:latin typeface="Times New Roman" panose="02020603050405020304" pitchFamily="18" charset="0"/>
                <a:cs typeface="Times New Roman" panose="02020603050405020304" pitchFamily="18" charset="0"/>
              </a:rPr>
              <a:t>Космаково</a:t>
            </a:r>
            <a:r>
              <a:rPr lang="ru-RU" dirty="0">
                <a:latin typeface="Times New Roman" panose="02020603050405020304" pitchFamily="18" charset="0"/>
                <a:cs typeface="Times New Roman" panose="02020603050405020304" pitchFamily="18" charset="0"/>
              </a:rPr>
              <a:t>, призван в армию в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декабре 1942 года, обучался военному делу, а </a:t>
            </a:r>
            <a:r>
              <a:rPr lang="ru-RU" dirty="0" smtClean="0">
                <a:latin typeface="Times New Roman" panose="02020603050405020304" pitchFamily="18" charset="0"/>
                <a:cs typeface="Times New Roman" panose="02020603050405020304" pitchFamily="18" charset="0"/>
              </a:rPr>
              <a:t>в марте </a:t>
            </a:r>
            <a:r>
              <a:rPr lang="ru-RU" dirty="0">
                <a:latin typeface="Times New Roman" panose="02020603050405020304" pitchFamily="18" charset="0"/>
                <a:cs typeface="Times New Roman" panose="02020603050405020304" pitchFamily="18" charset="0"/>
              </a:rPr>
              <a:t>1943 года стал пулемётчиком, в </a:t>
            </a:r>
            <a:r>
              <a:rPr lang="ru-RU" dirty="0" smtClean="0">
                <a:latin typeface="Times New Roman" panose="02020603050405020304" pitchFamily="18" charset="0"/>
                <a:cs typeface="Times New Roman" panose="02020603050405020304" pitchFamily="18" charset="0"/>
              </a:rPr>
              <a:t>составе 929 </a:t>
            </a:r>
            <a:r>
              <a:rPr lang="ru-RU" dirty="0">
                <a:latin typeface="Times New Roman" panose="02020603050405020304" pitchFamily="18" charset="0"/>
                <a:cs typeface="Times New Roman" panose="02020603050405020304" pitchFamily="18" charset="0"/>
              </a:rPr>
              <a:t>стрелкового полка. Боевое крещение принял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на Украине. Вскоре был тяжело ранен в ногу, </a:t>
            </a:r>
            <a:r>
              <a:rPr lang="ru-RU" dirty="0" smtClean="0">
                <a:latin typeface="Times New Roman" panose="02020603050405020304" pitchFamily="18" charset="0"/>
                <a:cs typeface="Times New Roman" panose="02020603050405020304" pitchFamily="18" charset="0"/>
              </a:rPr>
              <a:t>три </a:t>
            </a:r>
            <a:r>
              <a:rPr lang="ru-RU" dirty="0">
                <a:latin typeface="Times New Roman" panose="02020603050405020304" pitchFamily="18" charset="0"/>
                <a:cs typeface="Times New Roman" panose="02020603050405020304" pitchFamily="18" charset="0"/>
              </a:rPr>
              <a:t>месяца провел в госпитале и снова фронт,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648 минометный полк, был разведчиком, </a:t>
            </a:r>
            <a:r>
              <a:rPr lang="ru-RU" dirty="0" smtClean="0">
                <a:latin typeface="Times New Roman" panose="02020603050405020304" pitchFamily="18" charset="0"/>
                <a:cs typeface="Times New Roman" panose="02020603050405020304" pitchFamily="18" charset="0"/>
              </a:rPr>
              <a:t>командиром </a:t>
            </a:r>
            <a:r>
              <a:rPr lang="ru-RU" dirty="0">
                <a:latin typeface="Times New Roman" panose="02020603050405020304" pitchFamily="18" charset="0"/>
                <a:cs typeface="Times New Roman" panose="02020603050405020304" pitchFamily="18" charset="0"/>
              </a:rPr>
              <a:t>отделения тяги. В августе </a:t>
            </a:r>
            <a:r>
              <a:rPr lang="ru-RU" dirty="0" smtClean="0">
                <a:latin typeface="Times New Roman" panose="02020603050405020304" pitchFamily="18" charset="0"/>
                <a:cs typeface="Times New Roman" panose="02020603050405020304" pitchFamily="18" charset="0"/>
              </a:rPr>
              <a:t>уже находился </a:t>
            </a:r>
            <a:r>
              <a:rPr lang="ru-RU" dirty="0">
                <a:latin typeface="Times New Roman" panose="02020603050405020304" pitchFamily="18" charset="0"/>
                <a:cs typeface="Times New Roman" panose="02020603050405020304" pitchFamily="18" charset="0"/>
              </a:rPr>
              <a:t>в Румынии под городом Яссы, там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был ранен. Снова госпиталь, затем снова </a:t>
            </a:r>
            <a:r>
              <a:rPr lang="ru-RU" dirty="0" smtClean="0">
                <a:latin typeface="Times New Roman" panose="02020603050405020304" pitchFamily="18" charset="0"/>
                <a:cs typeface="Times New Roman" panose="02020603050405020304" pitchFamily="18" charset="0"/>
              </a:rPr>
              <a:t>фронт </a:t>
            </a:r>
            <a:r>
              <a:rPr lang="ru-RU" dirty="0">
                <a:latin typeface="Times New Roman" panose="02020603050405020304" pitchFamily="18" charset="0"/>
                <a:cs typeface="Times New Roman" panose="02020603050405020304" pitchFamily="18" charset="0"/>
              </a:rPr>
              <a:t>Известие о Победе застали в 200 километрах </a:t>
            </a:r>
            <a:r>
              <a:rPr lang="ru-RU" dirty="0" smtClean="0">
                <a:latin typeface="Times New Roman" panose="02020603050405020304" pitchFamily="18" charset="0"/>
                <a:cs typeface="Times New Roman" panose="02020603050405020304" pitchFamily="18" charset="0"/>
              </a:rPr>
              <a:t>от </a:t>
            </a:r>
            <a:r>
              <a:rPr lang="ru-RU" dirty="0">
                <a:latin typeface="Times New Roman" panose="02020603050405020304" pitchFamily="18" charset="0"/>
                <a:cs typeface="Times New Roman" panose="02020603050405020304" pitchFamily="18" charset="0"/>
              </a:rPr>
              <a:t>Берлина, хотя и Германия капитулировала, </a:t>
            </a:r>
            <a:r>
              <a:rPr lang="ru-RU" dirty="0" smtClean="0">
                <a:latin typeface="Times New Roman" panose="02020603050405020304" pitchFamily="18" charset="0"/>
                <a:cs typeface="Times New Roman" panose="02020603050405020304" pitchFamily="18" charset="0"/>
              </a:rPr>
              <a:t>но </a:t>
            </a:r>
            <a:r>
              <a:rPr lang="ru-RU" dirty="0">
                <a:latin typeface="Times New Roman" panose="02020603050405020304" pitchFamily="18" charset="0"/>
                <a:cs typeface="Times New Roman" panose="02020603050405020304" pitchFamily="18" charset="0"/>
              </a:rPr>
              <a:t>часть переброшена на помощь Праге. </a:t>
            </a:r>
            <a:r>
              <a:rPr lang="ru-RU" dirty="0" smtClean="0">
                <a:latin typeface="Times New Roman" panose="02020603050405020304" pitchFamily="18" charset="0"/>
                <a:cs typeface="Times New Roman" panose="02020603050405020304" pitchFamily="18" charset="0"/>
              </a:rPr>
              <a:t>После окончания </a:t>
            </a:r>
            <a:r>
              <a:rPr lang="ru-RU" dirty="0">
                <a:latin typeface="Times New Roman" panose="02020603050405020304" pitchFamily="18" charset="0"/>
                <a:cs typeface="Times New Roman" panose="02020603050405020304" pitchFamily="18" charset="0"/>
              </a:rPr>
              <a:t>войны в составе в/ч 24243 служили </a:t>
            </a:r>
            <a:r>
              <a:rPr lang="ru-RU" dirty="0" smtClean="0">
                <a:latin typeface="Times New Roman" panose="02020603050405020304" pitchFamily="18" charset="0"/>
                <a:cs typeface="Times New Roman" panose="02020603050405020304" pitchFamily="18" charset="0"/>
              </a:rPr>
              <a:t>в </a:t>
            </a:r>
            <a:r>
              <a:rPr lang="ru-RU" dirty="0">
                <a:latin typeface="Times New Roman" panose="02020603050405020304" pitchFamily="18" charset="0"/>
                <a:cs typeface="Times New Roman" panose="02020603050405020304" pitchFamily="18" charset="0"/>
              </a:rPr>
              <a:t>Львове и 28 января 1950 года был уволен в запас</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в звании младший сержант.</a:t>
            </a:r>
          </a:p>
        </p:txBody>
      </p:sp>
      <p:pic>
        <p:nvPicPr>
          <p:cNvPr id="8" name="Рисунок 7" descr="B041F486"/>
          <p:cNvPicPr/>
          <p:nvPr/>
        </p:nvPicPr>
        <p:blipFill>
          <a:blip r:embed="rId7" cstate="print"/>
          <a:srcRect/>
          <a:stretch>
            <a:fillRect/>
          </a:stretch>
        </p:blipFill>
        <p:spPr bwMode="auto">
          <a:xfrm>
            <a:off x="6202735" y="272699"/>
            <a:ext cx="2118669" cy="2520778"/>
          </a:xfrm>
          <a:prstGeom prst="rect">
            <a:avLst/>
          </a:prstGeom>
          <a:noFill/>
          <a:ln w="9525">
            <a:noFill/>
            <a:miter lim="800000"/>
            <a:headEnd/>
            <a:tailEnd/>
          </a:ln>
        </p:spPr>
      </p:pic>
      <p:sp>
        <p:nvSpPr>
          <p:cNvPr id="9" name="TextBox 8"/>
          <p:cNvSpPr txBox="1"/>
          <p:nvPr/>
        </p:nvSpPr>
        <p:spPr>
          <a:xfrm>
            <a:off x="8741328" y="518984"/>
            <a:ext cx="1761915" cy="923330"/>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Постников </a:t>
            </a:r>
          </a:p>
          <a:p>
            <a:pPr algn="ctr"/>
            <a:r>
              <a:rPr lang="ru-RU" b="1" dirty="0" smtClean="0">
                <a:latin typeface="Times New Roman" pitchFamily="18" charset="0"/>
                <a:cs typeface="Times New Roman" pitchFamily="18" charset="0"/>
              </a:rPr>
              <a:t>Николай Григорьевич</a:t>
            </a:r>
            <a:endParaRPr lang="ru-RU" b="1" dirty="0">
              <a:latin typeface="Times New Roman" pitchFamily="18" charset="0"/>
              <a:cs typeface="Times New Roman" pitchFamily="18" charset="0"/>
            </a:endParaRPr>
          </a:p>
        </p:txBody>
      </p:sp>
      <p:sp>
        <p:nvSpPr>
          <p:cNvPr id="7169" name="Rectangle 1"/>
          <p:cNvSpPr>
            <a:spLocks noChangeArrowheads="1"/>
          </p:cNvSpPr>
          <p:nvPr/>
        </p:nvSpPr>
        <p:spPr bwMode="auto">
          <a:xfrm>
            <a:off x="6104238" y="3020408"/>
            <a:ext cx="5511113"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dirty="0" smtClean="0">
                <a:latin typeface="Times New Roman" panose="02020603050405020304" pitchFamily="18" charset="0"/>
                <a:ea typeface="Times New Roman" panose="02020603050405020304" pitchFamily="18" charset="0"/>
                <a:cs typeface="Times New Roman" panose="02020603050405020304" pitchFamily="18" charset="0"/>
              </a:rPr>
              <a:t>Белорусский фронт под командованием </a:t>
            </a:r>
            <a:r>
              <a:rPr lang="ru-RU" dirty="0" err="1" smtClean="0">
                <a:latin typeface="Times New Roman" panose="02020603050405020304" pitchFamily="18" charset="0"/>
                <a:ea typeface="Times New Roman" panose="02020603050405020304" pitchFamily="18" charset="0"/>
                <a:cs typeface="Times New Roman" panose="02020603050405020304" pitchFamily="18" charset="0"/>
              </a:rPr>
              <a:t>Рокасовского</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itchFamily="18" charset="0"/>
              </a:rPr>
              <a:t>в 22 гвардейском Кавалерийском полку в качестве гвардии-рядового (телефонист).</a:t>
            </a:r>
            <a:r>
              <a:rPr lang="ru-RU" dirty="0" smtClean="0">
                <a:latin typeface="Times New Roman" panose="02020603050405020304" pitchFamily="18" charset="0"/>
                <a:ea typeface="Times New Roman" pitchFamily="18" charset="0"/>
                <a:cs typeface="Times New Roman" panose="02020603050405020304" pitchFamily="18" charset="0"/>
              </a:rPr>
              <a:t> </a:t>
            </a:r>
            <a:r>
              <a:rPr kumimoji="0" lang="ru-RU"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Закончил службу на Эльбе. Освобождал Польшу  Белоруссию, Эстонию, Латвию.   </a:t>
            </a:r>
            <a:r>
              <a:rPr kumimoji="0" lang="ru-RU" i="0" u="sng"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Имеет ордена</a:t>
            </a:r>
            <a:r>
              <a:rPr kumimoji="0" lang="ru-RU"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Орден Красного Знамени,  Орден Красной Звезды. </a:t>
            </a:r>
            <a:r>
              <a:rPr kumimoji="0" lang="ru-RU" i="0" u="sng"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Медали:</a:t>
            </a:r>
            <a:r>
              <a:rPr kumimoji="0" lang="ru-RU"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«За отвагу» 1944г., «За взятие </a:t>
            </a:r>
            <a:r>
              <a:rPr kumimoji="0" lang="ru-RU"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Канизберга</a:t>
            </a:r>
            <a:r>
              <a:rPr kumimoji="0" lang="ru-RU"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1945 г., «За победу над Германией в ВОВ, 1941-1945гг.  </a:t>
            </a:r>
            <a:r>
              <a:rPr kumimoji="0" lang="ru-RU" i="0" u="sng"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Юбилейные медали: </a:t>
            </a:r>
            <a:r>
              <a:rPr kumimoji="0" lang="ru-RU"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«30 лет Победы ВОВ»,   «20 лет Победы ВОВ», «50 лет вооруженных сил СССР», «60 лет вооруженных сил СССР», «За доблестный труд»  в ознаменование 100-летия со дня рождения В.И.Ленина.</a:t>
            </a:r>
            <a:r>
              <a:rPr kumimoji="0" lang="ru-RU" i="0" u="none" strike="noStrike" cap="none" normalizeH="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ru-RU"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После войны трудился в Колымском ЛПЗ.</a:t>
            </a:r>
            <a:r>
              <a:rPr kumimoji="0" lang="ru-RU" i="0" u="none" strike="noStrike" cap="none" normalizeH="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ru-RU"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Умер 23 марта 1991 года. Похоронен в с. Дубровное.</a:t>
            </a:r>
            <a:endParaRPr kumimoji="0" lang="ru-RU"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sz="1800" i="0" u="none" strike="noStrike" cap="none" normalizeH="0" baseline="0" dirty="0" smtClean="0">
              <a:ln>
                <a:noFill/>
              </a:ln>
              <a:solidFill>
                <a:schemeClr val="tx1"/>
              </a:solidFill>
              <a:effectLst/>
              <a:latin typeface="Arial" pitchFamily="34" charset="0"/>
              <a:cs typeface="Arial" pitchFamily="34" charset="0"/>
            </a:endParaRPr>
          </a:p>
        </p:txBody>
      </p:sp>
      <p:sp>
        <p:nvSpPr>
          <p:cNvPr id="7170" name="Rectangle 2"/>
          <p:cNvSpPr>
            <a:spLocks noChangeArrowheads="1"/>
          </p:cNvSpPr>
          <p:nvPr/>
        </p:nvSpPr>
        <p:spPr bwMode="auto">
          <a:xfrm>
            <a:off x="8434552" y="1474918"/>
            <a:ext cx="3180799"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Родился 25 мая 1919 года, в с. Дубровное</a:t>
            </a:r>
            <a:r>
              <a:rPr kumimoji="0" lang="ru-RU" i="0" u="none" strike="noStrike" cap="none" normalizeH="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Ярковского района.</a:t>
            </a:r>
            <a:r>
              <a:rPr kumimoji="0" lang="ru-RU" i="0" u="none" strike="noStrike" cap="none" normalizeH="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На фронте с 1943 года. </a:t>
            </a:r>
            <a:endParaRPr kumimoji="0" lang="ru-RU"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46230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136635" y="0"/>
            <a:ext cx="12312869" cy="7616208"/>
          </a:xfrm>
          <a:prstGeom prst="rect">
            <a:avLst/>
          </a:prstGeom>
        </p:spPr>
      </p:pic>
      <p:pic>
        <p:nvPicPr>
          <p:cNvPr id="14" name="Рисунок 13"/>
          <p:cNvPicPr>
            <a:picLocks noChangeAspect="1"/>
          </p:cNvPicPr>
          <p:nvPr/>
        </p:nvPicPr>
        <p:blipFill>
          <a:blip r:embed="rId5"/>
          <a:stretch>
            <a:fillRect/>
          </a:stretch>
        </p:blipFill>
        <p:spPr>
          <a:xfrm>
            <a:off x="4916935" y="254207"/>
            <a:ext cx="932345" cy="927819"/>
          </a:xfrm>
          <a:prstGeom prst="rect">
            <a:avLst/>
          </a:prstGeom>
        </p:spPr>
      </p:pic>
      <p:pic>
        <p:nvPicPr>
          <p:cNvPr id="5" name="Рисунок 4" descr="4D8DBBB4"/>
          <p:cNvPicPr/>
          <p:nvPr/>
        </p:nvPicPr>
        <p:blipFill>
          <a:blip r:embed="rId6" cstate="print"/>
          <a:srcRect/>
          <a:stretch>
            <a:fillRect/>
          </a:stretch>
        </p:blipFill>
        <p:spPr bwMode="auto">
          <a:xfrm>
            <a:off x="553785" y="350411"/>
            <a:ext cx="2410131" cy="2991879"/>
          </a:xfrm>
          <a:prstGeom prst="rect">
            <a:avLst/>
          </a:prstGeom>
          <a:noFill/>
          <a:ln w="9525">
            <a:noFill/>
            <a:miter lim="800000"/>
            <a:headEnd/>
            <a:tailEnd/>
          </a:ln>
        </p:spPr>
      </p:pic>
      <p:sp>
        <p:nvSpPr>
          <p:cNvPr id="3" name="TextBox 2"/>
          <p:cNvSpPr txBox="1"/>
          <p:nvPr/>
        </p:nvSpPr>
        <p:spPr>
          <a:xfrm>
            <a:off x="2727434" y="1436233"/>
            <a:ext cx="3562635" cy="1569660"/>
          </a:xfrm>
          <a:prstGeom prst="rect">
            <a:avLst/>
          </a:prstGeom>
          <a:noFill/>
        </p:spPr>
        <p:txBody>
          <a:bodyPr wrap="square" rtlCol="0">
            <a:spAutoFit/>
          </a:bodyPr>
          <a:lstStyle/>
          <a:p>
            <a:pPr algn="ctr"/>
            <a:r>
              <a:rPr lang="ru-RU" sz="3200" b="1" dirty="0" smtClean="0">
                <a:latin typeface="Times New Roman" panose="02020603050405020304" pitchFamily="18" charset="0"/>
                <a:cs typeface="Times New Roman" panose="02020603050405020304" pitchFamily="18" charset="0"/>
              </a:rPr>
              <a:t>Романов </a:t>
            </a:r>
          </a:p>
          <a:p>
            <a:pPr algn="ctr"/>
            <a:r>
              <a:rPr lang="ru-RU" sz="3200" b="1" dirty="0" smtClean="0">
                <a:latin typeface="Times New Roman" panose="02020603050405020304" pitchFamily="18" charset="0"/>
                <a:cs typeface="Times New Roman" panose="02020603050405020304" pitchFamily="18" charset="0"/>
              </a:rPr>
              <a:t>Михаил Трофимович</a:t>
            </a:r>
            <a:endParaRPr lang="ru-RU" sz="32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53785" y="3484180"/>
            <a:ext cx="5295495" cy="3693319"/>
          </a:xfrm>
          <a:prstGeom prst="rect">
            <a:avLst/>
          </a:prstGeom>
          <a:noFill/>
        </p:spPr>
        <p:txBody>
          <a:bodyPr wrap="square" rtlCol="0">
            <a:spAutoFit/>
          </a:bodyPr>
          <a:lstStyle/>
          <a:p>
            <a:pPr algn="just"/>
            <a:r>
              <a:rPr lang="ru-RU" dirty="0">
                <a:latin typeface="Times New Roman" panose="02020603050405020304" pitchFamily="18" charset="0"/>
                <a:cs typeface="Times New Roman" panose="02020603050405020304" pitchFamily="18" charset="0"/>
              </a:rPr>
              <a:t>Родился 20 июля 1916 года. в д. </a:t>
            </a:r>
            <a:r>
              <a:rPr lang="ru-RU" dirty="0" err="1">
                <a:latin typeface="Times New Roman" panose="02020603050405020304" pitchFamily="18" charset="0"/>
                <a:cs typeface="Times New Roman" panose="02020603050405020304" pitchFamily="18" charset="0"/>
              </a:rPr>
              <a:t>Космаково</a:t>
            </a:r>
            <a:r>
              <a:rPr lang="ru-RU" dirty="0">
                <a:latin typeface="Times New Roman" panose="02020603050405020304" pitchFamily="18" charset="0"/>
                <a:cs typeface="Times New Roman" panose="02020603050405020304" pitchFamily="18" charset="0"/>
              </a:rPr>
              <a:t>. Весной 1941 года уехал в г. Тюмень где работал водителем на грузовой машине.</a:t>
            </a:r>
          </a:p>
          <a:p>
            <a:pPr algn="just"/>
            <a:r>
              <a:rPr lang="ru-RU" dirty="0">
                <a:latin typeface="Times New Roman" panose="02020603050405020304" pitchFamily="18" charset="0"/>
                <a:cs typeface="Times New Roman" panose="02020603050405020304" pitchFamily="18" charset="0"/>
              </a:rPr>
              <a:t>22 июня 1941 года Война. Михаила Трофимовича призывают в военкомат и </a:t>
            </a:r>
            <a:r>
              <a:rPr lang="ru-RU" dirty="0" smtClean="0">
                <a:latin typeface="Times New Roman" panose="02020603050405020304" pitchFamily="18" charset="0"/>
                <a:cs typeface="Times New Roman" panose="02020603050405020304" pitchFamily="18" charset="0"/>
              </a:rPr>
              <a:t>отправляют </a:t>
            </a:r>
            <a:r>
              <a:rPr lang="ru-RU" dirty="0">
                <a:latin typeface="Times New Roman" panose="02020603050405020304" pitchFamily="18" charset="0"/>
                <a:cs typeface="Times New Roman" panose="02020603050405020304" pitchFamily="18" charset="0"/>
              </a:rPr>
              <a:t>в Омское военное училище связи. Кончает кратковременный курс обучения, и направляется на фронт, имея звание лейтенанта. </a:t>
            </a:r>
          </a:p>
          <a:p>
            <a:pPr algn="just"/>
            <a:r>
              <a:rPr lang="ru-RU" dirty="0" smtClean="0">
                <a:latin typeface="Times New Roman" panose="02020603050405020304" pitchFamily="18" charset="0"/>
                <a:cs typeface="Times New Roman" panose="02020603050405020304" pitchFamily="18" charset="0"/>
              </a:rPr>
              <a:t>Боевое </a:t>
            </a:r>
            <a:r>
              <a:rPr lang="ru-RU" dirty="0">
                <a:latin typeface="Times New Roman" panose="02020603050405020304" pitchFamily="18" charset="0"/>
                <a:cs typeface="Times New Roman" panose="02020603050405020304" pitchFamily="18" charset="0"/>
              </a:rPr>
              <a:t>крещение его было на Калининском фронте. В 1942 году участие в боях отмечено присвоением звания капитана. </a:t>
            </a:r>
          </a:p>
          <a:p>
            <a:pPr algn="just"/>
            <a:r>
              <a:rPr lang="ru-RU" dirty="0">
                <a:latin typeface="Times New Roman" panose="02020603050405020304" pitchFamily="18" charset="0"/>
                <a:cs typeface="Times New Roman" panose="02020603050405020304" pitchFamily="18" charset="0"/>
              </a:rPr>
              <a:t>Награждён Орденом Красная Звезда, </a:t>
            </a:r>
          </a:p>
          <a:p>
            <a:pPr algn="just"/>
            <a:r>
              <a:rPr lang="ru-RU" dirty="0">
                <a:latin typeface="Times New Roman" panose="02020603050405020304" pitchFamily="18" charset="0"/>
                <a:cs typeface="Times New Roman" panose="02020603050405020304" pitchFamily="18" charset="0"/>
              </a:rPr>
              <a:t>Орденом Отечественная война </a:t>
            </a:r>
            <a:r>
              <a:rPr lang="en-US" dirty="0">
                <a:latin typeface="Times New Roman" panose="02020603050405020304" pitchFamily="18" charset="0"/>
                <a:cs typeface="Times New Roman" panose="02020603050405020304" pitchFamily="18" charset="0"/>
              </a:rPr>
              <a:t>I</a:t>
            </a:r>
            <a:r>
              <a:rPr lang="ru-RU" dirty="0">
                <a:latin typeface="Times New Roman" panose="02020603050405020304" pitchFamily="18" charset="0"/>
                <a:cs typeface="Times New Roman" panose="02020603050405020304" pitchFamily="18" charset="0"/>
              </a:rPr>
              <a:t> степени.</a:t>
            </a:r>
          </a:p>
        </p:txBody>
      </p:sp>
      <p:sp>
        <p:nvSpPr>
          <p:cNvPr id="7" name="TextBox 6"/>
          <p:cNvSpPr txBox="1"/>
          <p:nvPr/>
        </p:nvSpPr>
        <p:spPr>
          <a:xfrm>
            <a:off x="6290069" y="504497"/>
            <a:ext cx="5202993" cy="5355312"/>
          </a:xfrm>
          <a:prstGeom prst="rect">
            <a:avLst/>
          </a:prstGeom>
          <a:noFill/>
        </p:spPr>
        <p:txBody>
          <a:bodyPr wrap="square" rtlCol="0">
            <a:spAutoFit/>
          </a:bodyPr>
          <a:lstStyle/>
          <a:p>
            <a:pPr algn="just"/>
            <a:r>
              <a:rPr lang="ru-RU" dirty="0">
                <a:latin typeface="Times New Roman" panose="02020603050405020304" pitchFamily="18" charset="0"/>
                <a:cs typeface="Times New Roman" panose="02020603050405020304" pitchFamily="18" charset="0"/>
              </a:rPr>
              <a:t>Воевать ему пришлось на разных фронтах:</a:t>
            </a:r>
          </a:p>
          <a:p>
            <a:pPr algn="just"/>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Калининском,Украинском</a:t>
            </a:r>
            <a:r>
              <a:rPr lang="ru-RU" dirty="0" smtClean="0">
                <a:latin typeface="Times New Roman" panose="02020603050405020304" pitchFamily="18" charset="0"/>
                <a:cs typeface="Times New Roman" panose="02020603050405020304" pitchFamily="18" charset="0"/>
              </a:rPr>
              <a:t>, Белорусском, </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Прибалтийском; служил в стрелковых полках, </a:t>
            </a:r>
            <a:r>
              <a:rPr lang="ru-RU" dirty="0" smtClean="0">
                <a:latin typeface="Times New Roman" panose="02020603050405020304" pitchFamily="18" charset="0"/>
                <a:cs typeface="Times New Roman" panose="02020603050405020304" pitchFamily="18" charset="0"/>
              </a:rPr>
              <a:t>в полковой </a:t>
            </a:r>
            <a:r>
              <a:rPr lang="ru-RU" dirty="0">
                <a:latin typeface="Times New Roman" panose="02020603050405020304" pitchFamily="18" charset="0"/>
                <a:cs typeface="Times New Roman" panose="02020603050405020304" pitchFamily="18" charset="0"/>
              </a:rPr>
              <a:t>разведке, в конце войны руководил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связью полка.</a:t>
            </a:r>
          </a:p>
          <a:p>
            <a:pPr algn="just"/>
            <a:r>
              <a:rPr lang="ru-RU" dirty="0">
                <a:latin typeface="Times New Roman" panose="02020603050405020304" pitchFamily="18" charset="0"/>
                <a:cs typeface="Times New Roman" panose="02020603050405020304" pitchFamily="18" charset="0"/>
              </a:rPr>
              <a:t> В боях был трижды ранен, первое ранение </a:t>
            </a:r>
            <a:r>
              <a:rPr lang="ru-RU" dirty="0" smtClean="0">
                <a:latin typeface="Times New Roman" panose="02020603050405020304" pitchFamily="18" charset="0"/>
                <a:cs typeface="Times New Roman" panose="02020603050405020304" pitchFamily="18" charset="0"/>
              </a:rPr>
              <a:t>лица</a:t>
            </a:r>
            <a:r>
              <a:rPr lang="ru-RU" dirty="0">
                <a:latin typeface="Times New Roman" panose="02020603050405020304" pitchFamily="18" charset="0"/>
                <a:cs typeface="Times New Roman" panose="02020603050405020304" pitchFamily="18" charset="0"/>
              </a:rPr>
              <a:t>, второй раз был ранен в грудную </a:t>
            </a:r>
            <a:r>
              <a:rPr lang="ru-RU" dirty="0" smtClean="0">
                <a:latin typeface="Times New Roman" panose="02020603050405020304" pitchFamily="18" charset="0"/>
                <a:cs typeface="Times New Roman" panose="02020603050405020304" pitchFamily="18" charset="0"/>
              </a:rPr>
              <a:t>клетку, последнее </a:t>
            </a:r>
            <a:r>
              <a:rPr lang="ru-RU" dirty="0">
                <a:latin typeface="Times New Roman" panose="02020603050405020304" pitchFamily="18" charset="0"/>
                <a:cs typeface="Times New Roman" panose="02020603050405020304" pitchFamily="18" charset="0"/>
              </a:rPr>
              <a:t>ранение получил в спину, </a:t>
            </a:r>
            <a:r>
              <a:rPr lang="ru-RU" dirty="0" smtClean="0">
                <a:latin typeface="Times New Roman" panose="02020603050405020304" pitchFamily="18" charset="0"/>
                <a:cs typeface="Times New Roman" panose="02020603050405020304" pitchFamily="18" charset="0"/>
              </a:rPr>
              <a:t>повреждён был </a:t>
            </a:r>
            <a:r>
              <a:rPr lang="ru-RU" dirty="0">
                <a:latin typeface="Times New Roman" panose="02020603050405020304" pitchFamily="18" charset="0"/>
                <a:cs typeface="Times New Roman" panose="02020603050405020304" pitchFamily="18" charset="0"/>
              </a:rPr>
              <a:t>позвоночник; с тремя осколками </a:t>
            </a:r>
            <a:r>
              <a:rPr lang="ru-RU" dirty="0" smtClean="0">
                <a:latin typeface="Times New Roman" panose="02020603050405020304" pitchFamily="18" charset="0"/>
                <a:cs typeface="Times New Roman" panose="02020603050405020304" pitchFamily="18" charset="0"/>
              </a:rPr>
              <a:t>в позвоночнике </a:t>
            </a:r>
            <a:r>
              <a:rPr lang="ru-RU" dirty="0">
                <a:latin typeface="Times New Roman" panose="02020603050405020304" pitchFamily="18" charset="0"/>
                <a:cs typeface="Times New Roman" panose="02020603050405020304" pitchFamily="18" charset="0"/>
              </a:rPr>
              <a:t>ему пришлось прожить до </a:t>
            </a:r>
            <a:r>
              <a:rPr lang="ru-RU" dirty="0" smtClean="0">
                <a:latin typeface="Times New Roman" panose="02020603050405020304" pitchFamily="18" charset="0"/>
                <a:cs typeface="Times New Roman" panose="02020603050405020304" pitchFamily="18" charset="0"/>
              </a:rPr>
              <a:t>конца своих </a:t>
            </a:r>
            <a:r>
              <a:rPr lang="ru-RU" dirty="0">
                <a:latin typeface="Times New Roman" panose="02020603050405020304" pitchFamily="18" charset="0"/>
                <a:cs typeface="Times New Roman" panose="02020603050405020304" pitchFamily="18" charset="0"/>
              </a:rPr>
              <a:t>дней. Последний раз был ранен </a:t>
            </a:r>
            <a:r>
              <a:rPr lang="ru-RU" dirty="0" smtClean="0">
                <a:latin typeface="Times New Roman" panose="02020603050405020304" pitchFamily="18" charset="0"/>
                <a:cs typeface="Times New Roman" panose="02020603050405020304" pitchFamily="18" charset="0"/>
              </a:rPr>
              <a:t>при </a:t>
            </a:r>
            <a:r>
              <a:rPr lang="ru-RU" dirty="0">
                <a:latin typeface="Times New Roman" panose="02020603050405020304" pitchFamily="18" charset="0"/>
                <a:cs typeface="Times New Roman" panose="02020603050405020304" pitchFamily="18" charset="0"/>
              </a:rPr>
              <a:t>освобождении Литвы от немцев под г. Шауляй. </a:t>
            </a:r>
          </a:p>
          <a:p>
            <a:pPr algn="just"/>
            <a:r>
              <a:rPr lang="ru-RU" dirty="0">
                <a:latin typeface="Times New Roman" panose="02020603050405020304" pitchFamily="18" charset="0"/>
                <a:cs typeface="Times New Roman" panose="02020603050405020304" pitchFamily="18" charset="0"/>
              </a:rPr>
              <a:t> В госпитале узнал об окончании войны.</a:t>
            </a:r>
          </a:p>
          <a:p>
            <a:pPr algn="just"/>
            <a:r>
              <a:rPr lang="ru-RU" dirty="0">
                <a:latin typeface="Times New Roman" panose="02020603050405020304" pitchFamily="18" charset="0"/>
                <a:cs typeface="Times New Roman" panose="02020603050405020304" pitchFamily="18" charset="0"/>
              </a:rPr>
              <a:t> С 1945 года стал работать учителем в</a:t>
            </a:r>
          </a:p>
          <a:p>
            <a:pPr algn="just"/>
            <a:r>
              <a:rPr lang="ru-RU" dirty="0">
                <a:latin typeface="Times New Roman" panose="02020603050405020304" pitchFamily="18" charset="0"/>
                <a:cs typeface="Times New Roman" panose="02020603050405020304" pitchFamily="18" charset="0"/>
              </a:rPr>
              <a:t> Дубровинской средней школе. Много лет </a:t>
            </a:r>
          </a:p>
          <a:p>
            <a:pPr algn="just"/>
            <a:r>
              <a:rPr lang="ru-RU" dirty="0">
                <a:latin typeface="Times New Roman" panose="02020603050405020304" pitchFamily="18" charset="0"/>
                <a:cs typeface="Times New Roman" panose="02020603050405020304" pitchFamily="18" charset="0"/>
              </a:rPr>
              <a:t> работал директором этой школы. Именно в эти </a:t>
            </a:r>
          </a:p>
          <a:p>
            <a:pPr algn="just"/>
            <a:r>
              <a:rPr lang="ru-RU" dirty="0">
                <a:latin typeface="Times New Roman" panose="02020603050405020304" pitchFamily="18" charset="0"/>
                <a:cs typeface="Times New Roman" panose="02020603050405020304" pitchFamily="18" charset="0"/>
              </a:rPr>
              <a:t> годы было построено здание современной </a:t>
            </a:r>
          </a:p>
          <a:p>
            <a:pPr algn="just"/>
            <a:r>
              <a:rPr lang="ru-RU" dirty="0">
                <a:latin typeface="Times New Roman" panose="02020603050405020304" pitchFamily="18" charset="0"/>
                <a:cs typeface="Times New Roman" panose="02020603050405020304" pitchFamily="18" charset="0"/>
              </a:rPr>
              <a:t> школы в кирпичном исполнении. </a:t>
            </a:r>
          </a:p>
          <a:p>
            <a:r>
              <a:rPr lang="ru-RU" dirty="0"/>
              <a:t> </a:t>
            </a:r>
          </a:p>
        </p:txBody>
      </p:sp>
      <p:pic>
        <p:nvPicPr>
          <p:cNvPr id="8" name="Рисунок 7"/>
          <p:cNvPicPr>
            <a:picLocks noChangeAspect="1"/>
          </p:cNvPicPr>
          <p:nvPr/>
        </p:nvPicPr>
        <p:blipFill>
          <a:blip r:embed="rId7"/>
          <a:stretch>
            <a:fillRect/>
          </a:stretch>
        </p:blipFill>
        <p:spPr>
          <a:xfrm>
            <a:off x="10633451" y="5998389"/>
            <a:ext cx="859611" cy="859611"/>
          </a:xfrm>
          <a:prstGeom prst="rect">
            <a:avLst/>
          </a:prstGeom>
        </p:spPr>
      </p:pic>
    </p:spTree>
    <p:extLst>
      <p:ext uri="{BB962C8B-B14F-4D97-AF65-F5344CB8AC3E}">
        <p14:creationId xmlns:p14="http://schemas.microsoft.com/office/powerpoint/2010/main" val="19997131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23648" y="0"/>
            <a:ext cx="12312869" cy="7616208"/>
          </a:xfrm>
          <a:prstGeom prst="rect">
            <a:avLst/>
          </a:prstGeom>
        </p:spPr>
      </p:pic>
      <p:sp>
        <p:nvSpPr>
          <p:cNvPr id="4" name="Прямоугольник 3"/>
          <p:cNvSpPr/>
          <p:nvPr/>
        </p:nvSpPr>
        <p:spPr>
          <a:xfrm>
            <a:off x="614856" y="551792"/>
            <a:ext cx="5218386" cy="5016758"/>
          </a:xfrm>
          <a:prstGeom prst="rect">
            <a:avLst/>
          </a:prstGeom>
        </p:spPr>
        <p:txBody>
          <a:bodyPr wrap="square">
            <a:spAutoFit/>
          </a:bodyPr>
          <a:lstStyle/>
          <a:p>
            <a:pPr algn="ctr"/>
            <a:r>
              <a:rPr lang="ru-RU" sz="8000" b="1" dirty="0">
                <a:solidFill>
                  <a:srgbClr val="000099"/>
                </a:solidFill>
                <a:latin typeface="Times New Roman" panose="02020603050405020304" pitchFamily="18" charset="0"/>
                <a:cs typeface="Times New Roman" panose="02020603050405020304" pitchFamily="18" charset="0"/>
              </a:rPr>
              <a:t>Уроки мужества - уроки жизни</a:t>
            </a:r>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4440" y="3365500"/>
            <a:ext cx="4780160" cy="3585120"/>
          </a:xfrm>
          <a:prstGeom prst="rect">
            <a:avLst/>
          </a:prstGeom>
        </p:spPr>
      </p:pic>
      <p:sp>
        <p:nvSpPr>
          <p:cNvPr id="7" name="Прямоугольник 6"/>
          <p:cNvSpPr/>
          <p:nvPr/>
        </p:nvSpPr>
        <p:spPr>
          <a:xfrm>
            <a:off x="6718300" y="342900"/>
            <a:ext cx="3492500" cy="530594"/>
          </a:xfrm>
          <a:prstGeom prst="rect">
            <a:avLst/>
          </a:prstGeom>
        </p:spPr>
        <p:txBody>
          <a:bodyPr wrap="square">
            <a:spAutoFit/>
          </a:bodyPr>
          <a:lstStyle/>
          <a:p>
            <a:pPr algn="ctr" fontAlgn="base">
              <a:lnSpc>
                <a:spcPct val="107000"/>
              </a:lnSpc>
              <a:spcAft>
                <a:spcPts val="800"/>
              </a:spcAft>
            </a:pPr>
            <a:r>
              <a:rPr lang="ru-RU"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Урок мужества</a:t>
            </a:r>
            <a:endParaRPr lang="ru-RU" sz="28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6743700" y="800100"/>
            <a:ext cx="3581400" cy="1069395"/>
          </a:xfrm>
          <a:prstGeom prst="rect">
            <a:avLst/>
          </a:prstGeom>
        </p:spPr>
        <p:txBody>
          <a:bodyPr wrap="square">
            <a:spAutoFit/>
          </a:bodyPr>
          <a:lstStyle/>
          <a:p>
            <a:pPr algn="ctr" fontAlgn="base">
              <a:lnSpc>
                <a:spcPct val="107000"/>
              </a:lnSpc>
              <a:spcAft>
                <a:spcPts val="800"/>
              </a:spcAft>
            </a:pPr>
            <a:endParaRPr lang="ru-RU" b="1"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endParaRPr>
          </a:p>
          <a:p>
            <a:pPr algn="ctr" fontAlgn="base">
              <a:lnSpc>
                <a:spcPct val="107000"/>
              </a:lnSpc>
              <a:spcAft>
                <a:spcPts val="800"/>
              </a:spcAft>
            </a:pPr>
            <a:r>
              <a:rPr lang="ru-RU" b="1"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«Памяти школьных учителей – фронтовиков»</a:t>
            </a:r>
            <a:endParaRPr lang="ru-RU"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Прямоугольник 8"/>
          <p:cNvSpPr/>
          <p:nvPr/>
        </p:nvSpPr>
        <p:spPr>
          <a:xfrm>
            <a:off x="6286500" y="1981200"/>
            <a:ext cx="5270500" cy="1200329"/>
          </a:xfrm>
          <a:prstGeom prst="rect">
            <a:avLst/>
          </a:prstGeom>
        </p:spPr>
        <p:txBody>
          <a:bodyPr wrap="square">
            <a:spAutoFit/>
          </a:bodyPr>
          <a:lstStyle/>
          <a:p>
            <a:pPr algn="just"/>
            <a:r>
              <a:rPr lang="ru-RU" b="1" dirty="0" smtClean="0">
                <a:latin typeface="Times New Roman" panose="02020603050405020304" pitchFamily="18" charset="0"/>
                <a:ea typeface="Times New Roman" panose="02020603050405020304" pitchFamily="18" charset="0"/>
                <a:cs typeface="Times New Roman" panose="02020603050405020304" pitchFamily="18" charset="0"/>
              </a:rPr>
              <a:t>Цель работы:</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 </a:t>
            </a:r>
          </a:p>
          <a:p>
            <a:pPr algn="just"/>
            <a:r>
              <a:rPr lang="ru-RU" dirty="0" smtClean="0">
                <a:latin typeface="Times New Roman" panose="02020603050405020304" pitchFamily="18" charset="0"/>
                <a:ea typeface="Times New Roman" panose="02020603050405020304" pitchFamily="18" charset="0"/>
                <a:cs typeface="Times New Roman" panose="02020603050405020304" pitchFamily="18" charset="0"/>
              </a:rPr>
              <a:t>привлечение школьников к изучению истории своей школы и истории ВОВ на примере биографий учителей-фронтовиков.</a:t>
            </a:r>
            <a:endParaRPr lang="ru-RU" dirty="0"/>
          </a:p>
        </p:txBody>
      </p:sp>
    </p:spTree>
    <p:extLst>
      <p:ext uri="{BB962C8B-B14F-4D97-AF65-F5344CB8AC3E}">
        <p14:creationId xmlns:p14="http://schemas.microsoft.com/office/powerpoint/2010/main" val="35586640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0" y="0"/>
            <a:ext cx="12312869" cy="7616208"/>
          </a:xfrm>
          <a:prstGeom prst="rect">
            <a:avLst/>
          </a:prstGeom>
        </p:spPr>
      </p:pic>
      <p:sp>
        <p:nvSpPr>
          <p:cNvPr id="7" name="Прямоугольник 6"/>
          <p:cNvSpPr/>
          <p:nvPr/>
        </p:nvSpPr>
        <p:spPr>
          <a:xfrm>
            <a:off x="725214" y="457200"/>
            <a:ext cx="5265683" cy="4247317"/>
          </a:xfrm>
          <a:prstGeom prst="rect">
            <a:avLst/>
          </a:prstGeom>
        </p:spPr>
        <p:txBody>
          <a:bodyPr wrap="square">
            <a:spAutoFit/>
          </a:bodyPr>
          <a:lstStyle/>
          <a:p>
            <a:pPr algn="ctr"/>
            <a:r>
              <a:rPr lang="ru-RU" b="1" dirty="0">
                <a:latin typeface="Times New Roman" panose="02020603050405020304" pitchFamily="18" charset="0"/>
                <a:cs typeface="Times New Roman" panose="02020603050405020304" pitchFamily="18" charset="0"/>
              </a:rPr>
              <a:t>Ход урока</a:t>
            </a:r>
            <a:endParaRPr lang="ru-RU"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Звучит песня Ивана Баранова «Не погибнет Отечество наше»</a:t>
            </a:r>
            <a:endParaRPr lang="ru-RU"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(Выходят обучающиеся и читают стихотворение </a:t>
            </a:r>
            <a:r>
              <a:rPr lang="ru-RU" dirty="0">
                <a:latin typeface="Times New Roman" panose="02020603050405020304" pitchFamily="18" charset="0"/>
                <a:cs typeface="Times New Roman" panose="02020603050405020304" pitchFamily="18" charset="0"/>
              </a:rPr>
              <a:t>Полякова Ю.М.) </a:t>
            </a:r>
          </a:p>
          <a:p>
            <a:r>
              <a:rPr lang="ru-RU" b="1" dirty="0">
                <a:latin typeface="Times New Roman" panose="02020603050405020304" pitchFamily="18" charset="0"/>
                <a:cs typeface="Times New Roman" panose="02020603050405020304" pitchFamily="18" charset="0"/>
              </a:rPr>
              <a:t>Чтец 1.</a:t>
            </a:r>
            <a:r>
              <a:rPr lang="ru-RU" dirty="0">
                <a:latin typeface="Times New Roman" panose="02020603050405020304" pitchFamily="18" charset="0"/>
                <a:cs typeface="Times New Roman" panose="02020603050405020304" pitchFamily="18" charset="0"/>
              </a:rPr>
              <a:t> Не обожжённые сороковыми,</a:t>
            </a:r>
          </a:p>
          <a:p>
            <a:r>
              <a:rPr lang="ru-RU" dirty="0">
                <a:latin typeface="Times New Roman" panose="02020603050405020304" pitchFamily="18" charset="0"/>
                <a:cs typeface="Times New Roman" panose="02020603050405020304" pitchFamily="18" charset="0"/>
              </a:rPr>
              <a:t>Сердцами вросшие в тишину, –</a:t>
            </a:r>
          </a:p>
          <a:p>
            <a:r>
              <a:rPr lang="ru-RU" dirty="0">
                <a:latin typeface="Times New Roman" panose="02020603050405020304" pitchFamily="18" charset="0"/>
                <a:cs typeface="Times New Roman" panose="02020603050405020304" pitchFamily="18" charset="0"/>
              </a:rPr>
              <a:t>Конечно, мы смотрим глазами иными</a:t>
            </a:r>
          </a:p>
          <a:p>
            <a:r>
              <a:rPr lang="ru-RU" dirty="0">
                <a:latin typeface="Times New Roman" panose="02020603050405020304" pitchFamily="18" charset="0"/>
                <a:cs typeface="Times New Roman" panose="02020603050405020304" pitchFamily="18" charset="0"/>
              </a:rPr>
              <a:t>На эту большую войну</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Чтец 2.</a:t>
            </a:r>
            <a:r>
              <a:rPr lang="ru-RU" dirty="0">
                <a:latin typeface="Times New Roman" panose="02020603050405020304" pitchFamily="18" charset="0"/>
                <a:cs typeface="Times New Roman" panose="02020603050405020304" pitchFamily="18" charset="0"/>
              </a:rPr>
              <a:t> Мы знаем по сбивчивым трудным рассказам</a:t>
            </a:r>
          </a:p>
          <a:p>
            <a:r>
              <a:rPr lang="ru-RU" dirty="0">
                <a:latin typeface="Times New Roman" panose="02020603050405020304" pitchFamily="18" charset="0"/>
                <a:cs typeface="Times New Roman" panose="02020603050405020304" pitchFamily="18" charset="0"/>
              </a:rPr>
              <a:t>О горьком победном пути,</a:t>
            </a:r>
          </a:p>
          <a:p>
            <a:r>
              <a:rPr lang="ru-RU" dirty="0">
                <a:latin typeface="Times New Roman" panose="02020603050405020304" pitchFamily="18" charset="0"/>
                <a:cs typeface="Times New Roman" panose="02020603050405020304" pitchFamily="18" charset="0"/>
              </a:rPr>
              <a:t>Поэтому должен хотя бы наш разум</a:t>
            </a:r>
          </a:p>
          <a:p>
            <a:r>
              <a:rPr lang="ru-RU" dirty="0">
                <a:latin typeface="Times New Roman" panose="02020603050405020304" pitchFamily="18" charset="0"/>
                <a:cs typeface="Times New Roman" panose="02020603050405020304" pitchFamily="18" charset="0"/>
              </a:rPr>
              <a:t>Дорогой страданья пройти</a:t>
            </a:r>
            <a:r>
              <a:rPr lang="ru-RU" dirty="0" smtClean="0">
                <a:latin typeface="Times New Roman" panose="02020603050405020304" pitchFamily="18" charset="0"/>
                <a:cs typeface="Times New Roman" panose="02020603050405020304" pitchFamily="18" charset="0"/>
              </a:rPr>
              <a:t>.</a:t>
            </a:r>
          </a:p>
          <a:p>
            <a:endParaRPr lang="ru-RU" dirty="0">
              <a:latin typeface="Times New Roman" panose="02020603050405020304" pitchFamily="18" charset="0"/>
              <a:cs typeface="Times New Roman" panose="02020603050405020304" pitchFamily="18" charset="0"/>
            </a:endParaRPr>
          </a:p>
        </p:txBody>
      </p:sp>
      <p:pic>
        <p:nvPicPr>
          <p:cNvPr id="8" name="Рисунок 7" descr="hello_html_m113ff696.jpg"/>
          <p:cNvPicPr/>
          <p:nvPr/>
        </p:nvPicPr>
        <p:blipFill>
          <a:blip r:embed="rId5">
            <a:extLst>
              <a:ext uri="{28A0092B-C50C-407E-A947-70E740481C1C}">
                <a14:useLocalDpi xmlns:a14="http://schemas.microsoft.com/office/drawing/2010/main" val="0"/>
              </a:ext>
            </a:extLst>
          </a:blip>
          <a:srcRect/>
          <a:stretch>
            <a:fillRect/>
          </a:stretch>
        </p:blipFill>
        <p:spPr bwMode="auto">
          <a:xfrm>
            <a:off x="712514" y="5846667"/>
            <a:ext cx="1252855" cy="1252855"/>
          </a:xfrm>
          <a:prstGeom prst="rect">
            <a:avLst/>
          </a:prstGeom>
          <a:noFill/>
          <a:ln>
            <a:noFill/>
          </a:ln>
        </p:spPr>
      </p:pic>
      <p:pic>
        <p:nvPicPr>
          <p:cNvPr id="9" name="Рисунок 8"/>
          <p:cNvPicPr>
            <a:picLocks noChangeAspect="1"/>
          </p:cNvPicPr>
          <p:nvPr/>
        </p:nvPicPr>
        <p:blipFill>
          <a:blip r:embed="rId6"/>
          <a:stretch>
            <a:fillRect/>
          </a:stretch>
        </p:blipFill>
        <p:spPr>
          <a:xfrm>
            <a:off x="10397861" y="5812271"/>
            <a:ext cx="1249788" cy="1255885"/>
          </a:xfrm>
          <a:prstGeom prst="rect">
            <a:avLst/>
          </a:prstGeom>
        </p:spPr>
      </p:pic>
      <p:sp>
        <p:nvSpPr>
          <p:cNvPr id="10" name="Прямоугольник 9"/>
          <p:cNvSpPr/>
          <p:nvPr/>
        </p:nvSpPr>
        <p:spPr>
          <a:xfrm>
            <a:off x="6385034" y="334867"/>
            <a:ext cx="5139558" cy="5426870"/>
          </a:xfrm>
          <a:prstGeom prst="rect">
            <a:avLst/>
          </a:prstGeom>
        </p:spPr>
        <p:txBody>
          <a:bodyPr wrap="square">
            <a:spAutoFit/>
          </a:bodyPr>
          <a:lstStyle/>
          <a:p>
            <a:pPr algn="just">
              <a:lnSpc>
                <a:spcPct val="107000"/>
              </a:lnSpc>
              <a:spcAft>
                <a:spcPts val="0"/>
              </a:spcAft>
            </a:pPr>
            <a:r>
              <a:rPr lang="ru-RU" b="1" spc="50" dirty="0" smtClean="0">
                <a:latin typeface="Times New Roman" panose="02020603050405020304" pitchFamily="18" charset="0"/>
                <a:ea typeface="Times New Roman" panose="02020603050405020304" pitchFamily="18" charset="0"/>
                <a:cs typeface="Times New Roman" panose="02020603050405020304" pitchFamily="18" charset="0"/>
              </a:rPr>
              <a:t>Звучит </a:t>
            </a:r>
            <a:r>
              <a:rPr lang="ru-RU" b="1" spc="50" dirty="0">
                <a:latin typeface="Times New Roman" panose="02020603050405020304" pitchFamily="18" charset="0"/>
                <a:ea typeface="Times New Roman" panose="02020603050405020304" pitchFamily="18" charset="0"/>
                <a:cs typeface="Times New Roman" panose="02020603050405020304" pitchFamily="18" charset="0"/>
              </a:rPr>
              <a:t>песня «День Победы, праздник всей страны»</a:t>
            </a:r>
          </a:p>
          <a:p>
            <a:pPr algn="just">
              <a:lnSpc>
                <a:spcPct val="107000"/>
              </a:lnSpc>
              <a:spcAft>
                <a:spcPts val="0"/>
              </a:spcAft>
            </a:pPr>
            <a:r>
              <a:rPr lang="ru-RU" b="1" spc="50" dirty="0">
                <a:latin typeface="Times New Roman" panose="02020603050405020304" pitchFamily="18" charset="0"/>
                <a:ea typeface="Times New Roman" panose="02020603050405020304" pitchFamily="18" charset="0"/>
                <a:cs typeface="Times New Roman" panose="02020603050405020304" pitchFamily="18" charset="0"/>
              </a:rPr>
              <a:t>Ведущая:</a:t>
            </a:r>
            <a:r>
              <a:rPr lang="ru-RU" spc="50" dirty="0">
                <a:latin typeface="Times New Roman" panose="02020603050405020304" pitchFamily="18" charset="0"/>
                <a:ea typeface="Times New Roman" panose="02020603050405020304" pitchFamily="18" charset="0"/>
                <a:cs typeface="Times New Roman" panose="02020603050405020304" pitchFamily="18" charset="0"/>
              </a:rPr>
              <a:t> Добрый день, дорогие друзья!</a:t>
            </a:r>
            <a:endParaRPr lang="ru-RU"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ru-RU" spc="50" dirty="0">
                <a:latin typeface="Times New Roman" panose="02020603050405020304" pitchFamily="18" charset="0"/>
                <a:ea typeface="Times New Roman" panose="02020603050405020304" pitchFamily="18" charset="0"/>
                <a:cs typeface="Times New Roman" panose="02020603050405020304" pitchFamily="18" charset="0"/>
              </a:rPr>
              <a:t>Каждый год наша страна отмечает великий праздник День Победы советского народа в Великой Отечественной войне.</a:t>
            </a:r>
            <a:endParaRPr lang="ru-RU"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ru-RU" spc="50" dirty="0">
                <a:latin typeface="Times New Roman" panose="02020603050405020304" pitchFamily="18" charset="0"/>
                <a:ea typeface="Times New Roman" panose="02020603050405020304" pitchFamily="18" charset="0"/>
                <a:cs typeface="Times New Roman" panose="02020603050405020304" pitchFamily="18" charset="0"/>
              </a:rPr>
              <a:t>Об участниках Великой Отечественной войне написаны книги, созданы фильмы. </a:t>
            </a:r>
            <a:r>
              <a:rPr lang="ru-RU" dirty="0">
                <a:latin typeface="Times New Roman" panose="02020603050405020304" pitchFamily="18" charset="0"/>
                <a:ea typeface="Calibri" panose="020F0502020204030204" pitchFamily="34" charset="0"/>
                <a:cs typeface="Times New Roman" panose="02020603050405020304" pitchFamily="18" charset="0"/>
              </a:rPr>
              <a:t>Сегодня мы, вспоминая Великую Отечественную войну, поговорим о военном подвиге людей, которые работали в нашей школе. Ведь сохранение памяти об этих людях, прошедших Великую Отечественную войну, изучение их наследия – важная задача, которая стоит перед каждым из нас. </a:t>
            </a:r>
            <a:endParaRPr lang="ru-RU"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smtClean="0">
                <a:latin typeface="Times New Roman" panose="02020603050405020304" pitchFamily="18" charset="0"/>
                <a:ea typeface="Calibri" panose="020F0502020204030204" pitchFamily="34" charset="0"/>
                <a:cs typeface="Times New Roman" panose="02020603050405020304" pitchFamily="18" charset="0"/>
              </a:rPr>
              <a:t>И </a:t>
            </a:r>
            <a:r>
              <a:rPr lang="ru-RU" dirty="0">
                <a:latin typeface="Times New Roman" panose="02020603050405020304" pitchFamily="18" charset="0"/>
                <a:ea typeface="Calibri" panose="020F0502020204030204" pitchFamily="34" charset="0"/>
                <a:cs typeface="Times New Roman" panose="02020603050405020304" pitchFamily="18" charset="0"/>
              </a:rPr>
              <a:t>наш урок мужества   </a:t>
            </a:r>
            <a:r>
              <a:rPr lang="ru-RU" dirty="0" smtClean="0">
                <a:latin typeface="Times New Roman" panose="02020603050405020304" pitchFamily="18" charset="0"/>
                <a:ea typeface="Calibri" panose="020F0502020204030204" pitchFamily="34" charset="0"/>
                <a:cs typeface="Times New Roman" panose="02020603050405020304" pitchFamily="18" charset="0"/>
              </a:rPr>
              <a:t>называется</a:t>
            </a:r>
          </a:p>
          <a:p>
            <a:pPr algn="just">
              <a:lnSpc>
                <a:spcPct val="107000"/>
              </a:lnSpc>
              <a:spcAft>
                <a:spcPts val="0"/>
              </a:spcAft>
            </a:pPr>
            <a:r>
              <a:rPr lang="ru-RU" dirty="0" smtClean="0">
                <a:latin typeface="Times New Roman" panose="02020603050405020304" pitchFamily="18" charset="0"/>
                <a:ea typeface="Calibri" panose="020F0502020204030204" pitchFamily="34" charset="0"/>
                <a:cs typeface="Times New Roman" panose="02020603050405020304" pitchFamily="18" charset="0"/>
              </a:rPr>
              <a:t> </a:t>
            </a:r>
            <a:r>
              <a:rPr lang="ru-RU" b="1" dirty="0">
                <a:latin typeface="Times New Roman" panose="02020603050405020304" pitchFamily="18" charset="0"/>
                <a:ea typeface="Calibri" panose="020F0502020204030204" pitchFamily="34" charset="0"/>
                <a:cs typeface="Times New Roman" panose="02020603050405020304" pitchFamily="18" charset="0"/>
              </a:rPr>
              <a:t>«Памяти школьных </a:t>
            </a:r>
            <a:endParaRPr lang="ru-RU" b="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ru-RU" b="1" dirty="0" smtClean="0">
                <a:latin typeface="Times New Roman" panose="02020603050405020304" pitchFamily="18" charset="0"/>
                <a:ea typeface="Calibri" panose="020F0502020204030204" pitchFamily="34" charset="0"/>
                <a:cs typeface="Times New Roman" panose="02020603050405020304" pitchFamily="18" charset="0"/>
              </a:rPr>
              <a:t>учителей </a:t>
            </a:r>
            <a:r>
              <a:rPr lang="ru-RU" b="1" dirty="0">
                <a:latin typeface="Times New Roman" panose="02020603050405020304" pitchFamily="18" charset="0"/>
                <a:ea typeface="Calibri" panose="020F0502020204030204" pitchFamily="34" charset="0"/>
                <a:cs typeface="Times New Roman" panose="02020603050405020304" pitchFamily="18" charset="0"/>
              </a:rPr>
              <a:t>– фронтовиков».</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Прямоугольник 10"/>
          <p:cNvSpPr/>
          <p:nvPr/>
        </p:nvSpPr>
        <p:spPr>
          <a:xfrm>
            <a:off x="1625600" y="4368800"/>
            <a:ext cx="4241800" cy="1870512"/>
          </a:xfrm>
          <a:prstGeom prst="rect">
            <a:avLst/>
          </a:prstGeom>
        </p:spPr>
        <p:txBody>
          <a:bodyPr wrap="square">
            <a:spAutoFit/>
          </a:bodyPr>
          <a:lstStyle/>
          <a:p>
            <a:pPr algn="r">
              <a:lnSpc>
                <a:spcPct val="107000"/>
              </a:lnSpc>
              <a:spcAft>
                <a:spcPts val="0"/>
              </a:spcAft>
            </a:pPr>
            <a:r>
              <a:rPr lang="ru-RU" b="1" spc="50" dirty="0" smtClean="0">
                <a:latin typeface="Times New Roman" panose="02020603050405020304" pitchFamily="18" charset="0"/>
                <a:ea typeface="Times New Roman" panose="02020603050405020304" pitchFamily="18" charset="0"/>
                <a:cs typeface="Times New Roman" panose="02020603050405020304" pitchFamily="18" charset="0"/>
              </a:rPr>
              <a:t>Чтец 3. </a:t>
            </a:r>
            <a:r>
              <a:rPr lang="ru-RU" spc="50" dirty="0" smtClean="0">
                <a:latin typeface="Times New Roman" panose="02020603050405020304" pitchFamily="18" charset="0"/>
                <a:ea typeface="Times New Roman" panose="02020603050405020304" pitchFamily="18" charset="0"/>
                <a:cs typeface="Times New Roman" panose="02020603050405020304" pitchFamily="18" charset="0"/>
              </a:rPr>
              <a:t> И мы разобраться обязаны сами</a:t>
            </a:r>
            <a:endParaRPr lang="ru-RU" dirty="0" smtClean="0">
              <a:latin typeface="Times New Roman" panose="02020603050405020304" pitchFamily="18" charset="0"/>
              <a:ea typeface="Calibri" panose="020F0502020204030204" pitchFamily="34" charset="0"/>
              <a:cs typeface="Times New Roman" panose="02020603050405020304" pitchFamily="18" charset="0"/>
            </a:endParaRPr>
          </a:p>
          <a:p>
            <a:pPr algn="r">
              <a:lnSpc>
                <a:spcPct val="107000"/>
              </a:lnSpc>
              <a:spcAft>
                <a:spcPts val="0"/>
              </a:spcAft>
            </a:pPr>
            <a:r>
              <a:rPr lang="ru-RU" spc="50" dirty="0" smtClean="0">
                <a:latin typeface="Times New Roman" panose="02020603050405020304" pitchFamily="18" charset="0"/>
                <a:ea typeface="Times New Roman" panose="02020603050405020304" pitchFamily="18" charset="0"/>
                <a:cs typeface="Times New Roman" panose="02020603050405020304" pitchFamily="18" charset="0"/>
              </a:rPr>
              <a:t>В той боли, что мир перенёс.</a:t>
            </a:r>
            <a:endParaRPr lang="ru-RU" dirty="0" smtClean="0">
              <a:latin typeface="Times New Roman" panose="02020603050405020304" pitchFamily="18" charset="0"/>
              <a:ea typeface="Calibri" panose="020F0502020204030204" pitchFamily="34" charset="0"/>
              <a:cs typeface="Times New Roman" panose="02020603050405020304" pitchFamily="18" charset="0"/>
            </a:endParaRPr>
          </a:p>
          <a:p>
            <a:pPr algn="r">
              <a:lnSpc>
                <a:spcPct val="107000"/>
              </a:lnSpc>
              <a:spcAft>
                <a:spcPts val="0"/>
              </a:spcAft>
            </a:pPr>
            <a:r>
              <a:rPr lang="ru-RU" spc="50" dirty="0" smtClean="0">
                <a:latin typeface="Times New Roman" panose="02020603050405020304" pitchFamily="18" charset="0"/>
                <a:ea typeface="Times New Roman" panose="02020603050405020304" pitchFamily="18" charset="0"/>
                <a:cs typeface="Times New Roman" panose="02020603050405020304" pitchFamily="18" charset="0"/>
              </a:rPr>
              <a:t>…Конечно, мы смотрим иными глазами –</a:t>
            </a:r>
            <a:endParaRPr lang="ru-RU" dirty="0" smtClean="0">
              <a:latin typeface="Times New Roman" panose="02020603050405020304" pitchFamily="18" charset="0"/>
              <a:ea typeface="Calibri" panose="020F0502020204030204" pitchFamily="34" charset="0"/>
              <a:cs typeface="Times New Roman" panose="02020603050405020304" pitchFamily="18" charset="0"/>
            </a:endParaRPr>
          </a:p>
          <a:p>
            <a:pPr algn="r">
              <a:lnSpc>
                <a:spcPct val="107000"/>
              </a:lnSpc>
              <a:spcAft>
                <a:spcPts val="0"/>
              </a:spcAft>
            </a:pPr>
            <a:r>
              <a:rPr lang="ru-RU" spc="50" dirty="0" smtClean="0">
                <a:latin typeface="Times New Roman" panose="02020603050405020304" pitchFamily="18" charset="0"/>
                <a:ea typeface="Times New Roman" panose="02020603050405020304" pitchFamily="18" charset="0"/>
                <a:cs typeface="Times New Roman" panose="02020603050405020304" pitchFamily="18" charset="0"/>
              </a:rPr>
              <a:t>Такими же полными слёз.</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20826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23648" y="0"/>
            <a:ext cx="12312869" cy="7616208"/>
          </a:xfrm>
          <a:prstGeom prst="rect">
            <a:avLst/>
          </a:prstGeom>
        </p:spPr>
      </p:pic>
      <p:sp>
        <p:nvSpPr>
          <p:cNvPr id="3" name="Прямоугольник 2"/>
          <p:cNvSpPr/>
          <p:nvPr/>
        </p:nvSpPr>
        <p:spPr>
          <a:xfrm>
            <a:off x="772510" y="394137"/>
            <a:ext cx="5249918" cy="7007944"/>
          </a:xfrm>
          <a:prstGeom prst="rect">
            <a:avLst/>
          </a:prstGeom>
        </p:spPr>
        <p:txBody>
          <a:bodyPr wrap="square">
            <a:spAutoFit/>
          </a:bodyPr>
          <a:lstStyle/>
          <a:p>
            <a:pPr algn="just">
              <a:lnSpc>
                <a:spcPct val="107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Рассказ сопровождается презентацией.</a:t>
            </a:r>
            <a:endParaRPr lang="ru-RU"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ru-RU" b="1" spc="50" dirty="0">
                <a:latin typeface="Times New Roman" panose="02020603050405020304" pitchFamily="18" charset="0"/>
                <a:ea typeface="Times New Roman" panose="02020603050405020304" pitchFamily="18" charset="0"/>
                <a:cs typeface="Times New Roman" panose="02020603050405020304" pitchFamily="18" charset="0"/>
              </a:rPr>
              <a:t>Ведущая:</a:t>
            </a:r>
            <a:r>
              <a:rPr lang="ru-RU" spc="50"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a:latin typeface="Times New Roman" panose="02020603050405020304" pitchFamily="18" charset="0"/>
                <a:ea typeface="Calibri" panose="020F0502020204030204" pitchFamily="34" charset="0"/>
                <a:cs typeface="Times New Roman" panose="02020603050405020304" pitchFamily="18" charset="0"/>
              </a:rPr>
              <a:t>В послевоенные годы в нашей школе работали три учителя – фронтовика. Их помнят ваши бабушки и дедушки.</a:t>
            </a:r>
          </a:p>
          <a:p>
            <a:pPr algn="just">
              <a:lnSpc>
                <a:spcPct val="107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Ведущий:</a:t>
            </a:r>
            <a:r>
              <a:rPr lang="ru-RU" dirty="0">
                <a:latin typeface="Times New Roman" panose="02020603050405020304" pitchFamily="18" charset="0"/>
                <a:ea typeface="Calibri" panose="020F0502020204030204" pitchFamily="34" charset="0"/>
                <a:cs typeface="Times New Roman" panose="02020603050405020304" pitchFamily="18" charset="0"/>
              </a:rPr>
              <a:t> Романов Михаил Трофимович, Соловьёва Мария Захаровна, Капустин Андрей Андреевич.</a:t>
            </a:r>
          </a:p>
          <a:p>
            <a:pPr algn="just">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Для детей военных и послевоенных лет, они стали идеалами, кумирами на всю жизнь. Их искренне любили, ценили их мнение, к ним прислушивались, к ним шли за советами в трудную минуту, а их рассказы о войне слушали, затаив дыхание. </a:t>
            </a:r>
          </a:p>
          <a:p>
            <a:pPr algn="just">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Послушайте рассказ о судьбе учителя – фронтовика Романова Михаила Трофимовича, Испытывая все тяготы военного времени и после военной жизни, выбравшего профессию учителя.</a:t>
            </a:r>
          </a:p>
          <a:p>
            <a:r>
              <a:rPr lang="ru-RU" b="1" dirty="0">
                <a:latin typeface="Times New Roman" panose="02020603050405020304" pitchFamily="18" charset="0"/>
                <a:cs typeface="Times New Roman" panose="02020603050405020304" pitchFamily="18" charset="0"/>
              </a:rPr>
              <a:t>Звучит мелодия. </a:t>
            </a:r>
            <a:endParaRPr lang="ru-RU"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Чтец. </a:t>
            </a:r>
            <a:r>
              <a:rPr lang="ru-RU" dirty="0">
                <a:latin typeface="Times New Roman" panose="02020603050405020304" pitchFamily="18" charset="0"/>
                <a:cs typeface="Times New Roman" panose="02020603050405020304" pitchFamily="18" charset="0"/>
              </a:rPr>
              <a:t> Он в класс вошел. Повисла тишина.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Шаг как бросок, и резкий взмах рукою...</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Раненье головы... Она, война,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вдруг накатила горестной волною.</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Никто из нас войны уже не знал,</a:t>
            </a:r>
            <a:br>
              <a:rPr lang="ru-RU" dirty="0">
                <a:latin typeface="Times New Roman" panose="02020603050405020304" pitchFamily="18" charset="0"/>
                <a:cs typeface="Times New Roman" panose="02020603050405020304" pitchFamily="18" charset="0"/>
              </a:rPr>
            </a:b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5"/>
          <a:stretch>
            <a:fillRect/>
          </a:stretch>
        </p:blipFill>
        <p:spPr>
          <a:xfrm>
            <a:off x="5043985" y="5977669"/>
            <a:ext cx="978443" cy="1020984"/>
          </a:xfrm>
          <a:prstGeom prst="rect">
            <a:avLst/>
          </a:prstGeom>
        </p:spPr>
      </p:pic>
      <p:pic>
        <p:nvPicPr>
          <p:cNvPr id="6" name="Рисунок 5"/>
          <p:cNvPicPr>
            <a:picLocks noChangeAspect="1"/>
          </p:cNvPicPr>
          <p:nvPr/>
        </p:nvPicPr>
        <p:blipFill>
          <a:blip r:embed="rId5"/>
          <a:stretch>
            <a:fillRect/>
          </a:stretch>
        </p:blipFill>
        <p:spPr>
          <a:xfrm>
            <a:off x="6496815" y="262893"/>
            <a:ext cx="1121761" cy="1170533"/>
          </a:xfrm>
          <a:prstGeom prst="rect">
            <a:avLst/>
          </a:prstGeom>
        </p:spPr>
      </p:pic>
      <p:sp>
        <p:nvSpPr>
          <p:cNvPr id="7" name="Прямоугольник 6"/>
          <p:cNvSpPr/>
          <p:nvPr/>
        </p:nvSpPr>
        <p:spPr>
          <a:xfrm>
            <a:off x="6274675" y="394137"/>
            <a:ext cx="5423339" cy="6463308"/>
          </a:xfrm>
          <a:prstGeom prst="rect">
            <a:avLst/>
          </a:prstGeom>
        </p:spPr>
        <p:txBody>
          <a:bodyPr wrap="square">
            <a:spAutoFit/>
          </a:bodyPr>
          <a:lstStyle/>
          <a:p>
            <a:pPr algn="r"/>
            <a:r>
              <a:rPr lang="ru-RU" dirty="0">
                <a:latin typeface="Times New Roman" panose="02020603050405020304" pitchFamily="18" charset="0"/>
                <a:cs typeface="Times New Roman" panose="02020603050405020304" pitchFamily="18" charset="0"/>
              </a:rPr>
              <a:t>но знали как отцов болели раны.</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Отцов тогда не звали: " ветераны",</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а говорили просто: "Воевал«</a:t>
            </a:r>
          </a:p>
          <a:p>
            <a:pPr algn="r"/>
            <a:r>
              <a:rPr lang="ru-RU" b="1" i="1" u="sng" dirty="0">
                <a:hlinkClick r:id="rId6"/>
              </a:rPr>
              <a:t>Надежда Истомина</a:t>
            </a:r>
            <a:endParaRPr lang="ru-RU" dirty="0"/>
          </a:p>
          <a:p>
            <a:pPr algn="just"/>
            <a:r>
              <a:rPr lang="ru-RU" dirty="0">
                <a:latin typeface="Times New Roman" panose="02020603050405020304" pitchFamily="18" charset="0"/>
                <a:cs typeface="Times New Roman" panose="02020603050405020304" pitchFamily="18" charset="0"/>
              </a:rPr>
              <a:t>Михаил Трофимович Романов родился в крестьянской семье 20 июля 1916 года в деревне </a:t>
            </a:r>
            <a:r>
              <a:rPr lang="ru-RU" dirty="0" err="1">
                <a:latin typeface="Times New Roman" panose="02020603050405020304" pitchFamily="18" charset="0"/>
                <a:cs typeface="Times New Roman" panose="02020603050405020304" pitchFamily="18" charset="0"/>
              </a:rPr>
              <a:t>Космакова</a:t>
            </a:r>
            <a:r>
              <a:rPr lang="ru-RU" dirty="0">
                <a:latin typeface="Times New Roman" panose="02020603050405020304" pitchFamily="18" charset="0"/>
                <a:cs typeface="Times New Roman" panose="02020603050405020304" pitchFamily="18" charset="0"/>
              </a:rPr>
              <a:t>. Учился всегда на отлично. Прошёл войну с Финляндией. Ему повезло, всю Финскую войну он был на передовой.</a:t>
            </a:r>
          </a:p>
          <a:p>
            <a:pPr algn="just"/>
            <a:r>
              <a:rPr lang="ru-RU" dirty="0">
                <a:latin typeface="Times New Roman" panose="02020603050405020304" pitchFamily="18" charset="0"/>
                <a:cs typeface="Times New Roman" panose="02020603050405020304" pitchFamily="18" charset="0"/>
              </a:rPr>
              <a:t>   Когда началась Великая Отечественная война, будучи кадровым военным, Роман Трофимович оказался на Западном фронте. Воевать пришлось на разных фронтах: Калининском, Украинском, Белорусском, Прибалтийском, служил в стрелковых полках. Зная немецкий язык, всю войну прошёл в полковой разведке. Участвовал во взятии Берлина и освобождении Праги. Трижды был ранен, первое ранение лица, второй раз ранен в грудную клетку, последнее ранение получил в спину, поврежден был позвоночник, с тремя осколками в позвоночнике ему пришлось прожить до конца своих дней. </a:t>
            </a:r>
          </a:p>
          <a:p>
            <a:pPr algn="just"/>
            <a:r>
              <a:rPr lang="ru-RU" dirty="0">
                <a:latin typeface="Times New Roman" panose="02020603050405020304" pitchFamily="18" charset="0"/>
                <a:cs typeface="Times New Roman" panose="02020603050405020304" pitchFamily="18" charset="0"/>
              </a:rPr>
              <a:t>Последний раз был ранен при освобождении Литвы от немцев под г. Шауляй. </a:t>
            </a:r>
          </a:p>
        </p:txBody>
      </p:sp>
    </p:spTree>
    <p:extLst>
      <p:ext uri="{BB962C8B-B14F-4D97-AF65-F5344CB8AC3E}">
        <p14:creationId xmlns:p14="http://schemas.microsoft.com/office/powerpoint/2010/main" val="11496019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23648" y="0"/>
            <a:ext cx="12312869" cy="7616208"/>
          </a:xfrm>
          <a:prstGeom prst="rect">
            <a:avLst/>
          </a:prstGeom>
        </p:spPr>
      </p:pic>
      <p:sp>
        <p:nvSpPr>
          <p:cNvPr id="3" name="Прямоугольник 2"/>
          <p:cNvSpPr/>
          <p:nvPr/>
        </p:nvSpPr>
        <p:spPr>
          <a:xfrm>
            <a:off x="677917" y="394138"/>
            <a:ext cx="5344511" cy="6122189"/>
          </a:xfrm>
          <a:prstGeom prst="rect">
            <a:avLst/>
          </a:prstGeom>
        </p:spPr>
        <p:txBody>
          <a:bodyPr wrap="square">
            <a:spAutoFit/>
          </a:bodyPr>
          <a:lstStyle/>
          <a:p>
            <a:pPr algn="just">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В госпитале узнал об окончании войны. Пришлось ему воевать и с Японцами после взятия Берлина. В 1946 году возвратился с семьёй в Дубровное, и устроился работать в школу.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b="1" dirty="0">
                <a:latin typeface="Times New Roman" panose="02020603050405020304" pitchFamily="18" charset="0"/>
                <a:ea typeface="Calibri" panose="020F0502020204030204" pitchFamily="34" charset="0"/>
                <a:cs typeface="Times New Roman" panose="02020603050405020304" pitchFamily="18" charset="0"/>
              </a:rPr>
              <a:t>Чтец 1.</a:t>
            </a:r>
            <a:r>
              <a:rPr lang="ru-RU" dirty="0">
                <a:latin typeface="Times New Roman" panose="02020603050405020304" pitchFamily="18" charset="0"/>
                <a:ea typeface="Calibri" panose="020F0502020204030204" pitchFamily="34" charset="0"/>
                <a:cs typeface="Times New Roman" panose="02020603050405020304" pitchFamily="18" charset="0"/>
              </a:rPr>
              <a:t> Он учителем стал накануне войны,</a:t>
            </a:r>
            <a:br>
              <a:rPr lang="ru-RU" dirty="0">
                <a:latin typeface="Times New Roman" panose="02020603050405020304" pitchFamily="18" charset="0"/>
                <a:ea typeface="Calibri" panose="020F0502020204030204" pitchFamily="34" charset="0"/>
                <a:cs typeface="Times New Roman" panose="02020603050405020304" pitchFamily="18" charset="0"/>
              </a:rPr>
            </a:br>
            <a:r>
              <a:rPr lang="ru-RU" dirty="0">
                <a:latin typeface="Times New Roman" panose="02020603050405020304" pitchFamily="18" charset="0"/>
                <a:ea typeface="Calibri" panose="020F0502020204030204" pitchFamily="34" charset="0"/>
                <a:cs typeface="Times New Roman" panose="02020603050405020304" pitchFamily="18" charset="0"/>
              </a:rPr>
              <a:t>И к ребятам  пришел в сорок пятом.</a:t>
            </a:r>
            <a:br>
              <a:rPr lang="ru-RU" dirty="0">
                <a:latin typeface="Times New Roman" panose="02020603050405020304" pitchFamily="18" charset="0"/>
                <a:ea typeface="Calibri" panose="020F0502020204030204" pitchFamily="34" charset="0"/>
                <a:cs typeface="Times New Roman" panose="02020603050405020304" pitchFamily="18" charset="0"/>
              </a:rPr>
            </a:br>
            <a:r>
              <a:rPr lang="ru-RU" dirty="0">
                <a:latin typeface="Times New Roman" panose="02020603050405020304" pitchFamily="18" charset="0"/>
                <a:ea typeface="Calibri" panose="020F0502020204030204" pitchFamily="34" charset="0"/>
                <a:cs typeface="Times New Roman" panose="02020603050405020304" pitchFamily="18" charset="0"/>
              </a:rPr>
              <a:t>От первых боев до победной весны</a:t>
            </a:r>
            <a:br>
              <a:rPr lang="ru-RU" dirty="0">
                <a:latin typeface="Times New Roman" panose="02020603050405020304" pitchFamily="18" charset="0"/>
                <a:ea typeface="Calibri" panose="020F0502020204030204" pitchFamily="34" charset="0"/>
                <a:cs typeface="Times New Roman" panose="02020603050405020304" pitchFamily="18" charset="0"/>
              </a:rPr>
            </a:br>
            <a:r>
              <a:rPr lang="ru-RU" dirty="0">
                <a:latin typeface="Times New Roman" panose="02020603050405020304" pitchFamily="18" charset="0"/>
                <a:ea typeface="Calibri" panose="020F0502020204030204" pitchFamily="34" charset="0"/>
                <a:cs typeface="Times New Roman" panose="02020603050405020304" pitchFamily="18" charset="0"/>
              </a:rPr>
              <a:t>Полземли прошагал с автоматом.</a:t>
            </a:r>
            <a:br>
              <a:rPr lang="ru-RU" dirty="0">
                <a:latin typeface="Times New Roman" panose="02020603050405020304" pitchFamily="18" charset="0"/>
                <a:ea typeface="Calibri" panose="020F0502020204030204" pitchFamily="34" charset="0"/>
                <a:cs typeface="Times New Roman" panose="02020603050405020304" pitchFamily="18" charset="0"/>
              </a:rPr>
            </a:br>
            <a:r>
              <a:rPr lang="ru-RU" b="1" dirty="0">
                <a:latin typeface="Times New Roman" panose="02020603050405020304" pitchFamily="18" charset="0"/>
                <a:ea typeface="Calibri" panose="020F0502020204030204" pitchFamily="34" charset="0"/>
                <a:cs typeface="Times New Roman" panose="02020603050405020304" pitchFamily="18" charset="0"/>
              </a:rPr>
              <a:t>Чтец 2.</a:t>
            </a:r>
            <a:r>
              <a:rPr lang="ru-RU" dirty="0">
                <a:latin typeface="Times New Roman" panose="02020603050405020304" pitchFamily="18" charset="0"/>
                <a:ea typeface="Calibri" panose="020F0502020204030204" pitchFamily="34" charset="0"/>
                <a:cs typeface="Times New Roman" panose="02020603050405020304" pitchFamily="18" charset="0"/>
              </a:rPr>
              <a:t> И на редких привалах</a:t>
            </a:r>
            <a:br>
              <a:rPr lang="ru-RU" dirty="0">
                <a:latin typeface="Times New Roman" panose="02020603050405020304" pitchFamily="18" charset="0"/>
                <a:ea typeface="Calibri" panose="020F0502020204030204" pitchFamily="34" charset="0"/>
                <a:cs typeface="Times New Roman" panose="02020603050405020304" pitchFamily="18" charset="0"/>
              </a:rPr>
            </a:br>
            <a:r>
              <a:rPr lang="ru-RU" dirty="0">
                <a:latin typeface="Times New Roman" panose="02020603050405020304" pitchFamily="18" charset="0"/>
                <a:ea typeface="Calibri" panose="020F0502020204030204" pitchFamily="34" charset="0"/>
                <a:cs typeface="Times New Roman" panose="02020603050405020304" pitchFamily="18" charset="0"/>
              </a:rPr>
              <a:t>Военных дорог,</a:t>
            </a:r>
            <a:br>
              <a:rPr lang="ru-RU" dirty="0">
                <a:latin typeface="Times New Roman" panose="02020603050405020304" pitchFamily="18" charset="0"/>
                <a:ea typeface="Calibri" panose="020F0502020204030204" pitchFamily="34" charset="0"/>
                <a:cs typeface="Times New Roman" panose="02020603050405020304" pitchFamily="18" charset="0"/>
              </a:rPr>
            </a:br>
            <a:r>
              <a:rPr lang="ru-RU" dirty="0">
                <a:latin typeface="Times New Roman" panose="02020603050405020304" pitchFamily="18" charset="0"/>
                <a:ea typeface="Calibri" panose="020F0502020204030204" pitchFamily="34" charset="0"/>
                <a:cs typeface="Times New Roman" panose="02020603050405020304" pitchFamily="18" charset="0"/>
              </a:rPr>
              <a:t>В черном зареве</a:t>
            </a:r>
            <a:br>
              <a:rPr lang="ru-RU" dirty="0">
                <a:latin typeface="Times New Roman" panose="02020603050405020304" pitchFamily="18" charset="0"/>
                <a:ea typeface="Calibri" panose="020F0502020204030204" pitchFamily="34" charset="0"/>
                <a:cs typeface="Times New Roman" panose="02020603050405020304" pitchFamily="18" charset="0"/>
              </a:rPr>
            </a:br>
            <a:r>
              <a:rPr lang="ru-RU" dirty="0">
                <a:latin typeface="Times New Roman" panose="02020603050405020304" pitchFamily="18" charset="0"/>
                <a:ea typeface="Calibri" panose="020F0502020204030204" pitchFamily="34" charset="0"/>
                <a:cs typeface="Times New Roman" panose="02020603050405020304" pitchFamily="18" charset="0"/>
              </a:rPr>
              <a:t>Огненных смерчей,</a:t>
            </a:r>
            <a:br>
              <a:rPr lang="ru-RU" dirty="0">
                <a:latin typeface="Times New Roman" panose="02020603050405020304" pitchFamily="18" charset="0"/>
                <a:ea typeface="Calibri" panose="020F0502020204030204" pitchFamily="34" charset="0"/>
                <a:cs typeface="Times New Roman" panose="02020603050405020304" pitchFamily="18" charset="0"/>
              </a:rPr>
            </a:br>
            <a:r>
              <a:rPr lang="ru-RU" dirty="0">
                <a:latin typeface="Times New Roman" panose="02020603050405020304" pitchFamily="18" charset="0"/>
                <a:ea typeface="Calibri" panose="020F0502020204030204" pitchFamily="34" charset="0"/>
                <a:cs typeface="Times New Roman" panose="02020603050405020304" pitchFamily="18" charset="0"/>
              </a:rPr>
              <a:t>Он мечтал…</a:t>
            </a:r>
            <a:br>
              <a:rPr lang="ru-RU" dirty="0">
                <a:latin typeface="Times New Roman" panose="02020603050405020304" pitchFamily="18" charset="0"/>
                <a:ea typeface="Calibri" panose="020F0502020204030204" pitchFamily="34" charset="0"/>
                <a:cs typeface="Times New Roman" panose="02020603050405020304" pitchFamily="18" charset="0"/>
              </a:rPr>
            </a:br>
            <a:r>
              <a:rPr lang="ru-RU" dirty="0">
                <a:latin typeface="Times New Roman" panose="02020603050405020304" pitchFamily="18" charset="0"/>
                <a:ea typeface="Calibri" panose="020F0502020204030204" pitchFamily="34" charset="0"/>
                <a:cs typeface="Times New Roman" panose="02020603050405020304" pitchFamily="18" charset="0"/>
              </a:rPr>
              <a:t>Чтобы школьный звонок</a:t>
            </a:r>
            <a:br>
              <a:rPr lang="ru-RU" dirty="0">
                <a:latin typeface="Times New Roman" panose="02020603050405020304" pitchFamily="18" charset="0"/>
                <a:ea typeface="Calibri" panose="020F0502020204030204" pitchFamily="34" charset="0"/>
                <a:cs typeface="Times New Roman" panose="02020603050405020304" pitchFamily="18" charset="0"/>
              </a:rPr>
            </a:br>
            <a:r>
              <a:rPr lang="ru-RU" dirty="0">
                <a:latin typeface="Times New Roman" panose="02020603050405020304" pitchFamily="18" charset="0"/>
                <a:ea typeface="Calibri" panose="020F0502020204030204" pitchFamily="34" charset="0"/>
                <a:cs typeface="Times New Roman" panose="02020603050405020304" pitchFamily="18" charset="0"/>
              </a:rPr>
              <a:t>Заглушил перекличку смерти.</a:t>
            </a:r>
          </a:p>
          <a:p>
            <a:pPr>
              <a:lnSpc>
                <a:spcPct val="107000"/>
              </a:lnSpc>
              <a:spcAft>
                <a:spcPts val="800"/>
              </a:spcAft>
            </a:pPr>
            <a:r>
              <a:rPr lang="ru-RU" b="1" dirty="0">
                <a:latin typeface="Times New Roman" panose="02020603050405020304" pitchFamily="18" charset="0"/>
                <a:cs typeface="Times New Roman" panose="02020603050405020304" pitchFamily="18" charset="0"/>
              </a:rPr>
              <a:t>Чтец 3.</a:t>
            </a:r>
            <a:r>
              <a:rPr lang="ru-RU" dirty="0">
                <a:latin typeface="Times New Roman" panose="02020603050405020304" pitchFamily="18" charset="0"/>
                <a:cs typeface="Times New Roman" panose="02020603050405020304" pitchFamily="18" charset="0"/>
              </a:rPr>
              <a:t> Он мечтал,</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Чтобы в мирные детские сны</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Не врывались орудий раскаты.</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Он учителем стал накануне войны,</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И к ребятам пришел в сорок пятом.</a:t>
            </a:r>
          </a:p>
        </p:txBody>
      </p:sp>
      <p:pic>
        <p:nvPicPr>
          <p:cNvPr id="4" name="Рисунок 3"/>
          <p:cNvPicPr>
            <a:picLocks noChangeAspect="1"/>
          </p:cNvPicPr>
          <p:nvPr/>
        </p:nvPicPr>
        <p:blipFill>
          <a:blip r:embed="rId5"/>
          <a:stretch>
            <a:fillRect/>
          </a:stretch>
        </p:blipFill>
        <p:spPr>
          <a:xfrm>
            <a:off x="4766543" y="5602115"/>
            <a:ext cx="1255885" cy="1255885"/>
          </a:xfrm>
          <a:prstGeom prst="rect">
            <a:avLst/>
          </a:prstGeom>
        </p:spPr>
      </p:pic>
      <p:pic>
        <p:nvPicPr>
          <p:cNvPr id="5" name="Рисунок 4" descr="hello_html_m113ff696.jpg"/>
          <p:cNvPicPr/>
          <p:nvPr/>
        </p:nvPicPr>
        <p:blipFill>
          <a:blip r:embed="rId6">
            <a:extLst>
              <a:ext uri="{28A0092B-C50C-407E-A947-70E740481C1C}">
                <a14:useLocalDpi xmlns:a14="http://schemas.microsoft.com/office/drawing/2010/main" val="0"/>
              </a:ext>
            </a:extLst>
          </a:blip>
          <a:srcRect/>
          <a:stretch>
            <a:fillRect/>
          </a:stretch>
        </p:blipFill>
        <p:spPr bwMode="auto">
          <a:xfrm>
            <a:off x="10366332" y="5889899"/>
            <a:ext cx="1252855" cy="1252855"/>
          </a:xfrm>
          <a:prstGeom prst="rect">
            <a:avLst/>
          </a:prstGeom>
          <a:noFill/>
          <a:ln>
            <a:noFill/>
          </a:ln>
        </p:spPr>
      </p:pic>
      <p:sp>
        <p:nvSpPr>
          <p:cNvPr id="6" name="Прямоугольник 5"/>
          <p:cNvSpPr/>
          <p:nvPr/>
        </p:nvSpPr>
        <p:spPr>
          <a:xfrm>
            <a:off x="6353503" y="394138"/>
            <a:ext cx="5076497" cy="5374989"/>
          </a:xfrm>
          <a:prstGeom prst="rect">
            <a:avLst/>
          </a:prstGeom>
        </p:spPr>
        <p:txBody>
          <a:bodyPr wrap="square">
            <a:spAutoFit/>
          </a:bodyPr>
          <a:lstStyle/>
          <a:p>
            <a:pPr algn="just">
              <a:lnSpc>
                <a:spcPct val="107000"/>
              </a:lnSpc>
              <a:spcAft>
                <a:spcPts val="800"/>
              </a:spcAft>
            </a:pPr>
            <a:r>
              <a:rPr lang="ru-RU" b="1" dirty="0">
                <a:latin typeface="Times New Roman" panose="02020603050405020304" pitchFamily="18" charset="0"/>
                <a:ea typeface="Calibri" panose="020F0502020204030204" pitchFamily="34" charset="0"/>
                <a:cs typeface="Times New Roman" panose="02020603050405020304" pitchFamily="18" charset="0"/>
              </a:rPr>
              <a:t>Ведущий:</a:t>
            </a:r>
            <a:r>
              <a:rPr lang="ru-RU" dirty="0">
                <a:latin typeface="Times New Roman" panose="02020603050405020304" pitchFamily="18" charset="0"/>
                <a:ea typeface="Calibri" panose="020F0502020204030204" pitchFamily="34" charset="0"/>
                <a:cs typeface="Times New Roman" panose="02020603050405020304" pitchFamily="18" charset="0"/>
              </a:rPr>
              <a:t> После войны слово фронтовик имело особое совершенно необычное звучание, это потом фронтовики стали называться участниками отечественной войны, ветераны Великой отечественной войны. К фронтовикам было особое отношение. Люди считали, что человек преодолевший неимоверные трудности военной жизни лучше разберётся и решит все накопившие проблемы жизни мирной. Это был золотой человеческий фонд. Им в первую очередь поручали ответственные посты и должности. Слово фронтовик звучало гордо, ответственно и почётно.</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В 1957 году Михаила Трофимовича назначили директором Дубровинской школы. Благодаря его усилиям школа была построена в течение двух лет, в которой вы, ребята, сейчас учитесь.</a:t>
            </a:r>
          </a:p>
        </p:txBody>
      </p:sp>
    </p:spTree>
    <p:extLst>
      <p:ext uri="{BB962C8B-B14F-4D97-AF65-F5344CB8AC3E}">
        <p14:creationId xmlns:p14="http://schemas.microsoft.com/office/powerpoint/2010/main" val="2944018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70945" y="15765"/>
            <a:ext cx="12312869" cy="7616208"/>
          </a:xfrm>
          <a:prstGeom prst="rect">
            <a:avLst/>
          </a:prstGeom>
        </p:spPr>
      </p:pic>
      <p:pic>
        <p:nvPicPr>
          <p:cNvPr id="3" name="Picture 5" descr="P415014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9642" y="685801"/>
            <a:ext cx="5154468" cy="2963916"/>
          </a:xfrm>
          <a:prstGeom prst="rect">
            <a:avLst/>
          </a:prstGeom>
          <a:noFill/>
          <a:extLst/>
        </p:spPr>
      </p:pic>
      <p:pic>
        <p:nvPicPr>
          <p:cNvPr id="4" name="Рисунок 3"/>
          <p:cNvPicPr>
            <a:picLocks noChangeAspect="1"/>
          </p:cNvPicPr>
          <p:nvPr/>
        </p:nvPicPr>
        <p:blipFill>
          <a:blip r:embed="rId6"/>
          <a:stretch>
            <a:fillRect/>
          </a:stretch>
        </p:blipFill>
        <p:spPr>
          <a:xfrm>
            <a:off x="676114" y="497310"/>
            <a:ext cx="5401524" cy="3340898"/>
          </a:xfrm>
          <a:prstGeom prst="rect">
            <a:avLst/>
          </a:prstGeom>
        </p:spPr>
      </p:pic>
      <p:sp>
        <p:nvSpPr>
          <p:cNvPr id="5" name="Прямоугольник 4"/>
          <p:cNvSpPr/>
          <p:nvPr/>
        </p:nvSpPr>
        <p:spPr>
          <a:xfrm>
            <a:off x="799642" y="3838208"/>
            <a:ext cx="5154468" cy="1574149"/>
          </a:xfrm>
          <a:prstGeom prst="rect">
            <a:avLst/>
          </a:prstGeom>
        </p:spPr>
        <p:txBody>
          <a:bodyPr wrap="square">
            <a:spAutoFit/>
          </a:bodyPr>
          <a:lstStyle/>
          <a:p>
            <a:pPr algn="just">
              <a:lnSpc>
                <a:spcPct val="107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Ведущий.</a:t>
            </a:r>
            <a:r>
              <a:rPr lang="ru-RU" dirty="0">
                <a:latin typeface="Times New Roman" panose="02020603050405020304" pitchFamily="18" charset="0"/>
                <a:ea typeface="Calibri" panose="020F0502020204030204" pitchFamily="34" charset="0"/>
                <a:cs typeface="Times New Roman" panose="02020603050405020304" pitchFamily="18" charset="0"/>
              </a:rPr>
              <a:t> Учителя – фронтовики – яркие, талантливые, чуткие люди, общение с которыми оставляет глубокий след в душах их учеников. Их с теплотой и радостью вспоминают все, кто работал и жил с ними рядом, кто учился у них.</a:t>
            </a: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a:blip r:embed="rId7"/>
          <a:stretch>
            <a:fillRect/>
          </a:stretch>
        </p:blipFill>
        <p:spPr>
          <a:xfrm>
            <a:off x="799642" y="5826626"/>
            <a:ext cx="1249788" cy="1255885"/>
          </a:xfrm>
          <a:prstGeom prst="rect">
            <a:avLst/>
          </a:prstGeom>
        </p:spPr>
      </p:pic>
      <p:sp>
        <p:nvSpPr>
          <p:cNvPr id="8" name="Прямоугольник 7"/>
          <p:cNvSpPr/>
          <p:nvPr/>
        </p:nvSpPr>
        <p:spPr>
          <a:xfrm>
            <a:off x="6432330" y="362608"/>
            <a:ext cx="5186856" cy="6719903"/>
          </a:xfrm>
          <a:prstGeom prst="rect">
            <a:avLst/>
          </a:prstGeom>
        </p:spPr>
        <p:txBody>
          <a:bodyPr wrap="square">
            <a:spAutoFit/>
          </a:bodyPr>
          <a:lstStyle/>
          <a:p>
            <a:pPr algn="just">
              <a:lnSpc>
                <a:spcPct val="107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Из воспоминаний дочери Михаила Трофимовича Лилии, читает обучающаяся.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«Мне было уютно и комфортно в своей семье, где нас любили. Даже будучи студенткой и уже работая, я всегда предпочитала проводить праздники и выходные в кругу семьи. Больше всего мне нравились импровизированные литературные вечера, когда мы ждали, пока испечётся картошка, а это около 2 часов. Обладая феноменальной памятью, отец знал наизусть всю русскую поэзию, начиная с Державина и кончая поэтами 30 годов 20 века. Сидя на сундуке, он с удовольствием читал стихи Лермонтова, Тютчева, Фета, Блока и других поэтов. А как он читал Гоголя на уроке литературы! Мы выходили с урока со слезами на глазах и с коликами в животе от смеха.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Мне на всю жизнь запомнилось его напутствие перед школой: «Никогда не задирайся первой, не дразнись, но в обиду себя не давай. Дерись, кусайся, защищайся, как сможешь, но не ходи и не жалуйся ни мне, ни учителям, а то ещё добавлю».</a:t>
            </a: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83739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23648" y="0"/>
            <a:ext cx="12312869" cy="7616208"/>
          </a:xfrm>
          <a:prstGeom prst="rect">
            <a:avLst/>
          </a:prstGeom>
        </p:spPr>
      </p:pic>
      <p:sp>
        <p:nvSpPr>
          <p:cNvPr id="3" name="Прямоугольник 2"/>
          <p:cNvSpPr/>
          <p:nvPr/>
        </p:nvSpPr>
        <p:spPr>
          <a:xfrm>
            <a:off x="709449" y="299546"/>
            <a:ext cx="5423338" cy="6558454"/>
          </a:xfrm>
          <a:prstGeom prst="rect">
            <a:avLst/>
          </a:prstGeom>
        </p:spPr>
        <p:txBody>
          <a:bodyPr wrap="square">
            <a:spAutoFit/>
          </a:bodyPr>
          <a:lstStyle/>
          <a:p>
            <a:pPr>
              <a:lnSpc>
                <a:spcPct val="107000"/>
              </a:lnSpc>
              <a:spcAft>
                <a:spcPts val="800"/>
              </a:spcAft>
            </a:pPr>
            <a:r>
              <a:rPr lang="ru-RU" b="1" dirty="0">
                <a:latin typeface="Times New Roman" panose="02020603050405020304" pitchFamily="18" charset="0"/>
                <a:ea typeface="Calibri" panose="020F0502020204030204" pitchFamily="34" charset="0"/>
                <a:cs typeface="Times New Roman" panose="02020603050405020304" pitchFamily="18" charset="0"/>
              </a:rPr>
              <a:t>Чтец 1. </a:t>
            </a:r>
            <a:r>
              <a:rPr lang="ru-RU" dirty="0">
                <a:latin typeface="Times New Roman" panose="02020603050405020304" pitchFamily="18" charset="0"/>
                <a:ea typeface="Calibri" panose="020F0502020204030204" pitchFamily="34" charset="0"/>
                <a:cs typeface="Times New Roman" panose="02020603050405020304" pitchFamily="18" charset="0"/>
              </a:rPr>
              <a:t> Все было: и падения, и взлеты,</a:t>
            </a:r>
            <a:br>
              <a:rPr lang="ru-RU" dirty="0">
                <a:latin typeface="Times New Roman" panose="02020603050405020304" pitchFamily="18" charset="0"/>
                <a:ea typeface="Calibri" panose="020F0502020204030204" pitchFamily="34" charset="0"/>
                <a:cs typeface="Times New Roman" panose="02020603050405020304" pitchFamily="18" charset="0"/>
              </a:rPr>
            </a:br>
            <a:r>
              <a:rPr lang="ru-RU" dirty="0">
                <a:latin typeface="Times New Roman" panose="02020603050405020304" pitchFamily="18" charset="0"/>
                <a:ea typeface="Calibri" panose="020F0502020204030204" pitchFamily="34" charset="0"/>
                <a:cs typeface="Times New Roman" panose="02020603050405020304" pitchFamily="18" charset="0"/>
              </a:rPr>
              <a:t>но он- то знал, как нужно брать высоты:</a:t>
            </a:r>
            <a:br>
              <a:rPr lang="ru-RU" dirty="0">
                <a:latin typeface="Times New Roman" panose="02020603050405020304" pitchFamily="18" charset="0"/>
                <a:ea typeface="Calibri" panose="020F0502020204030204" pitchFamily="34" charset="0"/>
                <a:cs typeface="Times New Roman" panose="02020603050405020304" pitchFamily="18" charset="0"/>
              </a:rPr>
            </a:br>
            <a:r>
              <a:rPr lang="ru-RU" dirty="0">
                <a:latin typeface="Times New Roman" panose="02020603050405020304" pitchFamily="18" charset="0"/>
                <a:ea typeface="Calibri" panose="020F0502020204030204" pitchFamily="34" charset="0"/>
                <a:cs typeface="Times New Roman" panose="02020603050405020304" pitchFamily="18" charset="0"/>
              </a:rPr>
              <a:t>Подбадривал, ругался, ликовал!</a:t>
            </a:r>
            <a:br>
              <a:rPr lang="ru-RU" dirty="0">
                <a:latin typeface="Times New Roman" panose="02020603050405020304" pitchFamily="18" charset="0"/>
                <a:ea typeface="Calibri" panose="020F0502020204030204" pitchFamily="34" charset="0"/>
                <a:cs typeface="Times New Roman" panose="02020603050405020304" pitchFamily="18" charset="0"/>
              </a:rPr>
            </a:br>
            <a:r>
              <a:rPr lang="ru-RU" dirty="0">
                <a:latin typeface="Times New Roman" panose="02020603050405020304" pitchFamily="18" charset="0"/>
                <a:ea typeface="Calibri" panose="020F0502020204030204" pitchFamily="34" charset="0"/>
                <a:cs typeface="Times New Roman" panose="02020603050405020304" pitchFamily="18" charset="0"/>
              </a:rPr>
              <a:t>Как трудно в перекрестье многих глаз</a:t>
            </a:r>
            <a:br>
              <a:rPr lang="ru-RU" dirty="0">
                <a:latin typeface="Times New Roman" panose="02020603050405020304" pitchFamily="18" charset="0"/>
                <a:ea typeface="Calibri" panose="020F0502020204030204" pitchFamily="34" charset="0"/>
                <a:cs typeface="Times New Roman" panose="02020603050405020304" pitchFamily="18" charset="0"/>
              </a:rPr>
            </a:br>
            <a:r>
              <a:rPr lang="ru-RU" dirty="0">
                <a:latin typeface="Times New Roman" panose="02020603050405020304" pitchFamily="18" charset="0"/>
                <a:ea typeface="Calibri" panose="020F0502020204030204" pitchFamily="34" charset="0"/>
                <a:cs typeface="Times New Roman" panose="02020603050405020304" pitchFamily="18" charset="0"/>
              </a:rPr>
              <a:t>остаться сильным и не выдать боли.</a:t>
            </a:r>
            <a:br>
              <a:rPr lang="ru-RU" dirty="0">
                <a:latin typeface="Times New Roman" panose="02020603050405020304" pitchFamily="18" charset="0"/>
                <a:ea typeface="Calibri" panose="020F0502020204030204" pitchFamily="34" charset="0"/>
                <a:cs typeface="Times New Roman" panose="02020603050405020304" pitchFamily="18" charset="0"/>
              </a:rPr>
            </a:br>
            <a:r>
              <a:rPr lang="ru-RU" b="1" dirty="0">
                <a:latin typeface="Times New Roman" panose="02020603050405020304" pitchFamily="18" charset="0"/>
                <a:ea typeface="Calibri" panose="020F0502020204030204" pitchFamily="34" charset="0"/>
                <a:cs typeface="Times New Roman" panose="02020603050405020304" pitchFamily="18" charset="0"/>
              </a:rPr>
              <a:t>Чтец 2.</a:t>
            </a:r>
            <a:r>
              <a:rPr lang="ru-RU" dirty="0">
                <a:latin typeface="Times New Roman" panose="02020603050405020304" pitchFamily="18" charset="0"/>
                <a:ea typeface="Calibri" panose="020F0502020204030204" pitchFamily="34" charset="0"/>
                <a:cs typeface="Times New Roman" panose="02020603050405020304" pitchFamily="18" charset="0"/>
              </a:rPr>
              <a:t> О Вас потом мы вспомнили с любовью,</a:t>
            </a:r>
            <a:br>
              <a:rPr lang="ru-RU" dirty="0">
                <a:latin typeface="Times New Roman" panose="02020603050405020304" pitchFamily="18" charset="0"/>
                <a:ea typeface="Calibri" panose="020F0502020204030204" pitchFamily="34" charset="0"/>
                <a:cs typeface="Times New Roman" panose="02020603050405020304" pitchFamily="18" charset="0"/>
              </a:rPr>
            </a:br>
            <a:r>
              <a:rPr lang="ru-RU" dirty="0">
                <a:latin typeface="Times New Roman" panose="02020603050405020304" pitchFamily="18" charset="0"/>
                <a:ea typeface="Calibri" panose="020F0502020204030204" pitchFamily="34" charset="0"/>
                <a:cs typeface="Times New Roman" panose="02020603050405020304" pitchFamily="18" charset="0"/>
              </a:rPr>
              <a:t>когда все это жизнь спросила с нас.</a:t>
            </a:r>
            <a:br>
              <a:rPr lang="ru-RU" dirty="0">
                <a:latin typeface="Times New Roman" panose="02020603050405020304" pitchFamily="18" charset="0"/>
                <a:ea typeface="Calibri" panose="020F0502020204030204" pitchFamily="34" charset="0"/>
                <a:cs typeface="Times New Roman" panose="02020603050405020304" pitchFamily="18" charset="0"/>
              </a:rPr>
            </a:br>
            <a:r>
              <a:rPr lang="ru-RU" dirty="0">
                <a:latin typeface="Times New Roman" panose="02020603050405020304" pitchFamily="18" charset="0"/>
                <a:ea typeface="Calibri" panose="020F0502020204030204" pitchFamily="34" charset="0"/>
                <a:cs typeface="Times New Roman" panose="02020603050405020304" pitchFamily="18" charset="0"/>
              </a:rPr>
              <a:t>Все больше добавляется седин,</a:t>
            </a:r>
            <a:br>
              <a:rPr lang="ru-RU" dirty="0">
                <a:latin typeface="Times New Roman" panose="02020603050405020304" pitchFamily="18" charset="0"/>
                <a:ea typeface="Calibri" panose="020F0502020204030204" pitchFamily="34" charset="0"/>
                <a:cs typeface="Times New Roman" panose="02020603050405020304" pitchFamily="18" charset="0"/>
              </a:rPr>
            </a:br>
            <a:r>
              <a:rPr lang="ru-RU" dirty="0">
                <a:latin typeface="Times New Roman" panose="02020603050405020304" pitchFamily="18" charset="0"/>
                <a:ea typeface="Calibri" panose="020F0502020204030204" pitchFamily="34" charset="0"/>
                <a:cs typeface="Times New Roman" panose="02020603050405020304" pitchFamily="18" charset="0"/>
              </a:rPr>
              <a:t>и наше детство словно сон далекий,</a:t>
            </a:r>
            <a:br>
              <a:rPr lang="ru-RU" dirty="0">
                <a:latin typeface="Times New Roman" panose="02020603050405020304" pitchFamily="18" charset="0"/>
                <a:ea typeface="Calibri" panose="020F0502020204030204" pitchFamily="34" charset="0"/>
                <a:cs typeface="Times New Roman" panose="02020603050405020304" pitchFamily="18" charset="0"/>
              </a:rPr>
            </a:br>
            <a:r>
              <a:rPr lang="ru-RU" dirty="0">
                <a:latin typeface="Times New Roman" panose="02020603050405020304" pitchFamily="18" charset="0"/>
                <a:ea typeface="Calibri" panose="020F0502020204030204" pitchFamily="34" charset="0"/>
                <a:cs typeface="Times New Roman" panose="02020603050405020304" pitchFamily="18" charset="0"/>
              </a:rPr>
              <a:t>но благодарно в памяти храним,</a:t>
            </a:r>
            <a:br>
              <a:rPr lang="ru-RU" dirty="0">
                <a:latin typeface="Times New Roman" panose="02020603050405020304" pitchFamily="18" charset="0"/>
                <a:ea typeface="Calibri" panose="020F0502020204030204" pitchFamily="34" charset="0"/>
                <a:cs typeface="Times New Roman" panose="02020603050405020304" pitchFamily="18" charset="0"/>
              </a:rPr>
            </a:br>
            <a:r>
              <a:rPr lang="ru-RU" dirty="0">
                <a:latin typeface="Times New Roman" panose="02020603050405020304" pitchFamily="18" charset="0"/>
                <a:ea typeface="Calibri" panose="020F0502020204030204" pitchFamily="34" charset="0"/>
                <a:cs typeface="Times New Roman" panose="02020603050405020304" pitchFamily="18" charset="0"/>
              </a:rPr>
              <a:t>Учитель, Ваши главные уроки.</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b="1" dirty="0">
                <a:latin typeface="Times New Roman" panose="02020603050405020304" pitchFamily="18" charset="0"/>
                <a:ea typeface="Calibri" panose="020F0502020204030204" pitchFamily="34" charset="0"/>
                <a:cs typeface="Times New Roman" panose="02020603050405020304" pitchFamily="18" charset="0"/>
              </a:rPr>
              <a:t>Ведущая:</a:t>
            </a:r>
            <a:r>
              <a:rPr lang="ru-RU" dirty="0">
                <a:latin typeface="Times New Roman" panose="02020603050405020304" pitchFamily="18" charset="0"/>
                <a:ea typeface="Calibri" panose="020F0502020204030204" pitchFamily="34" charset="0"/>
                <a:cs typeface="Times New Roman" panose="02020603050405020304" pitchFamily="18" charset="0"/>
              </a:rPr>
              <a:t> Осенью 2008 года состоялось торжественное мероприятие, посвящённое открытию мемориальной доски первому директору этой школы Романову Михаилу Трофимовичу, стоявшему у истоков строительства в селе Дубровное, первой в районе двухэтажной кирпичной школы осенью 1968 года.</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 Михаил Трофимович награждён Орденом Красная Звезда, Орденом Отечественная война I степени, медалью за победу над Германией.</a:t>
            </a: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5"/>
          <a:stretch>
            <a:fillRect/>
          </a:stretch>
        </p:blipFill>
        <p:spPr>
          <a:xfrm>
            <a:off x="4882999" y="299546"/>
            <a:ext cx="1249788" cy="1255885"/>
          </a:xfrm>
          <a:prstGeom prst="rect">
            <a:avLst/>
          </a:prstGeom>
        </p:spPr>
      </p:pic>
      <p:sp>
        <p:nvSpPr>
          <p:cNvPr id="6" name="Прямоугольник 5"/>
          <p:cNvSpPr/>
          <p:nvPr/>
        </p:nvSpPr>
        <p:spPr>
          <a:xfrm>
            <a:off x="6337738" y="299546"/>
            <a:ext cx="5281448" cy="6810702"/>
          </a:xfrm>
          <a:prstGeom prst="rect">
            <a:avLst/>
          </a:prstGeom>
        </p:spPr>
        <p:txBody>
          <a:bodyPr wrap="square">
            <a:spAutoFit/>
          </a:bodyPr>
          <a:lstStyle/>
          <a:p>
            <a:pPr algn="just">
              <a:lnSpc>
                <a:spcPct val="107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Звучит музыка.</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Ведущий:</a:t>
            </a:r>
            <a:r>
              <a:rPr lang="ru-RU" dirty="0">
                <a:latin typeface="Times New Roman" panose="02020603050405020304" pitchFamily="18" charset="0"/>
                <a:ea typeface="Calibri" panose="020F0502020204030204" pitchFamily="34" charset="0"/>
                <a:cs typeface="Times New Roman" panose="02020603050405020304" pitchFamily="18" charset="0"/>
              </a:rPr>
              <a:t> А сейчас, послушаем рассказ о человеке, чья жизнь стала славой мужества, стойкости и самоотверженности. Это ветеран Великой Отечественной войны и ветеран труда Капустин Андрей Андреевич.</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ru-RU" b="1" dirty="0">
                <a:latin typeface="Times New Roman" panose="02020603050405020304" pitchFamily="18" charset="0"/>
                <a:cs typeface="Times New Roman" panose="02020603050405020304" pitchFamily="18" charset="0"/>
              </a:rPr>
              <a:t>Андрей Андреевич Капустин </a:t>
            </a:r>
            <a:r>
              <a:rPr lang="ru-RU" dirty="0">
                <a:latin typeface="Times New Roman" panose="02020603050405020304" pitchFamily="18" charset="0"/>
                <a:cs typeface="Times New Roman" panose="02020603050405020304" pitchFamily="18" charset="0"/>
              </a:rPr>
              <a:t>родился в Кировской области в деревне Капустино 5 октября 1920 года.  Окончив в 1939 году педучилище, был направлен в сельскую школу учителем математики, а через полгода, накануне войны, был призван на службу в армию. Через год грянула война. В самом её начале, не успев побывать ни в одном бою, при попытке выйти из немецкого окружения, Андрей Андреевич был тяжело ранен и взят в плен. </a:t>
            </a:r>
          </a:p>
          <a:p>
            <a:pPr algn="just">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Долгих пять лет находился он в фашистском плену, испытав все ужасы застенков пяти немецких концлагерей. И только 5 мая 1945 году его вместе с остальными узниками освободили союзники – англичане. После демобилизации из армии, в 1946 году, Андрей Андреевич возвращается в свой родной </a:t>
            </a:r>
            <a:r>
              <a:rPr lang="ru-RU" dirty="0" err="1">
                <a:latin typeface="Times New Roman" panose="02020603050405020304" pitchFamily="18" charset="0"/>
                <a:ea typeface="Calibri" panose="020F0502020204030204" pitchFamily="34" charset="0"/>
                <a:cs typeface="Times New Roman" panose="02020603050405020304" pitchFamily="18" charset="0"/>
              </a:rPr>
              <a:t>Мурашинский</a:t>
            </a:r>
            <a:r>
              <a:rPr lang="ru-RU" dirty="0">
                <a:latin typeface="Times New Roman" panose="02020603050405020304" pitchFamily="18" charset="0"/>
                <a:ea typeface="Calibri" panose="020F0502020204030204" pitchFamily="34" charset="0"/>
                <a:cs typeface="Times New Roman" panose="02020603050405020304" pitchFamily="18" charset="0"/>
              </a:rPr>
              <a:t> район Кировской области.</a:t>
            </a: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90540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23648" y="0"/>
            <a:ext cx="12312869" cy="7616208"/>
          </a:xfrm>
          <a:prstGeom prst="rect">
            <a:avLst/>
          </a:prstGeom>
        </p:spPr>
      </p:pic>
      <p:sp>
        <p:nvSpPr>
          <p:cNvPr id="3" name="Прямоугольник 2"/>
          <p:cNvSpPr/>
          <p:nvPr/>
        </p:nvSpPr>
        <p:spPr>
          <a:xfrm>
            <a:off x="788276" y="362608"/>
            <a:ext cx="5281448" cy="6438044"/>
          </a:xfrm>
          <a:prstGeom prst="rect">
            <a:avLst/>
          </a:prstGeom>
        </p:spPr>
        <p:txBody>
          <a:bodyPr wrap="square">
            <a:spAutoFit/>
          </a:bodyPr>
          <a:lstStyle/>
          <a:p>
            <a:pPr algn="just">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Все, кто побывал в фашистском плену, испытали немалые трудности после войны в своей стране. Так сложилось, в 1949 году Андрею Андреевичу пришлось уехать с родных мест, и судьба забросила его в </a:t>
            </a:r>
            <a:r>
              <a:rPr lang="ru-RU" dirty="0" err="1">
                <a:latin typeface="Times New Roman" panose="02020603050405020304" pitchFamily="18" charset="0"/>
                <a:ea typeface="Calibri" panose="020F0502020204030204" pitchFamily="34" charset="0"/>
                <a:cs typeface="Times New Roman" panose="02020603050405020304" pitchFamily="18" charset="0"/>
              </a:rPr>
              <a:t>Ярковский</a:t>
            </a:r>
            <a:r>
              <a:rPr lang="ru-RU" dirty="0">
                <a:latin typeface="Times New Roman" panose="02020603050405020304" pitchFamily="18" charset="0"/>
                <a:ea typeface="Calibri" panose="020F0502020204030204" pitchFamily="34" charset="0"/>
                <a:cs typeface="Times New Roman" panose="02020603050405020304" pitchFamily="18" charset="0"/>
              </a:rPr>
              <a:t> район, в село Дубровное.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За тридцать лет педагогической деятельности в Дубровинской школе, Андрей Андреевич был учителем математики, географии, учителем немецкого языка, черчения и рисования. Все, кто знал Андрея Андреевича Капустина, подмечали его доброту, отзывчивость, уважительного отношения к людям, а как любили и уважали его ученики. Уроки Андрея Андреевича были интересны и желанны.</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b="1" dirty="0">
                <a:latin typeface="Times New Roman" panose="02020603050405020304" pitchFamily="18" charset="0"/>
                <a:ea typeface="Calibri" panose="020F0502020204030204" pitchFamily="34" charset="0"/>
              </a:rPr>
              <a:t>Чтец.</a:t>
            </a:r>
            <a:r>
              <a:rPr lang="ru-RU" dirty="0">
                <a:latin typeface="Times New Roman" panose="02020603050405020304" pitchFamily="18" charset="0"/>
                <a:ea typeface="Calibri" panose="020F0502020204030204" pitchFamily="34" charset="0"/>
              </a:rPr>
              <a:t> Мы ровненько выстраивались в ряд</a:t>
            </a:r>
            <a:br>
              <a:rPr lang="ru-RU" dirty="0">
                <a:latin typeface="Times New Roman" panose="02020603050405020304" pitchFamily="18" charset="0"/>
                <a:ea typeface="Calibri" panose="020F0502020204030204" pitchFamily="34" charset="0"/>
              </a:rPr>
            </a:br>
            <a:r>
              <a:rPr lang="ru-RU" dirty="0">
                <a:latin typeface="Times New Roman" panose="02020603050405020304" pitchFamily="18" charset="0"/>
                <a:ea typeface="Calibri" panose="020F0502020204030204" pitchFamily="34" charset="0"/>
              </a:rPr>
              <a:t>не только по причине дисциплины.</a:t>
            </a:r>
            <a:br>
              <a:rPr lang="ru-RU" dirty="0">
                <a:latin typeface="Times New Roman" panose="02020603050405020304" pitchFamily="18" charset="0"/>
                <a:ea typeface="Calibri" panose="020F0502020204030204" pitchFamily="34" charset="0"/>
              </a:rPr>
            </a:br>
            <a:r>
              <a:rPr lang="ru-RU" dirty="0">
                <a:latin typeface="Times New Roman" panose="02020603050405020304" pitchFamily="18" charset="0"/>
                <a:ea typeface="Calibri" panose="020F0502020204030204" pitchFamily="34" charset="0"/>
              </a:rPr>
              <a:t>Он воевал, не прятался за спины-</a:t>
            </a:r>
            <a:br>
              <a:rPr lang="ru-RU" dirty="0">
                <a:latin typeface="Times New Roman" panose="02020603050405020304" pitchFamily="18" charset="0"/>
                <a:ea typeface="Calibri" panose="020F0502020204030204" pitchFamily="34" charset="0"/>
              </a:rPr>
            </a:br>
            <a:r>
              <a:rPr lang="ru-RU" dirty="0">
                <a:latin typeface="Times New Roman" panose="02020603050405020304" pitchFamily="18" charset="0"/>
                <a:ea typeface="Calibri" panose="020F0502020204030204" pitchFamily="34" charset="0"/>
              </a:rPr>
              <a:t>Шёл так, как будто принимал парад.</a:t>
            </a:r>
            <a:br>
              <a:rPr lang="ru-RU" dirty="0">
                <a:latin typeface="Times New Roman" panose="02020603050405020304" pitchFamily="18" charset="0"/>
                <a:ea typeface="Calibri" panose="020F0502020204030204" pitchFamily="34" charset="0"/>
              </a:rPr>
            </a:br>
            <a:r>
              <a:rPr lang="ru-RU" dirty="0">
                <a:latin typeface="Times New Roman" panose="02020603050405020304" pitchFamily="18" charset="0"/>
                <a:ea typeface="Calibri" panose="020F0502020204030204" pitchFamily="34" charset="0"/>
              </a:rPr>
              <a:t>Вот повернулся к нам. Глаза в глаза.</a:t>
            </a:r>
            <a:br>
              <a:rPr lang="ru-RU" dirty="0">
                <a:latin typeface="Times New Roman" panose="02020603050405020304" pitchFamily="18" charset="0"/>
                <a:ea typeface="Calibri" panose="020F0502020204030204" pitchFamily="34" charset="0"/>
              </a:rPr>
            </a:br>
            <a:r>
              <a:rPr lang="ru-RU" dirty="0">
                <a:latin typeface="Times New Roman" panose="02020603050405020304" pitchFamily="18" charset="0"/>
                <a:ea typeface="Calibri" panose="020F0502020204030204" pitchFamily="34" charset="0"/>
              </a:rPr>
              <a:t>Увидел всех. Мы поняли: Учитель!</a:t>
            </a:r>
            <a:br>
              <a:rPr lang="ru-RU" dirty="0">
                <a:latin typeface="Times New Roman" panose="02020603050405020304" pitchFamily="18" charset="0"/>
                <a:ea typeface="Calibri" panose="020F0502020204030204" pitchFamily="34" charset="0"/>
              </a:rPr>
            </a:br>
            <a:r>
              <a:rPr lang="ru-RU" dirty="0">
                <a:latin typeface="Times New Roman" panose="02020603050405020304" pitchFamily="18" charset="0"/>
                <a:ea typeface="Calibri" panose="020F0502020204030204" pitchFamily="34" charset="0"/>
              </a:rPr>
              <a:t>Не увильнут, и физике учиться</a:t>
            </a:r>
            <a:br>
              <a:rPr lang="ru-RU" dirty="0">
                <a:latin typeface="Times New Roman" panose="02020603050405020304" pitchFamily="18" charset="0"/>
                <a:ea typeface="Calibri" panose="020F0502020204030204" pitchFamily="34" charset="0"/>
              </a:rPr>
            </a:br>
            <a:r>
              <a:rPr lang="ru-RU" dirty="0">
                <a:latin typeface="Times New Roman" panose="02020603050405020304" pitchFamily="18" charset="0"/>
                <a:ea typeface="Calibri" panose="020F0502020204030204" pitchFamily="34" charset="0"/>
              </a:rPr>
              <a:t>все будут: лодырь, плут и егоза.</a:t>
            </a:r>
            <a:br>
              <a:rPr lang="ru-RU" dirty="0">
                <a:latin typeface="Times New Roman" panose="02020603050405020304" pitchFamily="18" charset="0"/>
                <a:ea typeface="Calibri" panose="020F0502020204030204" pitchFamily="34" charset="0"/>
              </a:rPr>
            </a:br>
            <a:endParaRPr lang="ru-RU"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6353502" y="599090"/>
            <a:ext cx="5312981" cy="6201562"/>
          </a:xfrm>
          <a:prstGeom prst="rect">
            <a:avLst/>
          </a:prstGeom>
        </p:spPr>
        <p:txBody>
          <a:bodyPr wrap="square">
            <a:spAutoFit/>
          </a:bodyPr>
          <a:lstStyle/>
          <a:p>
            <a:pPr>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Ведущий:</a:t>
            </a:r>
            <a:r>
              <a:rPr lang="ru-RU" dirty="0">
                <a:latin typeface="Times New Roman" panose="02020603050405020304" pitchFamily="18" charset="0"/>
                <a:ea typeface="Calibri" panose="020F0502020204030204" pitchFamily="34" charset="0"/>
                <a:cs typeface="Times New Roman" panose="02020603050405020304" pitchFamily="18" charset="0"/>
              </a:rPr>
              <a:t> Уйдя на заслуженный отдых Андрей Андреевич не смог прожить без коллектива и на протяжении 20 лет работал завхозом в школе. Не дожив до 65- </a:t>
            </a:r>
            <a:r>
              <a:rPr lang="ru-RU" dirty="0" err="1">
                <a:latin typeface="Times New Roman" panose="02020603050405020304" pitchFamily="18" charset="0"/>
                <a:ea typeface="Calibri" panose="020F0502020204030204" pitchFamily="34" charset="0"/>
                <a:cs typeface="Times New Roman" panose="02020603050405020304" pitchFamily="18" charset="0"/>
              </a:rPr>
              <a:t>летия</a:t>
            </a:r>
            <a:r>
              <a:rPr lang="ru-RU" dirty="0">
                <a:latin typeface="Times New Roman" panose="02020603050405020304" pitchFamily="18" charset="0"/>
                <a:ea typeface="Calibri" panose="020F0502020204030204" pitchFamily="34" charset="0"/>
                <a:cs typeface="Times New Roman" panose="02020603050405020304" pitchFamily="18" charset="0"/>
              </a:rPr>
              <a:t> Великой Победы Андрей Андреевич ушёл из жизни.</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Среди фронтовых наград – орден Отечественной войны II степени, медаль Жукова – к 50 – </a:t>
            </a:r>
            <a:r>
              <a:rPr lang="ru-RU" dirty="0" err="1">
                <a:latin typeface="Times New Roman" panose="02020603050405020304" pitchFamily="18" charset="0"/>
                <a:ea typeface="Calibri" panose="020F0502020204030204" pitchFamily="34" charset="0"/>
                <a:cs typeface="Times New Roman" panose="02020603050405020304" pitchFamily="18" charset="0"/>
              </a:rPr>
              <a:t>летию</a:t>
            </a:r>
            <a:r>
              <a:rPr lang="ru-RU" dirty="0">
                <a:latin typeface="Times New Roman" panose="02020603050405020304" pitchFamily="18" charset="0"/>
                <a:ea typeface="Calibri" panose="020F0502020204030204" pitchFamily="34" charset="0"/>
                <a:cs typeface="Times New Roman" panose="02020603050405020304" pitchFamily="18" charset="0"/>
              </a:rPr>
              <a:t> Победы.</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Звучит мелодия.</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   Ведущий:</a:t>
            </a:r>
            <a:r>
              <a:rPr lang="ru-RU" dirty="0">
                <a:latin typeface="Times New Roman" panose="02020603050405020304" pitchFamily="18" charset="0"/>
                <a:ea typeface="Calibri" panose="020F0502020204030204" pitchFamily="34" charset="0"/>
                <a:cs typeface="Times New Roman" panose="02020603050405020304" pitchFamily="18" charset="0"/>
              </a:rPr>
              <a:t> Когда началась война Марии Захаровне Соловьёвой было 18 лет.</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Звучит песня «Дети войны».</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Ведущий:</a:t>
            </a:r>
            <a:r>
              <a:rPr lang="ru-RU" dirty="0">
                <a:latin typeface="Times New Roman" panose="02020603050405020304" pitchFamily="18" charset="0"/>
                <a:ea typeface="Calibri" panose="020F0502020204030204" pitchFamily="34" charset="0"/>
                <a:cs typeface="Times New Roman" panose="02020603050405020304" pitchFamily="18" charset="0"/>
              </a:rPr>
              <a:t> На нашем мероприятии присутствует сын Марии Захаровны. ученик Михаила Трофимовича и Андрея Андреевича – Соловьёв Сергей Егорович, 9 лет проработавший директором нашей школы, а в настоящее время – глава нашего поселения. Вам слово, Сергей Егорович.</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(Сергей Егорович выступает перед ребятами, вспоминает о своём прошлом, о маме, обучающиеся задают вопросы)</a:t>
            </a:r>
            <a:endParaRPr lang="ru-RU" dirty="0"/>
          </a:p>
        </p:txBody>
      </p:sp>
    </p:spTree>
    <p:extLst>
      <p:ext uri="{BB962C8B-B14F-4D97-AF65-F5344CB8AC3E}">
        <p14:creationId xmlns:p14="http://schemas.microsoft.com/office/powerpoint/2010/main" val="18112256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70945" y="15765"/>
            <a:ext cx="12312869" cy="7616208"/>
          </a:xfrm>
          <a:prstGeom prst="rect">
            <a:avLst/>
          </a:prstGeom>
        </p:spPr>
      </p:pic>
      <p:sp>
        <p:nvSpPr>
          <p:cNvPr id="5" name="Прямоугольник 4"/>
          <p:cNvSpPr/>
          <p:nvPr/>
        </p:nvSpPr>
        <p:spPr>
          <a:xfrm>
            <a:off x="2396359" y="441435"/>
            <a:ext cx="3626069" cy="1574149"/>
          </a:xfrm>
          <a:prstGeom prst="rect">
            <a:avLst/>
          </a:prstGeom>
        </p:spPr>
        <p:txBody>
          <a:bodyPr wrap="square">
            <a:spAutoFit/>
          </a:bodyPr>
          <a:lstStyle/>
          <a:p>
            <a:pPr algn="just">
              <a:lnSpc>
                <a:spcPct val="107000"/>
              </a:lnSpc>
              <a:spcAft>
                <a:spcPts val="800"/>
              </a:spcAft>
            </a:pPr>
            <a:r>
              <a:rPr lang="ru-RU"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Приближается важная и значимая для всего миролюбивого человечества дата – 75-летие Великой Победы. </a:t>
            </a:r>
          </a:p>
        </p:txBody>
      </p:sp>
      <p:pic>
        <p:nvPicPr>
          <p:cNvPr id="7" name="Рисунок 6" descr="hello_html_m113ff696.jpg"/>
          <p:cNvPicPr/>
          <p:nvPr/>
        </p:nvPicPr>
        <p:blipFill>
          <a:blip r:embed="rId5">
            <a:extLst>
              <a:ext uri="{28A0092B-C50C-407E-A947-70E740481C1C}">
                <a14:useLocalDpi xmlns:a14="http://schemas.microsoft.com/office/drawing/2010/main" val="0"/>
              </a:ext>
            </a:extLst>
          </a:blip>
          <a:srcRect/>
          <a:stretch>
            <a:fillRect/>
          </a:stretch>
        </p:blipFill>
        <p:spPr bwMode="auto">
          <a:xfrm>
            <a:off x="736227" y="441434"/>
            <a:ext cx="1518242" cy="1574149"/>
          </a:xfrm>
          <a:prstGeom prst="rect">
            <a:avLst/>
          </a:prstGeom>
          <a:noFill/>
          <a:ln>
            <a:noFill/>
          </a:ln>
        </p:spPr>
      </p:pic>
      <p:sp>
        <p:nvSpPr>
          <p:cNvPr id="9" name="Прямоугольник 8"/>
          <p:cNvSpPr/>
          <p:nvPr/>
        </p:nvSpPr>
        <p:spPr>
          <a:xfrm>
            <a:off x="736227" y="2159876"/>
            <a:ext cx="5286201" cy="4382814"/>
          </a:xfrm>
          <a:prstGeom prst="rect">
            <a:avLst/>
          </a:prstGeom>
        </p:spPr>
        <p:txBody>
          <a:bodyPr wrap="square">
            <a:spAutoFit/>
          </a:bodyPr>
          <a:lstStyle/>
          <a:p>
            <a:pPr algn="just"/>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Память о Великой Отечественной войне, ставшей для нашего поколения уже далекой историей, – это не только хроника, летопись и дневники, это её исторические уроки, вобравшие в себя социальный опыт прошлого и устремление в настоящее и будущее.</a:t>
            </a:r>
          </a:p>
          <a:p>
            <a:pPr algn="just"/>
            <a:r>
              <a:rPr lang="ru-RU" dirty="0">
                <a:latin typeface="Times New Roman" panose="02020603050405020304" pitchFamily="18" charset="0"/>
                <a:cs typeface="Times New Roman" panose="02020603050405020304" pitchFamily="18" charset="0"/>
              </a:rPr>
              <a:t>Все дальше вглубь истории уходят события, связанные с Великой Отечественной войной. Передать эстафету памяти, показать величие и самоотверженность подвига советских людей, завоевавших Победу – одна из задач гражданско-патриотического воспитания.</a:t>
            </a:r>
          </a:p>
          <a:p>
            <a:pPr algn="just"/>
            <a:r>
              <a:rPr lang="ru-RU" dirty="0">
                <a:latin typeface="Times New Roman" panose="02020603050405020304" pitchFamily="18" charset="0"/>
                <a:cs typeface="Times New Roman" panose="02020603050405020304" pitchFamily="18" charset="0"/>
              </a:rPr>
              <a:t>День Победы – праздник, который начали отмечать после победы нашего народа в Великой Отечественной войне 1941–1945 годов. </a:t>
            </a:r>
          </a:p>
        </p:txBody>
      </p:sp>
      <p:sp>
        <p:nvSpPr>
          <p:cNvPr id="10" name="Прямоугольник 9"/>
          <p:cNvSpPr/>
          <p:nvPr/>
        </p:nvSpPr>
        <p:spPr>
          <a:xfrm>
            <a:off x="6306206" y="441435"/>
            <a:ext cx="5380825" cy="3416320"/>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Это день окончания страшной, безмерно жестокой войны, которая длилась 1418 дней и ночей. День Победы как всенародный праздник был установлен Президиумом Верховного Совета СССР 8 мая 1945 года. Путь к победе был длинным испытанием. Она была завоевана мужеством, боевым мастерством и героизмом советских воинов на полях сражений, самоотверженной борьбой партизан и подпольщиков за линией фронта, каждодневным трудовым подвигом работников тыла, объединенными усилиями антигитлеровской коалиции и антифашистского движения.</a:t>
            </a:r>
          </a:p>
        </p:txBody>
      </p:sp>
      <p:pic>
        <p:nvPicPr>
          <p:cNvPr id="11" name="Рисунок 10"/>
          <p:cNvPicPr>
            <a:picLocks noChangeAspect="1"/>
          </p:cNvPicPr>
          <p:nvPr/>
        </p:nvPicPr>
        <p:blipFill>
          <a:blip r:embed="rId6"/>
          <a:stretch>
            <a:fillRect/>
          </a:stretch>
        </p:blipFill>
        <p:spPr>
          <a:xfrm>
            <a:off x="6417568" y="3857755"/>
            <a:ext cx="5269463" cy="3157900"/>
          </a:xfrm>
          <a:prstGeom prst="rect">
            <a:avLst/>
          </a:prstGeom>
        </p:spPr>
      </p:pic>
    </p:spTree>
    <p:extLst>
      <p:ext uri="{BB962C8B-B14F-4D97-AF65-F5344CB8AC3E}">
        <p14:creationId xmlns:p14="http://schemas.microsoft.com/office/powerpoint/2010/main" val="1047462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23648" y="0"/>
            <a:ext cx="12312869" cy="7616208"/>
          </a:xfrm>
          <a:prstGeom prst="rect">
            <a:avLst/>
          </a:prstGeom>
        </p:spPr>
      </p:pic>
      <p:sp>
        <p:nvSpPr>
          <p:cNvPr id="5" name="Прямоугольник 4"/>
          <p:cNvSpPr/>
          <p:nvPr/>
        </p:nvSpPr>
        <p:spPr>
          <a:xfrm>
            <a:off x="756745" y="488731"/>
            <a:ext cx="5312979" cy="6521144"/>
          </a:xfrm>
          <a:prstGeom prst="rect">
            <a:avLst/>
          </a:prstGeom>
        </p:spPr>
        <p:txBody>
          <a:bodyPr wrap="square">
            <a:spAutoFit/>
          </a:bodyPr>
          <a:lstStyle/>
          <a:p>
            <a:pPr algn="just">
              <a:lnSpc>
                <a:spcPct val="107000"/>
              </a:lnSpc>
              <a:spcAft>
                <a:spcPts val="800"/>
              </a:spcAft>
            </a:pPr>
            <a:r>
              <a:rPr lang="ru-RU" b="1" dirty="0">
                <a:latin typeface="Times New Roman" panose="02020603050405020304" pitchFamily="18" charset="0"/>
                <a:ea typeface="Calibri" panose="020F0502020204030204" pitchFamily="34" charset="0"/>
                <a:cs typeface="Times New Roman" panose="02020603050405020304" pitchFamily="18" charset="0"/>
              </a:rPr>
              <a:t>(рассказ сопровождается презентацией)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b="1" dirty="0">
                <a:latin typeface="Times New Roman" panose="02020603050405020304" pitchFamily="18" charset="0"/>
                <a:ea typeface="Calibri" panose="020F0502020204030204" pitchFamily="34" charset="0"/>
                <a:cs typeface="Times New Roman" panose="02020603050405020304" pitchFamily="18" charset="0"/>
              </a:rPr>
              <a:t>Ведущий:</a:t>
            </a:r>
            <a:r>
              <a:rPr lang="ru-RU" dirty="0">
                <a:latin typeface="Times New Roman" panose="02020603050405020304" pitchFamily="18" charset="0"/>
                <a:ea typeface="Calibri" panose="020F0502020204030204" pitchFamily="34" charset="0"/>
                <a:cs typeface="Times New Roman" panose="02020603050405020304" pitchFamily="18" charset="0"/>
              </a:rPr>
              <a:t> В годы войны Мария Захаровна Соловьёва была партизанкой. Она её товарищи получили   задание от райкома партии помочь в уничтожении заводов, фабрик, всего, что фашисты могли использовать в своих целях. Тяжело было выполнять этот приказ, смотреть как рушится всё то, что сделано своими руками. Эвакуироваться Марии Захаровне из города Витебск не удалось. По-новому встал перед ней родной город, захваченный фашистами.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Вместе со своими друзьями комсомольцами девушка собирала лекарства, писала листовки, вывозила из города раненых бойцов. Однажды была схвачена связная, после чего начались аресты. Ребята получили приказ покинуть город. По канализационной трубе удалось Марии Захаровне и её сестре уйти. И уже, когда были слышны наши зенитки, Мария Захаровна  вместе со своими родными, попала в фашистский концлагерь. Ей пришлось узнать, что такое голод и холод. </a:t>
            </a: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6321971" y="488731"/>
            <a:ext cx="5265683" cy="6533007"/>
          </a:xfrm>
          <a:prstGeom prst="rect">
            <a:avLst/>
          </a:prstGeom>
        </p:spPr>
        <p:txBody>
          <a:bodyPr wrap="square">
            <a:spAutoFit/>
          </a:bodyPr>
          <a:lstStyle/>
          <a:p>
            <a:pPr algn="just">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Там задушили газом её сестру и отца, там она заболела тифом и только приход наших войск спас девушку от смерти.</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Все ученики слышали от неё, что </a:t>
            </a:r>
            <a:r>
              <a:rPr lang="ru-RU" b="1" dirty="0">
                <a:latin typeface="Times New Roman" panose="02020603050405020304" pitchFamily="18" charset="0"/>
                <a:ea typeface="Calibri" panose="020F0502020204030204" pitchFamily="34" charset="0"/>
                <a:cs typeface="Times New Roman" panose="02020603050405020304" pitchFamily="18" charset="0"/>
              </a:rPr>
              <a:t>мир на земле – это великое счастье, и каждый должен делать всё, чтобы сохранить его.</a:t>
            </a:r>
          </a:p>
          <a:p>
            <a:pPr algn="just">
              <a:lnSpc>
                <a:spcPct val="107000"/>
              </a:lnSpc>
              <a:spcAft>
                <a:spcPts val="0"/>
              </a:spcAft>
            </a:pPr>
            <a:endParaRPr lang="ru-RU" sz="1400" b="1" dirty="0">
              <a:latin typeface="Times New Roman" panose="02020603050405020304" pitchFamily="18" charset="0"/>
              <a:ea typeface="Calibri" panose="020F0502020204030204" pitchFamily="34"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Минута молчания.  </a:t>
            </a:r>
            <a:endParaRPr lang="ru-RU" dirty="0">
              <a:latin typeface="Times New Roman" panose="02020603050405020304" pitchFamily="18" charset="0"/>
              <a:cs typeface="Times New Roman" panose="02020603050405020304" pitchFamily="18" charset="0"/>
            </a:endParaRPr>
          </a:p>
          <a:p>
            <a:pPr algn="just"/>
            <a:endParaRPr lang="ru-RU" b="1" dirty="0">
              <a:latin typeface="Times New Roman" panose="02020603050405020304" pitchFamily="18" charset="0"/>
              <a:cs typeface="Times New Roman" panose="02020603050405020304" pitchFamily="18" charset="0"/>
            </a:endParaRPr>
          </a:p>
          <a:p>
            <a:pPr algn="just"/>
            <a:r>
              <a:rPr lang="ru-RU" b="1" dirty="0">
                <a:latin typeface="Times New Roman" panose="02020603050405020304" pitchFamily="18" charset="0"/>
                <a:cs typeface="Times New Roman" panose="02020603050405020304" pitchFamily="18" charset="0"/>
              </a:rPr>
              <a:t>Ведущий:</a:t>
            </a:r>
            <a:r>
              <a:rPr lang="ru-RU" dirty="0">
                <a:latin typeface="Times New Roman" panose="02020603050405020304" pitchFamily="18" charset="0"/>
                <a:cs typeface="Times New Roman" panose="02020603050405020304" pitchFamily="18" charset="0"/>
              </a:rPr>
              <a:t> Прошу всех встать. Склоним головы перед величием подвига нашего народа. (зажигают георгиевскую свечу в знак памяти и благодарности.)</a:t>
            </a:r>
          </a:p>
          <a:p>
            <a:endParaRPr lang="ru-RU" b="1"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Чтец.</a:t>
            </a:r>
            <a:r>
              <a:rPr lang="ru-RU" dirty="0">
                <a:latin typeface="Times New Roman" panose="02020603050405020304" pitchFamily="18" charset="0"/>
                <a:cs typeface="Times New Roman" panose="02020603050405020304" pitchFamily="18" charset="0"/>
              </a:rPr>
              <a:t> Спасибо вам за ваши души,</a:t>
            </a:r>
          </a:p>
          <a:p>
            <a:r>
              <a:rPr lang="ru-RU" dirty="0">
                <a:latin typeface="Times New Roman" panose="02020603050405020304" pitchFamily="18" charset="0"/>
                <a:cs typeface="Times New Roman" panose="02020603050405020304" pitchFamily="18" charset="0"/>
              </a:rPr>
              <a:t>Фронтовики-учителя!</a:t>
            </a:r>
          </a:p>
          <a:p>
            <a:r>
              <a:rPr lang="ru-RU" dirty="0">
                <a:latin typeface="Times New Roman" panose="02020603050405020304" pitchFamily="18" charset="0"/>
                <a:cs typeface="Times New Roman" panose="02020603050405020304" pitchFamily="18" charset="0"/>
              </a:rPr>
              <a:t>Мы научились сердцем слушать,</a:t>
            </a:r>
          </a:p>
          <a:p>
            <a:r>
              <a:rPr lang="ru-RU" dirty="0">
                <a:latin typeface="Times New Roman" panose="02020603050405020304" pitchFamily="18" charset="0"/>
                <a:cs typeface="Times New Roman" panose="02020603050405020304" pitchFamily="18" charset="0"/>
              </a:rPr>
              <a:t>А жизнь прижмёт – начать с нуля.</a:t>
            </a:r>
          </a:p>
          <a:p>
            <a:r>
              <a:rPr lang="ru-RU" dirty="0">
                <a:latin typeface="Times New Roman" panose="02020603050405020304" pitchFamily="18" charset="0"/>
                <a:cs typeface="Times New Roman" panose="02020603050405020304" pitchFamily="18" charset="0"/>
              </a:rPr>
              <a:t>Вас наша память не покинет,</a:t>
            </a:r>
          </a:p>
          <a:p>
            <a:r>
              <a:rPr lang="ru-RU" dirty="0">
                <a:latin typeface="Times New Roman" panose="02020603050405020304" pitchFamily="18" charset="0"/>
                <a:cs typeface="Times New Roman" panose="02020603050405020304" pitchFamily="18" charset="0"/>
              </a:rPr>
              <a:t>Спасибо вам, учителя!</a:t>
            </a:r>
          </a:p>
          <a:p>
            <a:r>
              <a:rPr lang="ru-RU" b="1" dirty="0">
                <a:latin typeface="Times New Roman" panose="02020603050405020304" pitchFamily="18" charset="0"/>
                <a:cs typeface="Times New Roman" panose="02020603050405020304" pitchFamily="18" charset="0"/>
              </a:rPr>
              <a:t>Ребята все вместе исполняют песню «Спасибо вам, родные наши деды!»</a:t>
            </a:r>
            <a:endParaRPr lang="ru-RU"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Ведущий:</a:t>
            </a:r>
            <a:r>
              <a:rPr lang="ru-RU" dirty="0">
                <a:latin typeface="Times New Roman" panose="02020603050405020304" pitchFamily="18" charset="0"/>
                <a:cs typeface="Times New Roman" panose="02020603050405020304" pitchFamily="18" charset="0"/>
              </a:rPr>
              <a:t> Спасибо всем за внимание!</a:t>
            </a:r>
          </a:p>
        </p:txBody>
      </p:sp>
      <p:pic>
        <p:nvPicPr>
          <p:cNvPr id="7" name="Рисунок 6"/>
          <p:cNvPicPr/>
          <p:nvPr/>
        </p:nvPicPr>
        <p:blipFill>
          <a:blip r:embed="rId5">
            <a:extLst>
              <a:ext uri="{28A0092B-C50C-407E-A947-70E740481C1C}">
                <a14:useLocalDpi xmlns:a14="http://schemas.microsoft.com/office/drawing/2010/main" val="0"/>
              </a:ext>
            </a:extLst>
          </a:blip>
          <a:srcRect/>
          <a:stretch>
            <a:fillRect/>
          </a:stretch>
        </p:blipFill>
        <p:spPr bwMode="auto">
          <a:xfrm>
            <a:off x="10058400" y="4051737"/>
            <a:ext cx="1529254" cy="1466193"/>
          </a:xfrm>
          <a:prstGeom prst="rect">
            <a:avLst/>
          </a:prstGeom>
          <a:noFill/>
        </p:spPr>
      </p:pic>
    </p:spTree>
    <p:extLst>
      <p:ext uri="{BB962C8B-B14F-4D97-AF65-F5344CB8AC3E}">
        <p14:creationId xmlns:p14="http://schemas.microsoft.com/office/powerpoint/2010/main" val="22575425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23648" y="0"/>
            <a:ext cx="12312869" cy="7616208"/>
          </a:xfrm>
          <a:prstGeom prst="rect">
            <a:avLst/>
          </a:prstGeom>
        </p:spPr>
      </p:pic>
      <p:sp>
        <p:nvSpPr>
          <p:cNvPr id="3" name="Прямоугольник 2"/>
          <p:cNvSpPr/>
          <p:nvPr/>
        </p:nvSpPr>
        <p:spPr>
          <a:xfrm>
            <a:off x="788276" y="425669"/>
            <a:ext cx="4997669" cy="923330"/>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Список литературы</a:t>
            </a:r>
            <a:endParaRPr lang="ru-RU" dirty="0">
              <a:latin typeface="Times New Roman" panose="02020603050405020304" pitchFamily="18" charset="0"/>
              <a:cs typeface="Times New Roman" panose="02020603050405020304" pitchFamily="18" charset="0"/>
            </a:endParaRPr>
          </a:p>
          <a:p>
            <a:pPr lvl="0"/>
            <a:r>
              <a:rPr lang="ru-RU" dirty="0">
                <a:latin typeface="Times New Roman" panose="02020603050405020304" pitchFamily="18" charset="0"/>
                <a:cs typeface="Times New Roman" panose="02020603050405020304" pitchFamily="18" charset="0"/>
              </a:rPr>
              <a:t>Архивные документы из школьного музея.</a:t>
            </a:r>
          </a:p>
          <a:p>
            <a:pPr lvl="0"/>
            <a:endParaRPr lang="ru-RU"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5"/>
          <a:stretch>
            <a:fillRect/>
          </a:stretch>
        </p:blipFill>
        <p:spPr>
          <a:xfrm>
            <a:off x="1340069" y="1558766"/>
            <a:ext cx="5312979" cy="1675864"/>
          </a:xfrm>
          <a:prstGeom prst="rect">
            <a:avLst/>
          </a:prstGeom>
        </p:spPr>
      </p:pic>
      <p:pic>
        <p:nvPicPr>
          <p:cNvPr id="5" name="Рисунок 4"/>
          <p:cNvPicPr>
            <a:picLocks noChangeAspect="1"/>
          </p:cNvPicPr>
          <p:nvPr/>
        </p:nvPicPr>
        <p:blipFill>
          <a:blip r:embed="rId6"/>
          <a:stretch>
            <a:fillRect/>
          </a:stretch>
        </p:blipFill>
        <p:spPr>
          <a:xfrm>
            <a:off x="1552524" y="3234630"/>
            <a:ext cx="3722356" cy="3493991"/>
          </a:xfrm>
          <a:prstGeom prst="rect">
            <a:avLst/>
          </a:prstGeom>
        </p:spPr>
      </p:pic>
      <p:pic>
        <p:nvPicPr>
          <p:cNvPr id="7" name="Рисунок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0024" y="425669"/>
            <a:ext cx="5100524" cy="380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6440024" y="4660792"/>
            <a:ext cx="5100524" cy="2308324"/>
          </a:xfrm>
          <a:prstGeom prst="rect">
            <a:avLst/>
          </a:prstGeom>
        </p:spPr>
        <p:txBody>
          <a:bodyPr wrap="square">
            <a:spAutoFit/>
          </a:bodyPr>
          <a:lstStyle/>
          <a:p>
            <a:pPr lvl="0" algn="ctr" fontAlgn="base">
              <a:spcBef>
                <a:spcPct val="0"/>
              </a:spcBef>
              <a:spcAft>
                <a:spcPct val="0"/>
              </a:spcAft>
            </a:pPr>
            <a:r>
              <a:rPr lang="ru-RU" altLang="ru-RU" sz="4800" b="1" dirty="0">
                <a:solidFill>
                  <a:prstClr val="black"/>
                </a:solidFill>
                <a:latin typeface="Times New Roman" panose="02020603050405020304" pitchFamily="18" charset="0"/>
                <a:cs typeface="Times New Roman" panose="02020603050405020304" pitchFamily="18" charset="0"/>
              </a:rPr>
              <a:t>СПАСИБО      ВАМ, УЧИТЕЛЯ!</a:t>
            </a:r>
          </a:p>
        </p:txBody>
      </p:sp>
    </p:spTree>
    <p:extLst>
      <p:ext uri="{BB962C8B-B14F-4D97-AF65-F5344CB8AC3E}">
        <p14:creationId xmlns:p14="http://schemas.microsoft.com/office/powerpoint/2010/main" val="6008195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120869" y="92537"/>
            <a:ext cx="12312869" cy="7616208"/>
          </a:xfrm>
          <a:prstGeom prst="rect">
            <a:avLst/>
          </a:prstGeom>
        </p:spPr>
      </p:pic>
      <p:pic>
        <p:nvPicPr>
          <p:cNvPr id="14" name="Рисунок 13"/>
          <p:cNvPicPr>
            <a:picLocks noChangeAspect="1"/>
          </p:cNvPicPr>
          <p:nvPr/>
        </p:nvPicPr>
        <p:blipFill>
          <a:blip r:embed="rId5"/>
          <a:stretch>
            <a:fillRect/>
          </a:stretch>
        </p:blipFill>
        <p:spPr>
          <a:xfrm>
            <a:off x="574352" y="5249918"/>
            <a:ext cx="1758119" cy="1749584"/>
          </a:xfrm>
          <a:prstGeom prst="rect">
            <a:avLst/>
          </a:prstGeom>
        </p:spPr>
      </p:pic>
      <p:sp>
        <p:nvSpPr>
          <p:cNvPr id="11" name="TextBox 10"/>
          <p:cNvSpPr txBox="1"/>
          <p:nvPr/>
        </p:nvSpPr>
        <p:spPr>
          <a:xfrm>
            <a:off x="8487507" y="1813034"/>
            <a:ext cx="2790093" cy="369332"/>
          </a:xfrm>
          <a:prstGeom prst="rect">
            <a:avLst/>
          </a:prstGeom>
          <a:noFill/>
        </p:spPr>
        <p:txBody>
          <a:bodyPr wrap="square" rtlCol="0">
            <a:spAutoFit/>
          </a:bodyPr>
          <a:lstStyle/>
          <a:p>
            <a:pPr algn="just"/>
            <a:r>
              <a:rPr lang="ru-RU" dirty="0" smtClean="0">
                <a:latin typeface="Times New Roman" pitchFamily="18" charset="0"/>
                <a:ea typeface="Times New Roman" pitchFamily="18" charset="0"/>
                <a:cs typeface="Times New Roman" pitchFamily="18" charset="0"/>
              </a:rPr>
              <a:t> </a:t>
            </a:r>
            <a:endParaRPr lang="ru-RU" dirty="0">
              <a:latin typeface="Times New Roman" pitchFamily="18" charset="0"/>
              <a:cs typeface="Times New Roman" pitchFamily="18" charset="0"/>
            </a:endParaRPr>
          </a:p>
        </p:txBody>
      </p:sp>
      <p:sp>
        <p:nvSpPr>
          <p:cNvPr id="3" name="Прямоугольник 2"/>
          <p:cNvSpPr/>
          <p:nvPr/>
        </p:nvSpPr>
        <p:spPr>
          <a:xfrm>
            <a:off x="740979" y="1592317"/>
            <a:ext cx="4855781" cy="2308324"/>
          </a:xfrm>
          <a:prstGeom prst="rect">
            <a:avLst/>
          </a:prstGeom>
        </p:spPr>
        <p:txBody>
          <a:bodyPr wrap="square">
            <a:spAutoFit/>
          </a:bodyPr>
          <a:lstStyle/>
          <a:p>
            <a:pPr algn="ctr"/>
            <a:r>
              <a:rPr lang="ru-RU" sz="3600" b="1" dirty="0">
                <a:solidFill>
                  <a:srgbClr val="002060"/>
                </a:solidFill>
                <a:latin typeface="Times New Roman" panose="02020603050405020304" pitchFamily="18" charset="0"/>
                <a:cs typeface="Times New Roman" panose="02020603050405020304" pitchFamily="18" charset="0"/>
              </a:rPr>
              <a:t>Нет в России семьи такой</a:t>
            </a:r>
            <a:r>
              <a:rPr lang="ru-RU" sz="3600" b="1" dirty="0" smtClean="0">
                <a:solidFill>
                  <a:srgbClr val="002060"/>
                </a:solidFill>
                <a:latin typeface="Times New Roman" panose="02020603050405020304" pitchFamily="18" charset="0"/>
                <a:cs typeface="Times New Roman" panose="02020603050405020304" pitchFamily="18" charset="0"/>
              </a:rPr>
              <a:t>,</a:t>
            </a:r>
          </a:p>
          <a:p>
            <a:pPr algn="ctr"/>
            <a:r>
              <a:rPr lang="ru-RU" sz="3600" b="1" dirty="0" smtClean="0">
                <a:solidFill>
                  <a:srgbClr val="002060"/>
                </a:solidFill>
                <a:latin typeface="Times New Roman" panose="02020603050405020304" pitchFamily="18" charset="0"/>
                <a:cs typeface="Times New Roman" panose="02020603050405020304" pitchFamily="18" charset="0"/>
              </a:rPr>
              <a:t> </a:t>
            </a:r>
            <a:r>
              <a:rPr lang="ru-RU" sz="3600" b="1" dirty="0">
                <a:solidFill>
                  <a:srgbClr val="002060"/>
                </a:solidFill>
                <a:latin typeface="Times New Roman" panose="02020603050405020304" pitchFamily="18" charset="0"/>
                <a:cs typeface="Times New Roman" panose="02020603050405020304" pitchFamily="18" charset="0"/>
              </a:rPr>
              <a:t>где б не памятен был свой герой</a:t>
            </a:r>
          </a:p>
        </p:txBody>
      </p:sp>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6360" y="331076"/>
            <a:ext cx="5285171" cy="6684191"/>
          </a:xfrm>
          <a:prstGeom prst="rect">
            <a:avLst/>
          </a:prstGeom>
        </p:spPr>
      </p:pic>
    </p:spTree>
    <p:extLst>
      <p:ext uri="{BB962C8B-B14F-4D97-AF65-F5344CB8AC3E}">
        <p14:creationId xmlns:p14="http://schemas.microsoft.com/office/powerpoint/2010/main" val="41074860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23648" y="0"/>
            <a:ext cx="12312869" cy="7616208"/>
          </a:xfrm>
          <a:prstGeom prst="rect">
            <a:avLst/>
          </a:prstGeom>
        </p:spPr>
      </p:pic>
      <p:pic>
        <p:nvPicPr>
          <p:cNvPr id="5" name="Рисунок 4" descr="E:\Кучаров.jpg"/>
          <p:cNvPicPr/>
          <p:nvPr/>
        </p:nvPicPr>
        <p:blipFill rotWithShape="1">
          <a:blip r:embed="rId5" cstate="print">
            <a:extLst>
              <a:ext uri="{28A0092B-C50C-407E-A947-70E740481C1C}">
                <a14:useLocalDpi xmlns:a14="http://schemas.microsoft.com/office/drawing/2010/main" val="0"/>
              </a:ext>
            </a:extLst>
          </a:blip>
          <a:srcRect l="25493" t="5896" r="45486" b="68670"/>
          <a:stretch/>
        </p:blipFill>
        <p:spPr bwMode="auto">
          <a:xfrm>
            <a:off x="744264" y="409905"/>
            <a:ext cx="2095500" cy="2490952"/>
          </a:xfrm>
          <a:prstGeom prst="rect">
            <a:avLst/>
          </a:prstGeom>
          <a:noFill/>
          <a:ln>
            <a:noFill/>
          </a:ln>
          <a:extLst>
            <a:ext uri="{53640926-AAD7-44D8-BBD7-CCE9431645EC}">
              <a14:shadowObscured xmlns:a14="http://schemas.microsoft.com/office/drawing/2010/main"/>
            </a:ext>
          </a:extLst>
        </p:spPr>
      </p:pic>
      <p:sp>
        <p:nvSpPr>
          <p:cNvPr id="3" name="Прямоугольник 2"/>
          <p:cNvSpPr/>
          <p:nvPr/>
        </p:nvSpPr>
        <p:spPr>
          <a:xfrm>
            <a:off x="2839764" y="409905"/>
            <a:ext cx="3293022" cy="5896999"/>
          </a:xfrm>
          <a:prstGeom prst="rect">
            <a:avLst/>
          </a:prstGeom>
        </p:spPr>
        <p:txBody>
          <a:bodyPr wrap="square">
            <a:spAutoFit/>
          </a:bodyPr>
          <a:lstStyle/>
          <a:p>
            <a:pPr indent="449580" algn="ctr">
              <a:lnSpc>
                <a:spcPct val="115000"/>
              </a:lnSpc>
              <a:spcAft>
                <a:spcPts val="0"/>
              </a:spcAft>
            </a:pPr>
            <a:r>
              <a:rPr lang="ru-RU" sz="2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И дошёл он до Берлина</a:t>
            </a:r>
          </a:p>
          <a:p>
            <a:pPr indent="449580" algn="just">
              <a:lnSpc>
                <a:spcPct val="115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Для </a:t>
            </a:r>
            <a:r>
              <a:rPr lang="ru-RU" dirty="0" err="1">
                <a:latin typeface="Times New Roman" panose="02020603050405020304" pitchFamily="18" charset="0"/>
                <a:ea typeface="Calibri" panose="020F0502020204030204" pitchFamily="34" charset="0"/>
                <a:cs typeface="Times New Roman" panose="02020603050405020304" pitchFamily="18" charset="0"/>
              </a:rPr>
              <a:t>Рахима</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Кучарова</a:t>
            </a:r>
            <a:r>
              <a:rPr lang="ru-RU" dirty="0">
                <a:latin typeface="Times New Roman" panose="02020603050405020304" pitchFamily="18" charset="0"/>
                <a:ea typeface="Calibri" panose="020F0502020204030204" pitchFamily="34" charset="0"/>
                <a:cs typeface="Times New Roman" panose="02020603050405020304" pitchFamily="18" charset="0"/>
              </a:rPr>
              <a:t>, как и для всех его сверстников, Великая Отечественная война была полной неожиданностью. В мирной жизни он пахал землю и сеял хлеб, ухаживал за скотом. И вдруг страшная весть: фашисты вероломно, нарушив мирный договор, напали на нашу страну. </a:t>
            </a:r>
            <a:r>
              <a:rPr lang="ru-RU" dirty="0" err="1">
                <a:latin typeface="Times New Roman" panose="02020603050405020304" pitchFamily="18" charset="0"/>
                <a:ea typeface="Calibri" panose="020F0502020204030204" pitchFamily="34" charset="0"/>
                <a:cs typeface="Times New Roman" panose="02020603050405020304" pitchFamily="18" charset="0"/>
              </a:rPr>
              <a:t>Рахим</a:t>
            </a:r>
            <a:r>
              <a:rPr lang="ru-RU" dirty="0">
                <a:latin typeface="Times New Roman" panose="02020603050405020304" pitchFamily="18" charset="0"/>
                <a:ea typeface="Calibri" panose="020F0502020204030204" pitchFamily="34" charset="0"/>
                <a:cs typeface="Times New Roman" panose="02020603050405020304" pitchFamily="18" charset="0"/>
              </a:rPr>
              <a:t> был призван в армию, прошел кратковременные курсы связистов-разведчиков и, спустя несколько месяцев, был определён корректировщиком артиллерийского полка. </a:t>
            </a: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Прямоугольник 6"/>
          <p:cNvSpPr/>
          <p:nvPr/>
        </p:nvSpPr>
        <p:spPr>
          <a:xfrm>
            <a:off x="6479628" y="409905"/>
            <a:ext cx="5013434" cy="6186309"/>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Однажды  в 1994 году, когда наши войска находились на территории Восточной Пруссии, </a:t>
            </a:r>
            <a:r>
              <a:rPr lang="ru-RU" dirty="0" err="1">
                <a:latin typeface="Times New Roman" panose="02020603050405020304" pitchFamily="18" charset="0"/>
                <a:cs typeface="Times New Roman" panose="02020603050405020304" pitchFamily="18" charset="0"/>
              </a:rPr>
              <a:t>Р.Кучаров</a:t>
            </a:r>
            <a:r>
              <a:rPr lang="ru-RU" dirty="0">
                <a:latin typeface="Times New Roman" panose="02020603050405020304" pitchFamily="18" charset="0"/>
                <a:cs typeface="Times New Roman" panose="02020603050405020304" pitchFamily="18" charset="0"/>
              </a:rPr>
              <a:t>  совершил подвиг. Находясь в укрытии, далеко от своих, он заметил большое скопление вражеской техники, которую фашисты скрытно пытались передислоцировать. </a:t>
            </a:r>
            <a:r>
              <a:rPr lang="ru-RU" dirty="0" err="1">
                <a:latin typeface="Times New Roman" panose="02020603050405020304" pitchFamily="18" charset="0"/>
                <a:cs typeface="Times New Roman" panose="02020603050405020304" pitchFamily="18" charset="0"/>
              </a:rPr>
              <a:t>Рахим</a:t>
            </a:r>
            <a:r>
              <a:rPr lang="ru-RU" dirty="0">
                <a:latin typeface="Times New Roman" panose="02020603050405020304" pitchFamily="18" charset="0"/>
                <a:cs typeface="Times New Roman" panose="02020603050405020304" pitchFamily="18" charset="0"/>
              </a:rPr>
              <a:t> немедленно дал знать об этом командиру полка. Огонь  “бога войны”- нашей артиллерии- корректировал рядовой </a:t>
            </a:r>
            <a:r>
              <a:rPr lang="ru-RU" dirty="0" err="1">
                <a:latin typeface="Times New Roman" panose="02020603050405020304" pitchFamily="18" charset="0"/>
                <a:cs typeface="Times New Roman" panose="02020603050405020304" pitchFamily="18" charset="0"/>
              </a:rPr>
              <a:t>Кучаров</a:t>
            </a:r>
            <a:r>
              <a:rPr lang="ru-RU" dirty="0">
                <a:latin typeface="Times New Roman" panose="02020603050405020304" pitchFamily="18" charset="0"/>
                <a:cs typeface="Times New Roman" panose="02020603050405020304" pitchFamily="18" charset="0"/>
              </a:rPr>
              <a:t>. </a:t>
            </a:r>
          </a:p>
          <a:p>
            <a:pPr algn="just"/>
            <a:r>
              <a:rPr lang="ru-RU" dirty="0">
                <a:latin typeface="Times New Roman" panose="02020603050405020304" pitchFamily="18" charset="0"/>
                <a:cs typeface="Times New Roman" panose="02020603050405020304" pitchFamily="18" charset="0"/>
              </a:rPr>
              <a:t>Десятки самоходных установок, автомашин, цистерн с горючим осталось гореть, не тронувшись с места. Командование по достоинству оценило ратный труд воина-сибиряка, наградив его орденом Красной Звезды. На груди у него сверкают также медали  “За боевые заслуги “, “За победу над Германией” и другие.</a:t>
            </a:r>
          </a:p>
          <a:p>
            <a:pPr algn="just"/>
            <a:r>
              <a:rPr lang="ru-RU" dirty="0">
                <a:latin typeface="Times New Roman" panose="02020603050405020304" pitchFamily="18" charset="0"/>
                <a:cs typeface="Times New Roman" panose="02020603050405020304" pitchFamily="18" charset="0"/>
              </a:rPr>
              <a:t>В одном из боев в апреле 1945 года </a:t>
            </a:r>
            <a:r>
              <a:rPr lang="ru-RU" dirty="0" err="1">
                <a:latin typeface="Times New Roman" panose="02020603050405020304" pitchFamily="18" charset="0"/>
                <a:cs typeface="Times New Roman" panose="02020603050405020304" pitchFamily="18" charset="0"/>
              </a:rPr>
              <a:t>Рахим</a:t>
            </a:r>
            <a:r>
              <a:rPr lang="ru-RU" dirty="0">
                <a:latin typeface="Times New Roman" panose="02020603050405020304" pitchFamily="18" charset="0"/>
                <a:cs typeface="Times New Roman" panose="02020603050405020304" pitchFamily="18" charset="0"/>
              </a:rPr>
              <a:t> был ранен. После излечения он снова вернулся в свою гаубичную артиллерийскую бригаду, куда был направлен незадолго до ранения, и прослужил по февраль 1946 года.</a:t>
            </a:r>
          </a:p>
        </p:txBody>
      </p:sp>
      <p:pic>
        <p:nvPicPr>
          <p:cNvPr id="8" name="Рисунок 7"/>
          <p:cNvPicPr>
            <a:picLocks noChangeAspect="1"/>
          </p:cNvPicPr>
          <p:nvPr/>
        </p:nvPicPr>
        <p:blipFill>
          <a:blip r:embed="rId6"/>
          <a:stretch>
            <a:fillRect/>
          </a:stretch>
        </p:blipFill>
        <p:spPr>
          <a:xfrm>
            <a:off x="740424" y="5682010"/>
            <a:ext cx="1255885" cy="1249788"/>
          </a:xfrm>
          <a:prstGeom prst="rect">
            <a:avLst/>
          </a:prstGeom>
        </p:spPr>
      </p:pic>
      <p:pic>
        <p:nvPicPr>
          <p:cNvPr id="9" name="Рисунок 8"/>
          <p:cNvPicPr>
            <a:picLocks noChangeAspect="1"/>
          </p:cNvPicPr>
          <p:nvPr/>
        </p:nvPicPr>
        <p:blipFill>
          <a:blip r:embed="rId6"/>
          <a:stretch>
            <a:fillRect/>
          </a:stretch>
        </p:blipFill>
        <p:spPr>
          <a:xfrm>
            <a:off x="10745128" y="6252085"/>
            <a:ext cx="858293" cy="854126"/>
          </a:xfrm>
          <a:prstGeom prst="rect">
            <a:avLst/>
          </a:prstGeom>
        </p:spPr>
      </p:pic>
    </p:spTree>
    <p:extLst>
      <p:ext uri="{BB962C8B-B14F-4D97-AF65-F5344CB8AC3E}">
        <p14:creationId xmlns:p14="http://schemas.microsoft.com/office/powerpoint/2010/main" val="32583076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0" y="0"/>
            <a:ext cx="12312869" cy="7616208"/>
          </a:xfrm>
          <a:prstGeom prst="rect">
            <a:avLst/>
          </a:prstGeom>
        </p:spPr>
      </p:pic>
      <p:sp>
        <p:nvSpPr>
          <p:cNvPr id="4" name="Прямоугольник 3"/>
          <p:cNvSpPr/>
          <p:nvPr/>
        </p:nvSpPr>
        <p:spPr>
          <a:xfrm>
            <a:off x="1119352" y="551792"/>
            <a:ext cx="4398579" cy="312650"/>
          </a:xfrm>
          <a:prstGeom prst="rect">
            <a:avLst/>
          </a:prstGeom>
        </p:spPr>
        <p:txBody>
          <a:bodyPr wrap="square">
            <a:spAutoFit/>
          </a:bodyPr>
          <a:lstStyle/>
          <a:p>
            <a:pPr>
              <a:lnSpc>
                <a:spcPct val="107000"/>
              </a:lnSpc>
              <a:spcAft>
                <a:spcPts val="0"/>
              </a:spcAft>
            </a:pP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descr="E:\001.jpg"/>
          <p:cNvPicPr/>
          <p:nvPr/>
        </p:nvPicPr>
        <p:blipFill rotWithShape="1">
          <a:blip r:embed="rId5" cstate="print">
            <a:extLst>
              <a:ext uri="{28A0092B-C50C-407E-A947-70E740481C1C}">
                <a14:useLocalDpi xmlns:a14="http://schemas.microsoft.com/office/drawing/2010/main" val="0"/>
              </a:ext>
            </a:extLst>
          </a:blip>
          <a:srcRect l="14042" t="10422" r="21233" b="17738"/>
          <a:stretch/>
        </p:blipFill>
        <p:spPr bwMode="auto">
          <a:xfrm>
            <a:off x="6421492" y="292394"/>
            <a:ext cx="3053584" cy="3515710"/>
          </a:xfrm>
          <a:prstGeom prst="rect">
            <a:avLst/>
          </a:prstGeom>
          <a:noFill/>
          <a:ln>
            <a:noFill/>
          </a:ln>
          <a:extLst>
            <a:ext uri="{53640926-AAD7-44D8-BBD7-CCE9431645EC}">
              <a14:shadowObscured xmlns:a14="http://schemas.microsoft.com/office/drawing/2010/main"/>
            </a:ext>
          </a:extLst>
        </p:spPr>
      </p:pic>
      <p:sp>
        <p:nvSpPr>
          <p:cNvPr id="3" name="Прямоугольник 2"/>
          <p:cNvSpPr/>
          <p:nvPr/>
        </p:nvSpPr>
        <p:spPr>
          <a:xfrm>
            <a:off x="9475075" y="1355834"/>
            <a:ext cx="2380593" cy="954107"/>
          </a:xfrm>
          <a:prstGeom prst="rect">
            <a:avLst/>
          </a:prstGeom>
        </p:spPr>
        <p:txBody>
          <a:bodyPr wrap="square">
            <a:spAutoFit/>
          </a:bodyPr>
          <a:lstStyle/>
          <a:p>
            <a:pPr algn="ctr"/>
            <a:r>
              <a:rPr lang="ru-RU" sz="2800" b="1" dirty="0">
                <a:solidFill>
                  <a:srgbClr val="7030A0"/>
                </a:solidFill>
                <a:latin typeface="Times New Roman" panose="02020603050405020304" pitchFamily="18" charset="0"/>
                <a:cs typeface="Times New Roman" panose="02020603050405020304" pitchFamily="18" charset="0"/>
              </a:rPr>
              <a:t>Мой прадедушка</a:t>
            </a:r>
          </a:p>
        </p:txBody>
      </p:sp>
      <p:sp>
        <p:nvSpPr>
          <p:cNvPr id="6" name="Прямоугольник 5"/>
          <p:cNvSpPr/>
          <p:nvPr/>
        </p:nvSpPr>
        <p:spPr>
          <a:xfrm>
            <a:off x="6274676" y="4100498"/>
            <a:ext cx="5376041" cy="2585323"/>
          </a:xfrm>
          <a:prstGeom prst="rect">
            <a:avLst/>
          </a:prstGeom>
        </p:spPr>
        <p:txBody>
          <a:bodyPr wrap="square">
            <a:spAutoFit/>
          </a:bodyPr>
          <a:lstStyle/>
          <a:p>
            <a:pPr algn="just"/>
            <a:r>
              <a:rPr lang="ru-RU" dirty="0">
                <a:solidFill>
                  <a:srgbClr val="000000"/>
                </a:solidFill>
                <a:latin typeface="Times New Roman" panose="02020603050405020304" pitchFamily="18" charset="0"/>
                <a:ea typeface="Times New Roman" panose="02020603050405020304" pitchFamily="18" charset="0"/>
              </a:rPr>
              <a:t>Мой прадедушка, </a:t>
            </a:r>
            <a:r>
              <a:rPr lang="ru-RU" dirty="0" err="1">
                <a:solidFill>
                  <a:srgbClr val="000000"/>
                </a:solidFill>
                <a:latin typeface="Times New Roman" panose="02020603050405020304" pitchFamily="18" charset="0"/>
                <a:ea typeface="Times New Roman" panose="02020603050405020304" pitchFamily="18" charset="0"/>
              </a:rPr>
              <a:t>Кушин</a:t>
            </a:r>
            <a:r>
              <a:rPr lang="ru-RU" dirty="0">
                <a:solidFill>
                  <a:srgbClr val="000000"/>
                </a:solidFill>
                <a:latin typeface="Times New Roman" panose="02020603050405020304" pitchFamily="18" charset="0"/>
                <a:ea typeface="Times New Roman" panose="02020603050405020304" pitchFamily="18" charset="0"/>
              </a:rPr>
              <a:t> Федор </a:t>
            </a:r>
            <a:r>
              <a:rPr lang="ru-RU" dirty="0" err="1">
                <a:solidFill>
                  <a:srgbClr val="000000"/>
                </a:solidFill>
                <a:latin typeface="Times New Roman" panose="02020603050405020304" pitchFamily="18" charset="0"/>
                <a:ea typeface="Times New Roman" panose="02020603050405020304" pitchFamily="18" charset="0"/>
              </a:rPr>
              <a:t>Никонорович</a:t>
            </a:r>
            <a:r>
              <a:rPr lang="ru-RU" dirty="0">
                <a:solidFill>
                  <a:srgbClr val="000000"/>
                </a:solidFill>
                <a:latin typeface="Times New Roman" panose="02020603050405020304" pitchFamily="18" charset="0"/>
                <a:ea typeface="Times New Roman" panose="02020603050405020304" pitchFamily="18" charset="0"/>
              </a:rPr>
              <a:t>, родился       26 августа 1924 года, в </a:t>
            </a:r>
            <a:r>
              <a:rPr lang="ru-RU" dirty="0" err="1">
                <a:solidFill>
                  <a:srgbClr val="000000"/>
                </a:solidFill>
                <a:latin typeface="Times New Roman" panose="02020603050405020304" pitchFamily="18" charset="0"/>
                <a:ea typeface="Times New Roman" panose="02020603050405020304" pitchFamily="18" charset="0"/>
              </a:rPr>
              <a:t>Ярковском</a:t>
            </a:r>
            <a:r>
              <a:rPr lang="ru-RU" dirty="0">
                <a:solidFill>
                  <a:srgbClr val="000000"/>
                </a:solidFill>
                <a:latin typeface="Times New Roman" panose="02020603050405020304" pitchFamily="18" charset="0"/>
                <a:ea typeface="Times New Roman" panose="02020603050405020304" pitchFamily="18" charset="0"/>
              </a:rPr>
              <a:t> районе, </a:t>
            </a:r>
            <a:r>
              <a:rPr lang="ru-RU" dirty="0" err="1">
                <a:solidFill>
                  <a:srgbClr val="000000"/>
                </a:solidFill>
                <a:latin typeface="Times New Roman" panose="02020603050405020304" pitchFamily="18" charset="0"/>
                <a:ea typeface="Times New Roman" panose="02020603050405020304" pitchFamily="18" charset="0"/>
              </a:rPr>
              <a:t>д.Щучье</a:t>
            </a:r>
            <a:r>
              <a:rPr lang="ru-RU" dirty="0">
                <a:solidFill>
                  <a:srgbClr val="000000"/>
                </a:solidFill>
                <a:latin typeface="Times New Roman" panose="02020603050405020304" pitchFamily="18" charset="0"/>
                <a:ea typeface="Times New Roman" panose="02020603050405020304" pitchFamily="18" charset="0"/>
              </a:rPr>
              <a:t>, в многодетной семье.</a:t>
            </a:r>
          </a:p>
          <a:p>
            <a:pPr algn="just"/>
            <a:r>
              <a:rPr lang="ru-RU" dirty="0">
                <a:latin typeface="Times New Roman" panose="02020603050405020304" pitchFamily="18" charset="0"/>
                <a:cs typeface="Times New Roman" panose="02020603050405020304" pitchFamily="18" charset="0"/>
              </a:rPr>
              <a:t>Прадед женился после войны в 1948г. на Кротовой Ольге Ивановне, уроженке </a:t>
            </a:r>
            <a:r>
              <a:rPr lang="ru-RU" dirty="0" err="1">
                <a:latin typeface="Times New Roman" panose="02020603050405020304" pitchFamily="18" charset="0"/>
                <a:cs typeface="Times New Roman" panose="02020603050405020304" pitchFamily="18" charset="0"/>
              </a:rPr>
              <a:t>с.Дубровное</a:t>
            </a:r>
            <a:r>
              <a:rPr lang="ru-RU" dirty="0">
                <a:latin typeface="Times New Roman" panose="02020603050405020304" pitchFamily="18" charset="0"/>
                <a:cs typeface="Times New Roman" panose="02020603050405020304" pitchFamily="18" charset="0"/>
              </a:rPr>
              <a:t>. У Федора </a:t>
            </a:r>
            <a:r>
              <a:rPr lang="ru-RU" dirty="0" err="1">
                <a:latin typeface="Times New Roman" panose="02020603050405020304" pitchFamily="18" charset="0"/>
                <a:cs typeface="Times New Roman" panose="02020603050405020304" pitchFamily="18" charset="0"/>
              </a:rPr>
              <a:t>Никоноровича</a:t>
            </a:r>
            <a:r>
              <a:rPr lang="ru-RU" dirty="0">
                <a:latin typeface="Times New Roman" panose="02020603050405020304" pitchFamily="18" charset="0"/>
                <a:cs typeface="Times New Roman" panose="02020603050405020304" pitchFamily="18" charset="0"/>
              </a:rPr>
              <a:t> и Ольги Ивановны  было 4 ребенка.</a:t>
            </a:r>
          </a:p>
          <a:p>
            <a:pPr algn="just"/>
            <a:r>
              <a:rPr lang="ru-RU" dirty="0">
                <a:latin typeface="Times New Roman" panose="02020603050405020304" pitchFamily="18" charset="0"/>
                <a:cs typeface="Times New Roman" panose="02020603050405020304" pitchFamily="18" charset="0"/>
              </a:rPr>
              <a:t> После войны он работал в Леспромхозе трактористом на К-700. На то время ему было 24 года. </a:t>
            </a:r>
          </a:p>
        </p:txBody>
      </p:sp>
      <p:sp>
        <p:nvSpPr>
          <p:cNvPr id="7" name="Прямоугольник 6"/>
          <p:cNvSpPr/>
          <p:nvPr/>
        </p:nvSpPr>
        <p:spPr>
          <a:xfrm>
            <a:off x="677918" y="292394"/>
            <a:ext cx="5423338" cy="4207947"/>
          </a:xfrm>
          <a:prstGeom prst="rect">
            <a:avLst/>
          </a:prstGeom>
        </p:spPr>
        <p:txBody>
          <a:bodyPr wrap="square">
            <a:spAutoFit/>
          </a:bodyPr>
          <a:lstStyle/>
          <a:p>
            <a:pPr algn="just">
              <a:lnSpc>
                <a:spcPct val="115000"/>
              </a:lnSpc>
              <a:spcAft>
                <a:spcPts val="0"/>
              </a:spcAft>
            </a:pPr>
            <a:r>
              <a:rPr lang="ru-RU" dirty="0" err="1" smtClean="0">
                <a:latin typeface="Times New Roman" panose="02020603050405020304" pitchFamily="18" charset="0"/>
                <a:ea typeface="Calibri" panose="020F0502020204030204" pitchFamily="34" charset="0"/>
                <a:cs typeface="Times New Roman" panose="02020603050405020304" pitchFamily="18" charset="0"/>
              </a:rPr>
              <a:t>Рахим</a:t>
            </a:r>
            <a:r>
              <a:rPr lang="ru-RU" dirty="0" smtClean="0">
                <a:latin typeface="Times New Roman" panose="02020603050405020304" pitchFamily="18" charset="0"/>
                <a:ea typeface="Calibri" panose="020F0502020204030204" pitchFamily="34" charset="0"/>
                <a:cs typeface="Times New Roman" panose="02020603050405020304" pitchFamily="18" charset="0"/>
              </a:rPr>
              <a:t> </a:t>
            </a:r>
            <a:r>
              <a:rPr lang="ru-RU" dirty="0" err="1" smtClean="0">
                <a:latin typeface="Times New Roman" panose="02020603050405020304" pitchFamily="18" charset="0"/>
                <a:ea typeface="Calibri" panose="020F0502020204030204" pitchFamily="34" charset="0"/>
                <a:cs typeface="Times New Roman" panose="02020603050405020304" pitchFamily="18" charset="0"/>
              </a:rPr>
              <a:t>Кучаров</a:t>
            </a:r>
            <a:r>
              <a:rPr lang="ru-RU" dirty="0" smtClean="0">
                <a:latin typeface="Times New Roman" panose="02020603050405020304" pitchFamily="18" charset="0"/>
                <a:ea typeface="Calibri" panose="020F0502020204030204" pitchFamily="34" charset="0"/>
                <a:cs typeface="Times New Roman" panose="02020603050405020304" pitchFamily="18" charset="0"/>
              </a:rPr>
              <a:t> - </a:t>
            </a:r>
            <a:r>
              <a:rPr lang="ru-RU" dirty="0">
                <a:latin typeface="Times New Roman" panose="02020603050405020304" pitchFamily="18" charset="0"/>
                <a:ea typeface="Calibri" panose="020F0502020204030204" pitchFamily="34" charset="0"/>
                <a:cs typeface="Times New Roman" panose="02020603050405020304" pitchFamily="18" charset="0"/>
              </a:rPr>
              <a:t>участник освобождения Венгрии, Чехословакии. С боями он дошёл до самого логова фашистов-Берлина. В жестоких сражениях Берлинской операции погибло очень много замечательных парней, земляков </a:t>
            </a:r>
            <a:r>
              <a:rPr lang="ru-RU" dirty="0" err="1">
                <a:latin typeface="Times New Roman" panose="02020603050405020304" pitchFamily="18" charset="0"/>
                <a:ea typeface="Calibri" panose="020F0502020204030204" pitchFamily="34" charset="0"/>
                <a:cs typeface="Times New Roman" panose="02020603050405020304" pitchFamily="18" charset="0"/>
              </a:rPr>
              <a:t>Рахима</a:t>
            </a:r>
            <a:r>
              <a:rPr lang="ru-RU" dirty="0">
                <a:latin typeface="Times New Roman" panose="02020603050405020304" pitchFamily="18" charset="0"/>
                <a:ea typeface="Calibri" panose="020F0502020204030204" pitchFamily="34" charset="0"/>
                <a:cs typeface="Times New Roman" panose="02020603050405020304" pitchFamily="18" charset="0"/>
              </a:rPr>
              <a:t>. </a:t>
            </a:r>
          </a:p>
          <a:p>
            <a:pPr indent="449580" algn="just">
              <a:lnSpc>
                <a:spcPct val="115000"/>
              </a:lnSpc>
              <a:spcAft>
                <a:spcPts val="0"/>
              </a:spcAft>
            </a:pPr>
            <a:r>
              <a:rPr lang="ru-RU" dirty="0" smtClean="0">
                <a:latin typeface="Times New Roman" panose="02020603050405020304" pitchFamily="18" charset="0"/>
                <a:ea typeface="Calibri" panose="020F0502020204030204" pitchFamily="34" charset="0"/>
                <a:cs typeface="Times New Roman" panose="02020603050405020304" pitchFamily="18" charset="0"/>
              </a:rPr>
              <a:t>- Велика </a:t>
            </a:r>
            <a:r>
              <a:rPr lang="ru-RU" dirty="0">
                <a:latin typeface="Times New Roman" panose="02020603050405020304" pitchFamily="18" charset="0"/>
                <a:ea typeface="Calibri" panose="020F0502020204030204" pitchFamily="34" charset="0"/>
                <a:cs typeface="Times New Roman" panose="02020603050405020304" pitchFamily="18" charset="0"/>
              </a:rPr>
              <a:t>ли наша деревня </a:t>
            </a:r>
            <a:r>
              <a:rPr lang="ru-RU" dirty="0" err="1">
                <a:latin typeface="Times New Roman" panose="02020603050405020304" pitchFamily="18" charset="0"/>
                <a:ea typeface="Calibri" panose="020F0502020204030204" pitchFamily="34" charset="0"/>
                <a:cs typeface="Times New Roman" panose="02020603050405020304" pitchFamily="18" charset="0"/>
              </a:rPr>
              <a:t>Мотуши</a:t>
            </a:r>
            <a:r>
              <a:rPr lang="ru-RU" dirty="0">
                <a:latin typeface="Times New Roman" panose="02020603050405020304" pitchFamily="18" charset="0"/>
                <a:ea typeface="Calibri" panose="020F0502020204030204" pitchFamily="34" charset="0"/>
                <a:cs typeface="Times New Roman" panose="02020603050405020304" pitchFamily="18" charset="0"/>
              </a:rPr>
              <a:t>,- вспоминает ветеран,- а дала Родине сорок защитников, вернулись же домой немногие. Фронтовые раны постоянно дают о себе знать. Но несмотря не это, я до 1970 года продолжал работать в колхозе имени Ленина. Выполнял любое задание. Летом заготавливал сено для общественного животноводства. Почти каждый год сдавал по 20-25 тонн грубых кормов. </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Рисунок 7"/>
          <p:cNvPicPr>
            <a:picLocks noChangeAspect="1"/>
          </p:cNvPicPr>
          <p:nvPr/>
        </p:nvPicPr>
        <p:blipFill>
          <a:blip r:embed="rId6"/>
          <a:stretch>
            <a:fillRect/>
          </a:stretch>
        </p:blipFill>
        <p:spPr>
          <a:xfrm>
            <a:off x="10665371" y="352795"/>
            <a:ext cx="858293" cy="854126"/>
          </a:xfrm>
          <a:prstGeom prst="rect">
            <a:avLst/>
          </a:prstGeom>
        </p:spPr>
      </p:pic>
      <p:pic>
        <p:nvPicPr>
          <p:cNvPr id="9" name="Рисунок 8"/>
          <p:cNvPicPr>
            <a:picLocks noChangeAspect="1"/>
          </p:cNvPicPr>
          <p:nvPr/>
        </p:nvPicPr>
        <p:blipFill>
          <a:blip r:embed="rId6"/>
          <a:stretch>
            <a:fillRect/>
          </a:stretch>
        </p:blipFill>
        <p:spPr>
          <a:xfrm>
            <a:off x="677918" y="5217628"/>
            <a:ext cx="1781503" cy="1772854"/>
          </a:xfrm>
          <a:prstGeom prst="rect">
            <a:avLst/>
          </a:prstGeom>
        </p:spPr>
      </p:pic>
    </p:spTree>
    <p:extLst>
      <p:ext uri="{BB962C8B-B14F-4D97-AF65-F5344CB8AC3E}">
        <p14:creationId xmlns:p14="http://schemas.microsoft.com/office/powerpoint/2010/main" val="7283012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0" y="-467846"/>
            <a:ext cx="12312869" cy="7616208"/>
          </a:xfrm>
          <a:prstGeom prst="rect">
            <a:avLst/>
          </a:prstGeom>
        </p:spPr>
      </p:pic>
      <p:sp>
        <p:nvSpPr>
          <p:cNvPr id="3" name="Прямоугольник 2"/>
          <p:cNvSpPr/>
          <p:nvPr/>
        </p:nvSpPr>
        <p:spPr>
          <a:xfrm>
            <a:off x="709448" y="-126124"/>
            <a:ext cx="5312980" cy="5977021"/>
          </a:xfrm>
          <a:prstGeom prst="rect">
            <a:avLst/>
          </a:prstGeom>
        </p:spPr>
        <p:txBody>
          <a:bodyPr wrap="square">
            <a:spAutoFit/>
          </a:bodyPr>
          <a:lstStyle/>
          <a:p>
            <a:pPr indent="457200" algn="just">
              <a:lnSpc>
                <a:spcPct val="115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До войны учился в Речном училище. На работе получал награды за вывоз леса. Мой прадед не однократно был отмечен за хорошую работу. Получал награды, грамоты, благодарственные письма. После работы в Леспромхозе, его пригласили работать в колхозе им. Ленина.  До пенсии мой прадедушка проработал трактористом. Прадед умер в 1995г. и похоронен на кладбище с. Дубровное</a:t>
            </a:r>
            <a:r>
              <a:rPr lang="ru-RU"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ru-RU" dirty="0">
                <a:latin typeface="Times New Roman" panose="02020603050405020304" pitchFamily="18" charset="0"/>
                <a:cs typeface="Times New Roman" panose="02020603050405020304" pitchFamily="18" charset="0"/>
              </a:rPr>
              <a:t>Моего прадеда, </a:t>
            </a:r>
            <a:r>
              <a:rPr lang="ru-RU" dirty="0" err="1">
                <a:latin typeface="Times New Roman" panose="02020603050405020304" pitchFamily="18" charset="0"/>
                <a:cs typeface="Times New Roman" panose="02020603050405020304" pitchFamily="18" charset="0"/>
              </a:rPr>
              <a:t>Кушина</a:t>
            </a:r>
            <a:r>
              <a:rPr lang="ru-RU" dirty="0">
                <a:latin typeface="Times New Roman" panose="02020603050405020304" pitchFamily="18" charset="0"/>
                <a:cs typeface="Times New Roman" panose="02020603050405020304" pitchFamily="18" charset="0"/>
              </a:rPr>
              <a:t> Федора </a:t>
            </a:r>
            <a:r>
              <a:rPr lang="ru-RU" dirty="0" err="1">
                <a:latin typeface="Times New Roman" panose="02020603050405020304" pitchFamily="18" charset="0"/>
                <a:cs typeface="Times New Roman" panose="02020603050405020304" pitchFamily="18" charset="0"/>
              </a:rPr>
              <a:t>Никоноровича</a:t>
            </a:r>
            <a:r>
              <a:rPr lang="ru-RU" dirty="0">
                <a:latin typeface="Times New Roman" panose="02020603050405020304" pitchFamily="18" charset="0"/>
                <a:cs typeface="Times New Roman" panose="02020603050405020304" pitchFamily="18" charset="0"/>
              </a:rPr>
              <a:t>, в 18 лет призвали в армию</a:t>
            </a:r>
            <a:r>
              <a:rPr lang="ru-RU" dirty="0" smtClean="0">
                <a:latin typeface="Times New Roman" panose="02020603050405020304" pitchFamily="18" charset="0"/>
                <a:cs typeface="Times New Roman" panose="02020603050405020304" pitchFamily="18" charset="0"/>
              </a:rPr>
              <a:t>, попал </a:t>
            </a:r>
            <a:r>
              <a:rPr lang="ru-RU" dirty="0">
                <a:latin typeface="Times New Roman" panose="02020603050405020304" pitchFamily="18" charset="0"/>
                <a:cs typeface="Times New Roman" panose="02020603050405020304" pitchFamily="18" charset="0"/>
              </a:rPr>
              <a:t>на фронт, где служил танкистом. Со своим отделением</a:t>
            </a:r>
            <a:r>
              <a:rPr lang="ru-RU" dirty="0" smtClean="0">
                <a:latin typeface="Times New Roman" panose="02020603050405020304" pitchFamily="18" charset="0"/>
                <a:cs typeface="Times New Roman" panose="02020603050405020304" pitchFamily="18" charset="0"/>
              </a:rPr>
              <a:t>, мой </a:t>
            </a:r>
            <a:r>
              <a:rPr lang="ru-RU" dirty="0">
                <a:latin typeface="Times New Roman" panose="02020603050405020304" pitchFamily="18" charset="0"/>
                <a:cs typeface="Times New Roman" panose="02020603050405020304" pitchFamily="18" charset="0"/>
              </a:rPr>
              <a:t>прадед прошел всю Россию</a:t>
            </a:r>
            <a:r>
              <a:rPr lang="ru-RU" dirty="0" smtClean="0">
                <a:latin typeface="Times New Roman" panose="02020603050405020304" pitchFamily="18" charset="0"/>
                <a:cs typeface="Times New Roman" panose="02020603050405020304" pitchFamily="18" charset="0"/>
              </a:rPr>
              <a:t>, освобождая </a:t>
            </a:r>
            <a:r>
              <a:rPr lang="ru-RU" dirty="0">
                <a:latin typeface="Times New Roman" panose="02020603050405020304" pitchFamily="18" charset="0"/>
                <a:cs typeface="Times New Roman" panose="02020603050405020304" pitchFamily="18" charset="0"/>
              </a:rPr>
              <a:t>деревни и села</a:t>
            </a:r>
            <a:r>
              <a:rPr lang="ru-RU" dirty="0" smtClean="0">
                <a:latin typeface="Times New Roman" panose="02020603050405020304" pitchFamily="18" charset="0"/>
                <a:cs typeface="Times New Roman" panose="02020603050405020304" pitchFamily="18" charset="0"/>
              </a:rPr>
              <a:t>, города, и </a:t>
            </a:r>
            <a:r>
              <a:rPr lang="ru-RU" dirty="0">
                <a:latin typeface="Times New Roman" panose="02020603050405020304" pitchFamily="18" charset="0"/>
                <a:cs typeface="Times New Roman" panose="02020603050405020304" pitchFamily="18" charset="0"/>
              </a:rPr>
              <a:t>встретил победу в Венгрии</a:t>
            </a:r>
            <a:r>
              <a:rPr lang="ru-RU" dirty="0" smtClean="0">
                <a:latin typeface="Times New Roman" panose="02020603050405020304" pitchFamily="18" charset="0"/>
                <a:cs typeface="Times New Roman" panose="02020603050405020304" pitchFamily="18" charset="0"/>
              </a:rPr>
              <a:t>. Он </a:t>
            </a:r>
            <a:r>
              <a:rPr lang="ru-RU" dirty="0">
                <a:latin typeface="Times New Roman" panose="02020603050405020304" pitchFamily="18" charset="0"/>
                <a:cs typeface="Times New Roman" panose="02020603050405020304" pitchFamily="18" charset="0"/>
              </a:rPr>
              <a:t>дважды горел </a:t>
            </a:r>
            <a:r>
              <a:rPr lang="ru-RU" dirty="0" smtClean="0">
                <a:latin typeface="Times New Roman" panose="02020603050405020304" pitchFamily="18" charset="0"/>
                <a:cs typeface="Times New Roman" panose="02020603050405020304" pitchFamily="18" charset="0"/>
              </a:rPr>
              <a:t>в </a:t>
            </a:r>
            <a:r>
              <a:rPr lang="ru-RU" dirty="0">
                <a:latin typeface="Times New Roman" panose="02020603050405020304" pitchFamily="18" charset="0"/>
                <a:cs typeface="Times New Roman" panose="02020603050405020304" pitchFamily="18" charset="0"/>
              </a:rPr>
              <a:t>танке</a:t>
            </a:r>
            <a:r>
              <a:rPr lang="ru-RU" dirty="0" smtClean="0">
                <a:latin typeface="Times New Roman" panose="02020603050405020304" pitchFamily="18" charset="0"/>
                <a:cs typeface="Times New Roman" panose="02020603050405020304" pitchFamily="18" charset="0"/>
              </a:rPr>
              <a:t>, был ранен и </a:t>
            </a:r>
            <a:r>
              <a:rPr lang="ru-RU" dirty="0">
                <a:latin typeface="Times New Roman" panose="02020603050405020304" pitchFamily="18" charset="0"/>
                <a:cs typeface="Times New Roman" panose="02020603050405020304" pitchFamily="18" charset="0"/>
              </a:rPr>
              <a:t>контужен</a:t>
            </a:r>
            <a:r>
              <a:rPr lang="ru-RU" dirty="0" smtClean="0">
                <a:latin typeface="Times New Roman" panose="02020603050405020304" pitchFamily="18" charset="0"/>
                <a:cs typeface="Times New Roman" panose="02020603050405020304" pitchFamily="18" charset="0"/>
              </a:rPr>
              <a:t>. За </a:t>
            </a:r>
            <a:r>
              <a:rPr lang="ru-RU" dirty="0">
                <a:latin typeface="Times New Roman" panose="02020603050405020304" pitchFamily="18" charset="0"/>
                <a:cs typeface="Times New Roman" panose="02020603050405020304" pitchFamily="18" charset="0"/>
              </a:rPr>
              <a:t>проведенные бои</a:t>
            </a:r>
            <a:r>
              <a:rPr lang="ru-RU" dirty="0" smtClean="0">
                <a:latin typeface="Times New Roman" panose="02020603050405020304" pitchFamily="18" charset="0"/>
                <a:cs typeface="Times New Roman" panose="02020603050405020304" pitchFamily="18" charset="0"/>
              </a:rPr>
              <a:t>, мой </a:t>
            </a:r>
            <a:r>
              <a:rPr lang="ru-RU" dirty="0">
                <a:latin typeface="Times New Roman" panose="02020603050405020304" pitchFamily="18" charset="0"/>
                <a:cs typeface="Times New Roman" panose="02020603050405020304" pitchFamily="18" charset="0"/>
              </a:rPr>
              <a:t>прадед получил не мало наград.</a:t>
            </a:r>
          </a:p>
          <a:p>
            <a:pPr algn="just"/>
            <a:r>
              <a:rPr lang="ru-RU" dirty="0">
                <a:latin typeface="Times New Roman" panose="02020603050405020304" pitchFamily="18" charset="0"/>
                <a:cs typeface="Times New Roman" panose="02020603050405020304" pitchFamily="18" charset="0"/>
              </a:rPr>
              <a:t>Вот одна из  выписок  военных приказов о награждениях:</a:t>
            </a:r>
          </a:p>
          <a:p>
            <a:pPr indent="457200" algn="just">
              <a:lnSpc>
                <a:spcPct val="115000"/>
              </a:lnSpc>
              <a:spcAft>
                <a:spcPts val="0"/>
              </a:spcAft>
            </a:pP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4678" y="173420"/>
            <a:ext cx="5281448" cy="4522663"/>
          </a:xfrm>
          <a:prstGeom prst="rect">
            <a:avLst/>
          </a:prstGeom>
          <a:noFill/>
          <a:ln>
            <a:noFill/>
          </a:ln>
        </p:spPr>
      </p:pic>
      <p:sp>
        <p:nvSpPr>
          <p:cNvPr id="5" name="Рамка 4"/>
          <p:cNvSpPr/>
          <p:nvPr/>
        </p:nvSpPr>
        <p:spPr>
          <a:xfrm>
            <a:off x="6274677" y="0"/>
            <a:ext cx="5281448" cy="4698124"/>
          </a:xfrm>
          <a:prstGeom prst="frame">
            <a:avLst>
              <a:gd name="adj1" fmla="val 1762"/>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solidFill>
                <a:schemeClr val="tx1"/>
              </a:solidFill>
            </a:endParaRPr>
          </a:p>
        </p:txBody>
      </p:sp>
      <p:pic>
        <p:nvPicPr>
          <p:cNvPr id="7" name="Рисунок 6"/>
          <p:cNvPicPr>
            <a:picLocks noChangeAspect="1"/>
          </p:cNvPicPr>
          <p:nvPr/>
        </p:nvPicPr>
        <p:blipFill>
          <a:blip r:embed="rId6"/>
          <a:stretch>
            <a:fillRect/>
          </a:stretch>
        </p:blipFill>
        <p:spPr>
          <a:xfrm>
            <a:off x="10331772" y="5297329"/>
            <a:ext cx="1255885" cy="1249788"/>
          </a:xfrm>
          <a:prstGeom prst="rect">
            <a:avLst/>
          </a:prstGeom>
        </p:spPr>
      </p:pic>
      <p:pic>
        <p:nvPicPr>
          <p:cNvPr id="8" name="Рисунок 7"/>
          <p:cNvPicPr>
            <a:picLocks noChangeAspect="1"/>
          </p:cNvPicPr>
          <p:nvPr/>
        </p:nvPicPr>
        <p:blipFill>
          <a:blip r:embed="rId6"/>
          <a:stretch>
            <a:fillRect/>
          </a:stretch>
        </p:blipFill>
        <p:spPr>
          <a:xfrm>
            <a:off x="4766543" y="5297329"/>
            <a:ext cx="1255885" cy="1249788"/>
          </a:xfrm>
          <a:prstGeom prst="rect">
            <a:avLst/>
          </a:prstGeom>
        </p:spPr>
      </p:pic>
    </p:spTree>
    <p:extLst>
      <p:ext uri="{BB962C8B-B14F-4D97-AF65-F5344CB8AC3E}">
        <p14:creationId xmlns:p14="http://schemas.microsoft.com/office/powerpoint/2010/main" val="26610722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115756" y="0"/>
            <a:ext cx="12312869" cy="7616208"/>
          </a:xfrm>
          <a:prstGeom prst="rect">
            <a:avLst/>
          </a:prstGeom>
        </p:spPr>
      </p:pic>
      <p:pic>
        <p:nvPicPr>
          <p:cNvPr id="6" name="Рисунок 5"/>
          <p:cNvPicPr/>
          <p:nvPr/>
        </p:nvPicPr>
        <p:blipFill>
          <a:blip r:embed="rId5">
            <a:extLst>
              <a:ext uri="{28A0092B-C50C-407E-A947-70E740481C1C}">
                <a14:useLocalDpi xmlns:a14="http://schemas.microsoft.com/office/drawing/2010/main" val="0"/>
              </a:ext>
            </a:extLst>
          </a:blip>
          <a:srcRect/>
          <a:stretch>
            <a:fillRect/>
          </a:stretch>
        </p:blipFill>
        <p:spPr bwMode="auto">
          <a:xfrm>
            <a:off x="1032639" y="1059554"/>
            <a:ext cx="2208714" cy="2226976"/>
          </a:xfrm>
          <a:prstGeom prst="rect">
            <a:avLst/>
          </a:prstGeom>
          <a:noFill/>
          <a:ln>
            <a:noFill/>
          </a:ln>
        </p:spPr>
      </p:pic>
      <p:sp>
        <p:nvSpPr>
          <p:cNvPr id="7" name="Прямоугольник 6"/>
          <p:cNvSpPr/>
          <p:nvPr/>
        </p:nvSpPr>
        <p:spPr>
          <a:xfrm rot="10800000" flipV="1">
            <a:off x="3612860" y="1370415"/>
            <a:ext cx="2082143" cy="729430"/>
          </a:xfrm>
          <a:prstGeom prst="rect">
            <a:avLst/>
          </a:prstGeom>
        </p:spPr>
        <p:txBody>
          <a:bodyPr wrap="square">
            <a:spAutoFit/>
          </a:bodyPr>
          <a:lstStyle/>
          <a:p>
            <a:pPr algn="just">
              <a:lnSpc>
                <a:spcPct val="115000"/>
              </a:lnSpc>
              <a:spcAft>
                <a:spcPts val="1000"/>
              </a:spcAft>
              <a:tabLst>
                <a:tab pos="5770880" algn="l"/>
              </a:tabLst>
            </a:pP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Орден "Красной звезды"</a:t>
            </a: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Рисунок 7"/>
          <p:cNvPicPr/>
          <p:nvPr/>
        </p:nvPicPr>
        <p:blipFill>
          <a:blip r:embed="rId6">
            <a:extLst>
              <a:ext uri="{28A0092B-C50C-407E-A947-70E740481C1C}">
                <a14:useLocalDpi xmlns:a14="http://schemas.microsoft.com/office/drawing/2010/main" val="0"/>
              </a:ext>
            </a:extLst>
          </a:blip>
          <a:srcRect/>
          <a:stretch>
            <a:fillRect/>
          </a:stretch>
        </p:blipFill>
        <p:spPr bwMode="auto">
          <a:xfrm>
            <a:off x="1371600" y="3673886"/>
            <a:ext cx="2241260" cy="3184113"/>
          </a:xfrm>
          <a:prstGeom prst="rect">
            <a:avLst/>
          </a:prstGeom>
          <a:noFill/>
          <a:ln>
            <a:noFill/>
          </a:ln>
        </p:spPr>
      </p:pic>
      <p:sp>
        <p:nvSpPr>
          <p:cNvPr id="9" name="Прямоугольник 8"/>
          <p:cNvSpPr/>
          <p:nvPr/>
        </p:nvSpPr>
        <p:spPr>
          <a:xfrm rot="10800000" flipV="1">
            <a:off x="3855308" y="3775640"/>
            <a:ext cx="1839695" cy="1494768"/>
          </a:xfrm>
          <a:prstGeom prst="rect">
            <a:avLst/>
          </a:prstGeom>
        </p:spPr>
        <p:txBody>
          <a:bodyPr wrap="square">
            <a:spAutoFit/>
          </a:bodyPr>
          <a:lstStyle/>
          <a:p>
            <a:pPr algn="just">
              <a:lnSpc>
                <a:spcPct val="115000"/>
              </a:lnSpc>
              <a:spcAft>
                <a:spcPts val="1000"/>
              </a:spcAft>
              <a:tabLst>
                <a:tab pos="5770880" algn="l"/>
              </a:tabLst>
            </a:pP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Так же у прадеда были 2 медали </a:t>
            </a:r>
            <a:endParaRPr lang="ru-RU"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1000"/>
              </a:spcAft>
              <a:tabLst>
                <a:tab pos="5770880" algn="l"/>
              </a:tabLst>
            </a:pPr>
            <a:r>
              <a:rPr lang="ru-RU"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За отвагу":</a:t>
            </a: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Рисунок 9"/>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8384" y="640987"/>
            <a:ext cx="5175348" cy="3363454"/>
          </a:xfrm>
          <a:prstGeom prst="rect">
            <a:avLst/>
          </a:prstGeom>
          <a:noFill/>
          <a:ln>
            <a:noFill/>
          </a:ln>
        </p:spPr>
      </p:pic>
      <p:sp>
        <p:nvSpPr>
          <p:cNvPr id="12" name="Рамка 11"/>
          <p:cNvSpPr/>
          <p:nvPr/>
        </p:nvSpPr>
        <p:spPr>
          <a:xfrm>
            <a:off x="6326631" y="640987"/>
            <a:ext cx="5175348" cy="3363454"/>
          </a:xfrm>
          <a:prstGeom prst="frame">
            <a:avLst>
              <a:gd name="adj1" fmla="val 266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dirty="0">
              <a:solidFill>
                <a:schemeClr val="tx1"/>
              </a:solidFill>
            </a:endParaRPr>
          </a:p>
        </p:txBody>
      </p:sp>
      <p:pic>
        <p:nvPicPr>
          <p:cNvPr id="14" name="Рисунок 13"/>
          <p:cNvPicPr>
            <a:picLocks noChangeAspect="1"/>
          </p:cNvPicPr>
          <p:nvPr/>
        </p:nvPicPr>
        <p:blipFill>
          <a:blip r:embed="rId8"/>
          <a:stretch>
            <a:fillRect/>
          </a:stretch>
        </p:blipFill>
        <p:spPr>
          <a:xfrm>
            <a:off x="10150415" y="5826305"/>
            <a:ext cx="1255885" cy="1249788"/>
          </a:xfrm>
          <a:prstGeom prst="rect">
            <a:avLst/>
          </a:prstGeom>
        </p:spPr>
      </p:pic>
      <p:pic>
        <p:nvPicPr>
          <p:cNvPr id="15" name="Рисунок 14"/>
          <p:cNvPicPr>
            <a:picLocks noChangeAspect="1"/>
          </p:cNvPicPr>
          <p:nvPr/>
        </p:nvPicPr>
        <p:blipFill>
          <a:blip r:embed="rId8"/>
          <a:stretch>
            <a:fillRect/>
          </a:stretch>
        </p:blipFill>
        <p:spPr>
          <a:xfrm>
            <a:off x="5016843" y="322729"/>
            <a:ext cx="945737" cy="941146"/>
          </a:xfrm>
          <a:prstGeom prst="rect">
            <a:avLst/>
          </a:prstGeom>
        </p:spPr>
      </p:pic>
      <p:sp>
        <p:nvSpPr>
          <p:cNvPr id="3" name="Прямоугольник 2"/>
          <p:cNvSpPr/>
          <p:nvPr/>
        </p:nvSpPr>
        <p:spPr>
          <a:xfrm>
            <a:off x="6526924" y="5123793"/>
            <a:ext cx="3153103" cy="1282402"/>
          </a:xfrm>
          <a:prstGeom prst="rect">
            <a:avLst/>
          </a:prstGeom>
        </p:spPr>
        <p:txBody>
          <a:bodyPr wrap="square">
            <a:spAutoFit/>
          </a:bodyPr>
          <a:lstStyle/>
          <a:p>
            <a:pPr>
              <a:lnSpc>
                <a:spcPct val="115000"/>
              </a:lnSpc>
              <a:spcAft>
                <a:spcPts val="1000"/>
              </a:spcAft>
            </a:pPr>
            <a:r>
              <a:rPr lang="ru-RU" sz="2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Я очень горжусь своим прадедом!                                                    </a:t>
            </a:r>
            <a:endParaRPr lang="ru-RU" sz="2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algn="r">
              <a:lnSpc>
                <a:spcPct val="115000"/>
              </a:lnSpc>
              <a:spcAft>
                <a:spcPts val="1000"/>
              </a:spcAft>
            </a:pPr>
            <a:r>
              <a:rPr lang="ru-RU" sz="20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Кушина</a:t>
            </a:r>
            <a:r>
              <a:rPr lang="ru-RU" sz="2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Алина</a:t>
            </a:r>
            <a:endParaRPr lang="ru-RU" sz="2000" b="1" dirty="0">
              <a:solidFill>
                <a:srgbClr val="C00000"/>
              </a:solidFill>
            </a:endParaRPr>
          </a:p>
        </p:txBody>
      </p:sp>
      <p:sp>
        <p:nvSpPr>
          <p:cNvPr id="4" name="Прямоугольник 3"/>
          <p:cNvSpPr/>
          <p:nvPr/>
        </p:nvSpPr>
        <p:spPr>
          <a:xfrm rot="10800000" flipV="1">
            <a:off x="7614743" y="4163700"/>
            <a:ext cx="3515711" cy="410882"/>
          </a:xfrm>
          <a:prstGeom prst="rect">
            <a:avLst/>
          </a:prstGeom>
        </p:spPr>
        <p:txBody>
          <a:bodyPr wrap="square">
            <a:spAutoFit/>
          </a:bodyPr>
          <a:lstStyle/>
          <a:p>
            <a:pPr algn="just">
              <a:lnSpc>
                <a:spcPct val="115000"/>
              </a:lnSpc>
              <a:spcAft>
                <a:spcPts val="1000"/>
              </a:spcAft>
              <a:tabLst>
                <a:tab pos="5770880" algn="l"/>
              </a:tabLst>
            </a:pP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Вот выписка из приказа:</a:t>
            </a: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65893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0" y="0"/>
            <a:ext cx="12312869" cy="7616208"/>
          </a:xfrm>
          <a:prstGeom prst="rect">
            <a:avLst/>
          </a:prstGeom>
        </p:spPr>
      </p:pic>
      <p:pic>
        <p:nvPicPr>
          <p:cNvPr id="3" name="Рисунок 2" descr="E:\ВЕТЕРАНЫ 70-летие ПОБЕДЫ\по Орлову\IMG.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2510" y="457200"/>
            <a:ext cx="2664373" cy="2995448"/>
          </a:xfrm>
          <a:prstGeom prst="rect">
            <a:avLst/>
          </a:prstGeom>
          <a:noFill/>
          <a:ln>
            <a:noFill/>
          </a:ln>
        </p:spPr>
      </p:pic>
      <p:sp>
        <p:nvSpPr>
          <p:cNvPr id="4" name="Прямоугольник 3"/>
          <p:cNvSpPr/>
          <p:nvPr/>
        </p:nvSpPr>
        <p:spPr>
          <a:xfrm>
            <a:off x="772510" y="3563007"/>
            <a:ext cx="5312980" cy="3693319"/>
          </a:xfrm>
          <a:prstGeom prst="rect">
            <a:avLst/>
          </a:prstGeom>
        </p:spPr>
        <p:txBody>
          <a:bodyPr wrap="square">
            <a:spAutoFit/>
          </a:bodyPr>
          <a:lstStyle/>
          <a:p>
            <a:pPr algn="just"/>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Орлов Павел Степанович, родился 24.01.1911 года в Тюменской области, </a:t>
            </a:r>
            <a:r>
              <a:rPr lang="ru-RU"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Ярковском</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районе, д. Дубровное. Призван по мобилизации </a:t>
            </a:r>
            <a:r>
              <a:rPr lang="ru-RU"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Ярковского</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РВК 27.01.1942 года. Зачислен в 151-й запасной стрелковый полк, стрелком с февраля 1942 года по декабрь 1942 года. С декабря 1942 года по май 1946 года служил в 83-ем стрелковом полку, стрелком. </a:t>
            </a:r>
            <a:b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Демобилизован на основании Указа Президиума Верховного Совета СССР от 20.03.1946 года. 18.05.1946 года демобилизовался. 09.05.1945 года вручена </a:t>
            </a:r>
            <a:r>
              <a:rPr lang="ru-RU" dirty="0" err="1">
                <a:latin typeface="Times New Roman" panose="02020603050405020304" pitchFamily="18" charset="0"/>
                <a:cs typeface="Times New Roman" panose="02020603050405020304" pitchFamily="18" charset="0"/>
              </a:rPr>
              <a:t>медаль"За</a:t>
            </a:r>
            <a:r>
              <a:rPr lang="ru-RU" dirty="0">
                <a:latin typeface="Times New Roman" panose="02020603050405020304" pitchFamily="18" charset="0"/>
                <a:cs typeface="Times New Roman" panose="02020603050405020304" pitchFamily="18" charset="0"/>
              </a:rPr>
              <a:t> победу над Германией", 30.09.1946 года вручена медаль "За победу над Японией".</a:t>
            </a:r>
          </a:p>
        </p:txBody>
      </p:sp>
      <p:sp>
        <p:nvSpPr>
          <p:cNvPr id="5" name="TextBox 4"/>
          <p:cNvSpPr txBox="1"/>
          <p:nvPr/>
        </p:nvSpPr>
        <p:spPr>
          <a:xfrm>
            <a:off x="3436883" y="945930"/>
            <a:ext cx="2885089" cy="1077218"/>
          </a:xfrm>
          <a:prstGeom prst="rect">
            <a:avLst/>
          </a:prstGeom>
          <a:noFill/>
        </p:spPr>
        <p:txBody>
          <a:bodyPr wrap="square" rtlCol="0">
            <a:spAutoFit/>
          </a:bodyPr>
          <a:lstStyle/>
          <a:p>
            <a:pPr algn="ctr"/>
            <a:r>
              <a:rPr lang="ru-RU" sz="3200" b="1" dirty="0" smtClean="0">
                <a:solidFill>
                  <a:srgbClr val="7030A0"/>
                </a:solidFill>
                <a:latin typeface="Times New Roman" panose="02020603050405020304" pitchFamily="18" charset="0"/>
                <a:cs typeface="Times New Roman" panose="02020603050405020304" pitchFamily="18" charset="0"/>
              </a:rPr>
              <a:t>Орлов Павел Степанович</a:t>
            </a:r>
            <a:endParaRPr lang="ru-RU" sz="3200" b="1" dirty="0">
              <a:solidFill>
                <a:srgbClr val="7030A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6321973" y="204953"/>
            <a:ext cx="5391807" cy="7294305"/>
          </a:xfrm>
          <a:prstGeom prst="rect">
            <a:avLst/>
          </a:prstGeom>
        </p:spPr>
        <p:txBody>
          <a:bodyPr wrap="square">
            <a:spAutoFit/>
          </a:bodyPr>
          <a:lstStyle/>
          <a:p>
            <a:pPr algn="just"/>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Также награждён юбилейной медалью, и Орденом Славы в честь 40-летия Победы. </a:t>
            </a:r>
            <a:endPar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Ушёл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из жизни </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30.04.1989 года.</a:t>
            </a:r>
          </a:p>
          <a:p>
            <a:pPr algn="ctr"/>
            <a:endParaRPr lang="ru-RU"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ru-RU"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Памяти отца</a:t>
            </a:r>
          </a:p>
          <a:p>
            <a:pPr algn="just"/>
            <a:r>
              <a:rPr lang="ru-RU" dirty="0">
                <a:latin typeface="Times New Roman" panose="02020603050405020304" pitchFamily="18" charset="0"/>
                <a:cs typeface="Times New Roman" panose="02020603050405020304" pitchFamily="18" charset="0"/>
              </a:rPr>
              <a:t>Я дочь фронтовика,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И </a:t>
            </a:r>
            <a:r>
              <a:rPr lang="ru-RU" dirty="0">
                <a:latin typeface="Times New Roman" panose="02020603050405020304" pitchFamily="18" charset="0"/>
                <a:cs typeface="Times New Roman" panose="02020603050405020304" pitchFamily="18" charset="0"/>
              </a:rPr>
              <a:t>этим я горда!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Отец </a:t>
            </a:r>
            <a:r>
              <a:rPr lang="ru-RU" dirty="0">
                <a:latin typeface="Times New Roman" panose="02020603050405020304" pitchFamily="18" charset="0"/>
                <a:cs typeface="Times New Roman" panose="02020603050405020304" pitchFamily="18" charset="0"/>
              </a:rPr>
              <a:t>отчизну защищал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И </a:t>
            </a:r>
            <a:r>
              <a:rPr lang="ru-RU" dirty="0">
                <a:latin typeface="Times New Roman" panose="02020603050405020304" pitchFamily="18" charset="0"/>
                <a:cs typeface="Times New Roman" panose="02020603050405020304" pitchFamily="18" charset="0"/>
              </a:rPr>
              <a:t>нам свободу </a:t>
            </a:r>
            <a:r>
              <a:rPr lang="ru-RU" dirty="0" smtClean="0">
                <a:latin typeface="Times New Roman" panose="02020603050405020304" pitchFamily="18" charset="0"/>
                <a:cs typeface="Times New Roman" panose="02020603050405020304" pitchFamily="18" charset="0"/>
              </a:rPr>
              <a:t>отстоял</a:t>
            </a:r>
          </a:p>
          <a:p>
            <a:pPr algn="just"/>
            <a:r>
              <a:rPr lang="ru-RU" dirty="0" smtClean="0">
                <a:latin typeface="Times New Roman" panose="02020603050405020304" pitchFamily="18" charset="0"/>
                <a:cs typeface="Times New Roman" panose="02020603050405020304" pitchFamily="18" charset="0"/>
              </a:rPr>
              <a:t>Его </a:t>
            </a:r>
            <a:r>
              <a:rPr lang="ru-RU" dirty="0">
                <a:latin typeface="Times New Roman" panose="02020603050405020304" pitchFamily="18" charset="0"/>
                <a:cs typeface="Times New Roman" panose="02020603050405020304" pitchFamily="18" charset="0"/>
              </a:rPr>
              <a:t>сегодня с нами </a:t>
            </a:r>
            <a:r>
              <a:rPr lang="ru-RU" dirty="0" smtClean="0">
                <a:latin typeface="Times New Roman" panose="02020603050405020304" pitchFamily="18" charset="0"/>
                <a:cs typeface="Times New Roman" panose="02020603050405020304" pitchFamily="18" charset="0"/>
              </a:rPr>
              <a:t>нет</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В руках держу его портрет,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А </a:t>
            </a:r>
            <a:r>
              <a:rPr lang="ru-RU" dirty="0">
                <a:latin typeface="Times New Roman" panose="02020603050405020304" pitchFamily="18" charset="0"/>
                <a:cs typeface="Times New Roman" panose="02020603050405020304" pitchFamily="18" charset="0"/>
              </a:rPr>
              <a:t>он совсем здесь молодой,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И </a:t>
            </a:r>
            <a:r>
              <a:rPr lang="ru-RU" dirty="0">
                <a:latin typeface="Times New Roman" panose="02020603050405020304" pitchFamily="18" charset="0"/>
                <a:cs typeface="Times New Roman" panose="02020603050405020304" pitchFamily="18" charset="0"/>
              </a:rPr>
              <a:t>он, конечно, был герой!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Салют </a:t>
            </a:r>
            <a:r>
              <a:rPr lang="ru-RU" dirty="0">
                <a:latin typeface="Times New Roman" panose="02020603050405020304" pitchFamily="18" charset="0"/>
                <a:cs typeface="Times New Roman" panose="02020603050405020304" pitchFamily="18" charset="0"/>
              </a:rPr>
              <a:t>победы прозвучал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И </a:t>
            </a:r>
            <a:r>
              <a:rPr lang="ru-RU" dirty="0">
                <a:latin typeface="Times New Roman" panose="02020603050405020304" pitchFamily="18" charset="0"/>
                <a:cs typeface="Times New Roman" panose="02020603050405020304" pitchFamily="18" charset="0"/>
              </a:rPr>
              <a:t>поезд Вас домой помчал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Осталась </a:t>
            </a:r>
            <a:r>
              <a:rPr lang="ru-RU" dirty="0">
                <a:latin typeface="Times New Roman" panose="02020603050405020304" pitchFamily="18" charset="0"/>
                <a:cs typeface="Times New Roman" panose="02020603050405020304" pitchFamily="18" charset="0"/>
              </a:rPr>
              <a:t>позади война,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Но </a:t>
            </a:r>
            <a:r>
              <a:rPr lang="ru-RU" dirty="0">
                <a:latin typeface="Times New Roman" panose="02020603050405020304" pitchFamily="18" charset="0"/>
                <a:cs typeface="Times New Roman" panose="02020603050405020304" pitchFamily="18" charset="0"/>
              </a:rPr>
              <a:t>в памяти твоей была всегда.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Ведь </a:t>
            </a:r>
            <a:r>
              <a:rPr lang="ru-RU" dirty="0">
                <a:latin typeface="Times New Roman" panose="02020603050405020304" pitchFamily="18" charset="0"/>
                <a:cs typeface="Times New Roman" panose="02020603050405020304" pitchFamily="18" charset="0"/>
              </a:rPr>
              <a:t>там остались все друзья,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С </a:t>
            </a:r>
            <a:r>
              <a:rPr lang="ru-RU" dirty="0">
                <a:latin typeface="Times New Roman" panose="02020603050405020304" pitchFamily="18" charset="0"/>
                <a:cs typeface="Times New Roman" panose="02020603050405020304" pitchFamily="18" charset="0"/>
              </a:rPr>
              <a:t>кем всю войну ты прошагал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И </a:t>
            </a:r>
            <a:r>
              <a:rPr lang="ru-RU" dirty="0">
                <a:latin typeface="Times New Roman" panose="02020603050405020304" pitchFamily="18" charset="0"/>
                <a:cs typeface="Times New Roman" panose="02020603050405020304" pitchFamily="18" charset="0"/>
              </a:rPr>
              <a:t>День Победы ты встречал!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Отец</a:t>
            </a:r>
            <a:r>
              <a:rPr lang="ru-RU" dirty="0">
                <a:latin typeface="Times New Roman" panose="02020603050405020304" pitchFamily="18" charset="0"/>
                <a:cs typeface="Times New Roman" panose="02020603050405020304" pitchFamily="18" charset="0"/>
              </a:rPr>
              <a:t>, родной. а ты совсем был молодой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Когда </a:t>
            </a:r>
            <a:r>
              <a:rPr lang="ru-RU" dirty="0">
                <a:latin typeface="Times New Roman" panose="02020603050405020304" pitchFamily="18" charset="0"/>
                <a:cs typeface="Times New Roman" panose="02020603050405020304" pitchFamily="18" charset="0"/>
              </a:rPr>
              <a:t>с войны вернулся ты домой! </a:t>
            </a:r>
            <a:endParaRPr lang="ru-RU" dirty="0" smtClean="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А дома вновь дела </a:t>
            </a:r>
            <a:r>
              <a:rPr lang="ru-RU" dirty="0" smtClean="0">
                <a:latin typeface="Times New Roman" panose="02020603050405020304" pitchFamily="18" charset="0"/>
                <a:cs typeface="Times New Roman" panose="02020603050405020304" pitchFamily="18" charset="0"/>
              </a:rPr>
              <a:t>– </a:t>
            </a:r>
          </a:p>
          <a:p>
            <a:pPr algn="just"/>
            <a:r>
              <a:rPr lang="ru-RU" dirty="0" smtClean="0">
                <a:latin typeface="Times New Roman" panose="02020603050405020304" pitchFamily="18" charset="0"/>
                <a:cs typeface="Times New Roman" panose="02020603050405020304" pitchFamily="18" charset="0"/>
              </a:rPr>
              <a:t>Колхоз</a:t>
            </a:r>
            <a:r>
              <a:rPr lang="ru-RU" dirty="0">
                <a:latin typeface="Times New Roman" panose="02020603050405020304" pitchFamily="18" charset="0"/>
                <a:cs typeface="Times New Roman" panose="02020603050405020304" pitchFamily="18" charset="0"/>
              </a:rPr>
              <a:t>, работа и семья. </a:t>
            </a:r>
          </a:p>
          <a:p>
            <a:pPr algn="just"/>
            <a:r>
              <a:rPr lang="ru-RU" dirty="0">
                <a:latin typeface="Times New Roman" panose="02020603050405020304" pitchFamily="18" charset="0"/>
                <a:cs typeface="Times New Roman" panose="02020603050405020304" pitchFamily="18" charset="0"/>
              </a:rPr>
              <a:t>Ты жизнь нелёгкую прожил, </a:t>
            </a:r>
          </a:p>
          <a:p>
            <a:pPr marL="285750" indent="-285750" algn="just">
              <a:buFontTx/>
              <a:buChar char="-"/>
            </a:pPr>
            <a:endParaRPr lang="ru-RU"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6"/>
          <a:stretch>
            <a:fillRect/>
          </a:stretch>
        </p:blipFill>
        <p:spPr>
          <a:xfrm>
            <a:off x="10457895" y="5800001"/>
            <a:ext cx="1255885" cy="1249788"/>
          </a:xfrm>
          <a:prstGeom prst="rect">
            <a:avLst/>
          </a:prstGeom>
        </p:spPr>
      </p:pic>
    </p:spTree>
    <p:extLst>
      <p:ext uri="{BB962C8B-B14F-4D97-AF65-F5344CB8AC3E}">
        <p14:creationId xmlns:p14="http://schemas.microsoft.com/office/powerpoint/2010/main" val="35103012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120869" y="-59578"/>
            <a:ext cx="12312869" cy="7616208"/>
          </a:xfrm>
          <a:prstGeom prst="rect">
            <a:avLst/>
          </a:prstGeom>
        </p:spPr>
      </p:pic>
      <p:sp>
        <p:nvSpPr>
          <p:cNvPr id="3" name="Прямоугольник 2"/>
          <p:cNvSpPr/>
          <p:nvPr/>
        </p:nvSpPr>
        <p:spPr>
          <a:xfrm>
            <a:off x="740980" y="378373"/>
            <a:ext cx="5312980" cy="6740307"/>
          </a:xfrm>
          <a:prstGeom prst="rect">
            <a:avLst/>
          </a:prstGeom>
        </p:spPr>
        <p:txBody>
          <a:bodyPr wrap="square">
            <a:spAutoFit/>
          </a:bodyPr>
          <a:lstStyle/>
          <a:p>
            <a:pPr algn="just"/>
            <a:r>
              <a:rPr lang="ru-RU" dirty="0" smtClean="0">
                <a:latin typeface="Times New Roman" panose="02020603050405020304" pitchFamily="18" charset="0"/>
                <a:cs typeface="Times New Roman" panose="02020603050405020304" pitchFamily="18" charset="0"/>
              </a:rPr>
              <a:t>Наверно </a:t>
            </a:r>
            <a:r>
              <a:rPr lang="ru-RU" dirty="0">
                <a:latin typeface="Times New Roman" panose="02020603050405020304" pitchFamily="18" charset="0"/>
                <a:cs typeface="Times New Roman" panose="02020603050405020304" pitchFamily="18" charset="0"/>
              </a:rPr>
              <a:t>мало ты грешил.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Я </a:t>
            </a:r>
            <a:r>
              <a:rPr lang="ru-RU" dirty="0">
                <a:latin typeface="Times New Roman" panose="02020603050405020304" pitchFamily="18" charset="0"/>
                <a:cs typeface="Times New Roman" panose="02020603050405020304" pitchFamily="18" charset="0"/>
              </a:rPr>
              <a:t>знаю, что по совести ты жил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Поэтому </a:t>
            </a:r>
            <a:r>
              <a:rPr lang="ru-RU" dirty="0">
                <a:latin typeface="Times New Roman" panose="02020603050405020304" pitchFamily="18" charset="0"/>
                <a:cs typeface="Times New Roman" panose="02020603050405020304" pitchFamily="18" charset="0"/>
              </a:rPr>
              <a:t>ты долго жил!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Год </a:t>
            </a:r>
            <a:r>
              <a:rPr lang="ru-RU" dirty="0">
                <a:latin typeface="Times New Roman" panose="02020603050405020304" pitchFamily="18" charset="0"/>
                <a:cs typeface="Times New Roman" panose="02020603050405020304" pitchFamily="18" charset="0"/>
              </a:rPr>
              <a:t>юбилейный мы встречаем</a:t>
            </a:r>
            <a:r>
              <a:rPr lang="ru-RU" dirty="0" smtClean="0">
                <a:latin typeface="Times New Roman" panose="02020603050405020304" pitchFamily="18" charset="0"/>
                <a:cs typeface="Times New Roman" panose="02020603050405020304" pitchFamily="18" charset="0"/>
              </a:rPr>
              <a:t>,</a:t>
            </a:r>
          </a:p>
          <a:p>
            <a:pPr algn="just"/>
            <a:r>
              <a:rPr lang="ru-RU" dirty="0">
                <a:latin typeface="Times New Roman" panose="02020603050405020304" pitchFamily="18" charset="0"/>
                <a:cs typeface="Times New Roman" panose="02020603050405020304" pitchFamily="18" charset="0"/>
              </a:rPr>
              <a:t>И снова в памяти страницы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Той </a:t>
            </a:r>
            <a:r>
              <a:rPr lang="ru-RU" dirty="0">
                <a:latin typeface="Times New Roman" panose="02020603050405020304" pitchFamily="18" charset="0"/>
                <a:cs typeface="Times New Roman" panose="02020603050405020304" pitchFamily="18" charset="0"/>
              </a:rPr>
              <a:t>войны листаем</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И видим лица тех,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Кто </a:t>
            </a:r>
            <a:r>
              <a:rPr lang="ru-RU" dirty="0">
                <a:latin typeface="Times New Roman" panose="02020603050405020304" pitchFamily="18" charset="0"/>
                <a:cs typeface="Times New Roman" panose="02020603050405020304" pitchFamily="18" charset="0"/>
              </a:rPr>
              <a:t>защищал и подвиг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Ежедневно </a:t>
            </a:r>
            <a:r>
              <a:rPr lang="ru-RU" dirty="0">
                <a:latin typeface="Times New Roman" panose="02020603050405020304" pitchFamily="18" charset="0"/>
                <a:cs typeface="Times New Roman" panose="02020603050405020304" pitchFamily="18" charset="0"/>
              </a:rPr>
              <a:t>совершал.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Мы </a:t>
            </a:r>
            <a:r>
              <a:rPr lang="ru-RU" dirty="0">
                <a:latin typeface="Times New Roman" panose="02020603050405020304" pitchFamily="18" charset="0"/>
                <a:cs typeface="Times New Roman" panose="02020603050405020304" pitchFamily="18" charset="0"/>
              </a:rPr>
              <a:t>дети тех </a:t>
            </a:r>
            <a:r>
              <a:rPr lang="ru-RU" dirty="0" smtClean="0">
                <a:latin typeface="Times New Roman" panose="02020603050405020304" pitchFamily="18" charset="0"/>
                <a:cs typeface="Times New Roman" panose="02020603050405020304" pitchFamily="18" charset="0"/>
              </a:rPr>
              <a:t>фронтовиков</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Кто нам Победу отстоял,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И </a:t>
            </a:r>
            <a:r>
              <a:rPr lang="ru-RU" dirty="0">
                <a:latin typeface="Times New Roman" panose="02020603050405020304" pitchFamily="18" charset="0"/>
                <a:cs typeface="Times New Roman" panose="02020603050405020304" pitchFamily="18" charset="0"/>
              </a:rPr>
              <a:t>кто войну всю прошагал!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Хотим </a:t>
            </a:r>
            <a:r>
              <a:rPr lang="ru-RU" dirty="0">
                <a:latin typeface="Times New Roman" panose="02020603050405020304" pitchFamily="18" charset="0"/>
                <a:cs typeface="Times New Roman" panose="02020603050405020304" pitchFamily="18" charset="0"/>
              </a:rPr>
              <a:t>мы в мире жить, и радоваться и дружить. Отец, родной, а ты всегда со мной!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Уж </a:t>
            </a:r>
            <a:r>
              <a:rPr lang="ru-RU" dirty="0">
                <a:latin typeface="Times New Roman" panose="02020603050405020304" pitchFamily="18" charset="0"/>
                <a:cs typeface="Times New Roman" panose="02020603050405020304" pitchFamily="18" charset="0"/>
              </a:rPr>
              <a:t>правнуков звенит весёлый смех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И в этом тоже твой успех.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Ведь </a:t>
            </a:r>
            <a:r>
              <a:rPr lang="ru-RU" dirty="0">
                <a:latin typeface="Times New Roman" panose="02020603050405020304" pitchFamily="18" charset="0"/>
                <a:cs typeface="Times New Roman" panose="02020603050405020304" pitchFamily="18" charset="0"/>
              </a:rPr>
              <a:t>это продолжение твоё!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Оставил </a:t>
            </a:r>
            <a:r>
              <a:rPr lang="ru-RU" dirty="0">
                <a:latin typeface="Times New Roman" panose="02020603050405020304" pitchFamily="18" charset="0"/>
                <a:cs typeface="Times New Roman" panose="02020603050405020304" pitchFamily="18" charset="0"/>
              </a:rPr>
              <a:t>на земле ты яркий след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И </a:t>
            </a:r>
            <a:r>
              <a:rPr lang="ru-RU" dirty="0">
                <a:latin typeface="Times New Roman" panose="02020603050405020304" pitchFamily="18" charset="0"/>
                <a:cs typeface="Times New Roman" panose="02020603050405020304" pitchFamily="18" charset="0"/>
              </a:rPr>
              <a:t>в нашей памяти останешься всегда!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И </a:t>
            </a:r>
            <a:r>
              <a:rPr lang="ru-RU" dirty="0">
                <a:latin typeface="Times New Roman" panose="02020603050405020304" pitchFamily="18" charset="0"/>
                <a:cs typeface="Times New Roman" panose="02020603050405020304" pitchFamily="18" charset="0"/>
              </a:rPr>
              <a:t>будем помнить мы всегда отца - фронтовика</a:t>
            </a:r>
            <a:r>
              <a:rPr lang="ru-RU" dirty="0" smtClean="0">
                <a:latin typeface="Times New Roman" panose="02020603050405020304" pitchFamily="18" charset="0"/>
                <a:cs typeface="Times New Roman" panose="02020603050405020304" pitchFamily="18" charset="0"/>
              </a:rPr>
              <a:t>!</a:t>
            </a:r>
          </a:p>
          <a:p>
            <a:pPr algn="just"/>
            <a:endParaRPr lang="ru-RU" dirty="0">
              <a:latin typeface="Times New Roman" panose="02020603050405020304" pitchFamily="18" charset="0"/>
              <a:cs typeface="Times New Roman" panose="02020603050405020304" pitchFamily="18" charset="0"/>
            </a:endParaRPr>
          </a:p>
          <a:p>
            <a:pPr algn="just"/>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ДОЧЬ ОРЛОВА (ФАЙЗУЛЛИНА) ТАТЬЯНА ПАВЛОВНА</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5"/>
          <a:stretch>
            <a:fillRect/>
          </a:stretch>
        </p:blipFill>
        <p:spPr>
          <a:xfrm>
            <a:off x="4413064" y="217952"/>
            <a:ext cx="1255885" cy="1249788"/>
          </a:xfrm>
          <a:prstGeom prst="rect">
            <a:avLst/>
          </a:prstGeom>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2878" y="810014"/>
            <a:ext cx="5110906" cy="5110906"/>
          </a:xfrm>
          <a:prstGeom prst="rect">
            <a:avLst/>
          </a:prstGeom>
        </p:spPr>
      </p:pic>
    </p:spTree>
    <p:extLst>
      <p:ext uri="{BB962C8B-B14F-4D97-AF65-F5344CB8AC3E}">
        <p14:creationId xmlns:p14="http://schemas.microsoft.com/office/powerpoint/2010/main" val="38124332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23648" y="0"/>
            <a:ext cx="12312869" cy="7616208"/>
          </a:xfrm>
          <a:prstGeom prst="rect">
            <a:avLst/>
          </a:prstGeom>
        </p:spPr>
      </p:pic>
      <p:sp>
        <p:nvSpPr>
          <p:cNvPr id="3" name="TextBox 2"/>
          <p:cNvSpPr txBox="1"/>
          <p:nvPr/>
        </p:nvSpPr>
        <p:spPr>
          <a:xfrm>
            <a:off x="898635" y="1229709"/>
            <a:ext cx="4824248" cy="4524315"/>
          </a:xfrm>
          <a:prstGeom prst="rect">
            <a:avLst/>
          </a:prstGeom>
          <a:noFill/>
        </p:spPr>
        <p:txBody>
          <a:bodyPr wrap="square" rtlCol="0">
            <a:spAutoFit/>
          </a:bodyPr>
          <a:lstStyle/>
          <a:p>
            <a:pPr algn="ctr"/>
            <a:r>
              <a:rPr lang="ru-RU" sz="7200" b="1" dirty="0" smtClean="0">
                <a:solidFill>
                  <a:srgbClr val="002060"/>
                </a:solidFill>
                <a:latin typeface="Times New Roman" panose="02020603050405020304" pitchFamily="18" charset="0"/>
                <a:cs typeface="Times New Roman" panose="02020603050405020304" pitchFamily="18" charset="0"/>
              </a:rPr>
              <a:t>Я расскажу </a:t>
            </a:r>
          </a:p>
          <a:p>
            <a:pPr algn="ctr"/>
            <a:r>
              <a:rPr lang="ru-RU" sz="7200" b="1" dirty="0" smtClean="0">
                <a:solidFill>
                  <a:srgbClr val="002060"/>
                </a:solidFill>
                <a:latin typeface="Times New Roman" panose="02020603050405020304" pitchFamily="18" charset="0"/>
                <a:cs typeface="Times New Roman" panose="02020603050405020304" pitchFamily="18" charset="0"/>
              </a:rPr>
              <a:t>вам </a:t>
            </a:r>
          </a:p>
          <a:p>
            <a:pPr algn="ctr"/>
            <a:r>
              <a:rPr lang="ru-RU" sz="7200" b="1" dirty="0" smtClean="0">
                <a:solidFill>
                  <a:srgbClr val="002060"/>
                </a:solidFill>
                <a:latin typeface="Times New Roman" panose="02020603050405020304" pitchFamily="18" charset="0"/>
                <a:cs typeface="Times New Roman" panose="02020603050405020304" pitchFamily="18" charset="0"/>
              </a:rPr>
              <a:t>о войне…</a:t>
            </a:r>
            <a:endParaRPr lang="ru-RU" sz="7200" b="1" dirty="0">
              <a:solidFill>
                <a:srgbClr val="00206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2038" y="396764"/>
            <a:ext cx="5155323" cy="4269828"/>
          </a:xfrm>
          <a:prstGeom prst="rect">
            <a:avLst/>
          </a:prstGeom>
        </p:spPr>
      </p:pic>
      <p:sp>
        <p:nvSpPr>
          <p:cNvPr id="5" name="Прямоугольник 4"/>
          <p:cNvSpPr/>
          <p:nvPr/>
        </p:nvSpPr>
        <p:spPr>
          <a:xfrm rot="10800000" flipV="1">
            <a:off x="6794938" y="4973368"/>
            <a:ext cx="4572000" cy="1384995"/>
          </a:xfrm>
          <a:prstGeom prst="rect">
            <a:avLst/>
          </a:prstGeom>
          <a:noFill/>
        </p:spPr>
        <p:txBody>
          <a:bodyPr wrap="square" lIns="91440" tIns="45720" rIns="91440" bIns="45720">
            <a:spAutoFit/>
          </a:bodyPr>
          <a:lstStyle/>
          <a:p>
            <a:pPr algn="ctr"/>
            <a:r>
              <a:rPr lang="ru-RU" sz="28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Ветеран войны</a:t>
            </a:r>
          </a:p>
          <a:p>
            <a:pPr algn="ctr"/>
            <a:r>
              <a:rPr lang="ru-RU" sz="28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Уженцев</a:t>
            </a:r>
            <a:r>
              <a:rPr lang="ru-RU" sz="28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p>
          <a:p>
            <a:pPr algn="ctr"/>
            <a:r>
              <a:rPr lang="ru-RU" sz="28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Георгий </a:t>
            </a:r>
            <a:r>
              <a:rPr lang="ru-RU" sz="28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Перфильевич</a:t>
            </a:r>
            <a:endParaRPr lang="ru-RU" sz="2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5470276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70945" y="15765"/>
            <a:ext cx="12312869" cy="7616208"/>
          </a:xfrm>
          <a:prstGeom prst="rect">
            <a:avLst/>
          </a:prstGeom>
        </p:spPr>
      </p:pic>
      <p:sp>
        <p:nvSpPr>
          <p:cNvPr id="4" name="Прямоугольник 3"/>
          <p:cNvSpPr/>
          <p:nvPr/>
        </p:nvSpPr>
        <p:spPr>
          <a:xfrm>
            <a:off x="804042" y="551792"/>
            <a:ext cx="5076496" cy="5361468"/>
          </a:xfrm>
          <a:prstGeom prst="rect">
            <a:avLst/>
          </a:prstGeom>
        </p:spPr>
        <p:txBody>
          <a:bodyPr wrap="square">
            <a:spAutoFit/>
          </a:bodyPr>
          <a:lstStyle/>
          <a:p>
            <a:pPr algn="ctr">
              <a:lnSpc>
                <a:spcPct val="107000"/>
              </a:lnSpc>
              <a:spcAft>
                <a:spcPts val="0"/>
              </a:spcAft>
            </a:pPr>
            <a:r>
              <a:rPr lang="ru-RU" sz="8000" b="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Наши земляки - участники войны</a:t>
            </a:r>
            <a:endParaRPr lang="ru-RU" sz="8000" b="1"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6409189" y="285227"/>
            <a:ext cx="4882393" cy="1200329"/>
          </a:xfrm>
          <a:prstGeom prst="rect">
            <a:avLst/>
          </a:prstGeom>
          <a:noFill/>
        </p:spPr>
        <p:txBody>
          <a:bodyPr wrap="square" rtlCol="0">
            <a:spAutoFit/>
          </a:bodyPr>
          <a:lstStyle/>
          <a:p>
            <a:pPr algn="just"/>
            <a:r>
              <a:rPr lang="ru-RU" b="1" dirty="0" smtClean="0">
                <a:solidFill>
                  <a:srgbClr val="0070C0"/>
                </a:solidFill>
                <a:latin typeface="Times New Roman" pitchFamily="18" charset="0"/>
                <a:cs typeface="Times New Roman" pitchFamily="18" charset="0"/>
              </a:rPr>
              <a:t>На этих страницах представлены небольшие рассказы о наших земляках, которые с оружием в руках защищали Родину. Все они заслуживают чести и уважения. </a:t>
            </a:r>
            <a:endParaRPr lang="ru-RU" b="1" dirty="0">
              <a:solidFill>
                <a:srgbClr val="0070C0"/>
              </a:solidFill>
              <a:latin typeface="Times New Roman" pitchFamily="18" charset="0"/>
              <a:cs typeface="Times New Roman" pitchFamily="18" charset="0"/>
            </a:endParaRPr>
          </a:p>
        </p:txBody>
      </p:sp>
      <p:pic>
        <p:nvPicPr>
          <p:cNvPr id="9" name="Рисунок 8"/>
          <p:cNvPicPr>
            <a:picLocks noChangeAspect="1"/>
          </p:cNvPicPr>
          <p:nvPr/>
        </p:nvPicPr>
        <p:blipFill>
          <a:blip r:embed="rId5"/>
          <a:stretch>
            <a:fillRect/>
          </a:stretch>
        </p:blipFill>
        <p:spPr>
          <a:xfrm>
            <a:off x="6409188" y="2042722"/>
            <a:ext cx="5225763" cy="4168892"/>
          </a:xfrm>
          <a:prstGeom prst="rect">
            <a:avLst/>
          </a:prstGeom>
        </p:spPr>
      </p:pic>
    </p:spTree>
    <p:extLst>
      <p:ext uri="{BB962C8B-B14F-4D97-AF65-F5344CB8AC3E}">
        <p14:creationId xmlns:p14="http://schemas.microsoft.com/office/powerpoint/2010/main" val="8777171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23648" y="0"/>
            <a:ext cx="12312869" cy="7616208"/>
          </a:xfrm>
          <a:prstGeom prst="rect">
            <a:avLst/>
          </a:prstGeom>
        </p:spPr>
      </p:pic>
      <p:sp>
        <p:nvSpPr>
          <p:cNvPr id="5" name="Прямоугольник 4"/>
          <p:cNvSpPr/>
          <p:nvPr/>
        </p:nvSpPr>
        <p:spPr>
          <a:xfrm rot="10800000" flipV="1">
            <a:off x="1056290" y="4346388"/>
            <a:ext cx="4367048" cy="1938992"/>
          </a:xfrm>
          <a:prstGeom prst="rect">
            <a:avLst/>
          </a:prstGeom>
          <a:noFill/>
        </p:spPr>
        <p:txBody>
          <a:bodyPr wrap="square" lIns="91440" tIns="45720" rIns="91440" bIns="45720">
            <a:spAutoFit/>
          </a:bodyPr>
          <a:lstStyle/>
          <a:p>
            <a:pPr algn="ctr"/>
            <a:r>
              <a:rPr lang="ru-RU" sz="4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В гостях у ветерана </a:t>
            </a:r>
            <a:r>
              <a:rPr lang="ru-RU" sz="40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ВОв</a:t>
            </a:r>
            <a:r>
              <a:rPr lang="ru-RU" sz="4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Фомина </a:t>
            </a:r>
            <a:r>
              <a:rPr lang="ru-RU" sz="4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А.А.</a:t>
            </a:r>
            <a:endParaRPr lang="ru-RU"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2868" y="439698"/>
            <a:ext cx="4981904" cy="3736428"/>
          </a:xfrm>
          <a:prstGeom prst="rect">
            <a:avLst/>
          </a:prstGeom>
        </p:spPr>
      </p:pic>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37163" y="439698"/>
            <a:ext cx="5257887" cy="3736428"/>
          </a:xfrm>
          <a:prstGeom prst="rect">
            <a:avLst/>
          </a:prstGeom>
        </p:spPr>
      </p:pic>
      <p:sp>
        <p:nvSpPr>
          <p:cNvPr id="4" name="Прямоугольник 3"/>
          <p:cNvSpPr/>
          <p:nvPr/>
        </p:nvSpPr>
        <p:spPr>
          <a:xfrm rot="10800000" flipV="1">
            <a:off x="6176211" y="4123856"/>
            <a:ext cx="5418837" cy="3170099"/>
          </a:xfrm>
          <a:prstGeom prst="rect">
            <a:avLst/>
          </a:prstGeom>
          <a:noFill/>
        </p:spPr>
        <p:txBody>
          <a:bodyPr wrap="square" lIns="91440" tIns="45720" rIns="91440" bIns="45720">
            <a:spAutoFit/>
          </a:bodyPr>
          <a:lstStyle/>
          <a:p>
            <a:pPr algn="ctr"/>
            <a:r>
              <a:rPr lang="ru-RU" sz="32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Ребята из кадетского класса «Патриот» у ветерана войны Васильева Михаила </a:t>
            </a:r>
            <a:r>
              <a:rPr lang="ru-RU"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П</a:t>
            </a:r>
            <a:r>
              <a:rPr lang="ru-RU" sz="32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авловича и</a:t>
            </a:r>
          </a:p>
          <a:p>
            <a:pPr algn="ctr"/>
            <a:r>
              <a:rPr lang="ru-RU" sz="32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ru-RU"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Е</a:t>
            </a:r>
            <a:r>
              <a:rPr lang="ru-RU" sz="32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вгении </a:t>
            </a:r>
            <a:r>
              <a:rPr lang="ru-RU" sz="32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Евтиховны</a:t>
            </a:r>
            <a:endParaRPr lang="ru-RU" sz="32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endParaRPr lang="ru-RU"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8201327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0" y="0"/>
            <a:ext cx="12312869" cy="7616208"/>
          </a:xfrm>
          <a:prstGeom prst="rect">
            <a:avLst/>
          </a:prstGeom>
        </p:spPr>
      </p:pic>
      <p:pic>
        <p:nvPicPr>
          <p:cNvPr id="13" name="Рисунок 12"/>
          <p:cNvPicPr>
            <a:picLocks noChangeAspect="1"/>
          </p:cNvPicPr>
          <p:nvPr/>
        </p:nvPicPr>
        <p:blipFill>
          <a:blip r:embed="rId5"/>
          <a:stretch>
            <a:fillRect/>
          </a:stretch>
        </p:blipFill>
        <p:spPr>
          <a:xfrm>
            <a:off x="10666300" y="6150511"/>
            <a:ext cx="858293" cy="854126"/>
          </a:xfrm>
          <a:prstGeom prst="rect">
            <a:avLst/>
          </a:prstGeom>
        </p:spPr>
      </p:pic>
      <p:pic>
        <p:nvPicPr>
          <p:cNvPr id="14" name="Рисунок 13"/>
          <p:cNvPicPr>
            <a:picLocks noChangeAspect="1"/>
          </p:cNvPicPr>
          <p:nvPr/>
        </p:nvPicPr>
        <p:blipFill>
          <a:blip r:embed="rId5"/>
          <a:stretch>
            <a:fillRect/>
          </a:stretch>
        </p:blipFill>
        <p:spPr>
          <a:xfrm>
            <a:off x="486824" y="6150511"/>
            <a:ext cx="932345" cy="927819"/>
          </a:xfrm>
          <a:prstGeom prst="rect">
            <a:avLst/>
          </a:prstGeom>
        </p:spPr>
      </p:pic>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545" y="479323"/>
            <a:ext cx="5197364" cy="3898023"/>
          </a:xfrm>
          <a:prstGeom prst="rect">
            <a:avLst/>
          </a:prstGeom>
        </p:spPr>
      </p:pic>
      <p:pic>
        <p:nvPicPr>
          <p:cNvPr id="4" name="Рисунок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6206" y="479323"/>
            <a:ext cx="5218387" cy="3913790"/>
          </a:xfrm>
          <a:prstGeom prst="rect">
            <a:avLst/>
          </a:prstGeom>
        </p:spPr>
      </p:pic>
      <p:sp>
        <p:nvSpPr>
          <p:cNvPr id="5" name="Прямоугольник 4"/>
          <p:cNvSpPr/>
          <p:nvPr/>
        </p:nvSpPr>
        <p:spPr>
          <a:xfrm rot="10800000" flipV="1">
            <a:off x="1764632" y="4854253"/>
            <a:ext cx="3625516" cy="1323439"/>
          </a:xfrm>
          <a:prstGeom prst="rect">
            <a:avLst/>
          </a:prstGeom>
          <a:noFill/>
        </p:spPr>
        <p:txBody>
          <a:bodyPr wrap="square" lIns="91440" tIns="45720" rIns="91440" bIns="45720">
            <a:spAutoFit/>
          </a:bodyPr>
          <a:lstStyle/>
          <a:p>
            <a:pPr algn="ctr"/>
            <a:r>
              <a:rPr lang="ru-RU" sz="4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Ермолаева М.В.</a:t>
            </a:r>
            <a:endParaRPr lang="ru-RU"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6" name="Прямоугольник 5"/>
          <p:cNvSpPr/>
          <p:nvPr/>
        </p:nvSpPr>
        <p:spPr>
          <a:xfrm rot="10800000" flipV="1">
            <a:off x="7154778" y="4475588"/>
            <a:ext cx="4369813" cy="1938992"/>
          </a:xfrm>
          <a:prstGeom prst="rect">
            <a:avLst/>
          </a:prstGeom>
          <a:noFill/>
        </p:spPr>
        <p:txBody>
          <a:bodyPr wrap="square" lIns="91440" tIns="45720" rIns="91440" bIns="45720">
            <a:spAutoFit/>
          </a:bodyPr>
          <a:lstStyle/>
          <a:p>
            <a:pPr algn="ctr"/>
            <a:r>
              <a:rPr lang="ru-RU" sz="4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Дубровины </a:t>
            </a:r>
          </a:p>
          <a:p>
            <a:pPr algn="ctr"/>
            <a:r>
              <a:rPr lang="ru-RU" sz="4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Нина Степановна</a:t>
            </a:r>
          </a:p>
          <a:p>
            <a:pPr algn="ctr"/>
            <a:endParaRPr lang="ru-RU"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3724202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200803" y="48127"/>
            <a:ext cx="12312869" cy="7616208"/>
          </a:xfrm>
          <a:prstGeom prst="rect">
            <a:avLst/>
          </a:prstGeom>
        </p:spPr>
      </p:pic>
      <p:pic>
        <p:nvPicPr>
          <p:cNvPr id="13" name="Рисунок 12"/>
          <p:cNvPicPr>
            <a:picLocks noChangeAspect="1"/>
          </p:cNvPicPr>
          <p:nvPr/>
        </p:nvPicPr>
        <p:blipFill>
          <a:blip r:embed="rId5"/>
          <a:stretch>
            <a:fillRect/>
          </a:stretch>
        </p:blipFill>
        <p:spPr>
          <a:xfrm>
            <a:off x="10666301" y="6152589"/>
            <a:ext cx="858293" cy="854126"/>
          </a:xfrm>
          <a:prstGeom prst="rect">
            <a:avLst/>
          </a:prstGeom>
        </p:spPr>
      </p:pic>
      <p:pic>
        <p:nvPicPr>
          <p:cNvPr id="14" name="Рисунок 13"/>
          <p:cNvPicPr>
            <a:picLocks noChangeAspect="1"/>
          </p:cNvPicPr>
          <p:nvPr/>
        </p:nvPicPr>
        <p:blipFill>
          <a:blip r:embed="rId5"/>
          <a:stretch>
            <a:fillRect/>
          </a:stretch>
        </p:blipFill>
        <p:spPr>
          <a:xfrm>
            <a:off x="534121" y="6078896"/>
            <a:ext cx="932345" cy="927819"/>
          </a:xfrm>
          <a:prstGeom prst="rect">
            <a:avLst/>
          </a:prstGeom>
        </p:spPr>
      </p:pic>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121" y="636978"/>
            <a:ext cx="5393713" cy="3844769"/>
          </a:xfrm>
          <a:prstGeom prst="rect">
            <a:avLst/>
          </a:prstGeom>
        </p:spPr>
      </p:pic>
      <p:sp>
        <p:nvSpPr>
          <p:cNvPr id="4" name="Прямоугольник 3"/>
          <p:cNvSpPr/>
          <p:nvPr/>
        </p:nvSpPr>
        <p:spPr>
          <a:xfrm rot="10800000" flipV="1">
            <a:off x="1466465" y="4657142"/>
            <a:ext cx="3925339" cy="1938992"/>
          </a:xfrm>
          <a:prstGeom prst="rect">
            <a:avLst/>
          </a:prstGeom>
          <a:noFill/>
        </p:spPr>
        <p:txBody>
          <a:bodyPr wrap="square" lIns="91440" tIns="45720" rIns="91440" bIns="45720">
            <a:spAutoFit/>
          </a:bodyPr>
          <a:lstStyle/>
          <a:p>
            <a:pPr algn="ctr"/>
            <a:r>
              <a:rPr lang="ru-RU" sz="4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Золотухина Лариса Владимировна</a:t>
            </a:r>
            <a:endParaRPr lang="ru-RU"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5" name="Рисунок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50752" y="636978"/>
            <a:ext cx="5273842" cy="5273842"/>
          </a:xfrm>
          <a:prstGeom prst="rect">
            <a:avLst/>
          </a:prstGeom>
        </p:spPr>
      </p:pic>
    </p:spTree>
    <p:extLst>
      <p:ext uri="{BB962C8B-B14F-4D97-AF65-F5344CB8AC3E}">
        <p14:creationId xmlns:p14="http://schemas.microsoft.com/office/powerpoint/2010/main" val="41528342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102477" y="31531"/>
            <a:ext cx="12312869" cy="7616208"/>
          </a:xfrm>
          <a:prstGeom prst="rect">
            <a:avLst/>
          </a:prstGeom>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3050" y="332061"/>
            <a:ext cx="4370987" cy="3278240"/>
          </a:xfrm>
          <a:prstGeom prst="rect">
            <a:avLst/>
          </a:prstGeom>
        </p:spPr>
      </p:pic>
      <p:sp>
        <p:nvSpPr>
          <p:cNvPr id="5" name="Прямоугольник 4"/>
          <p:cNvSpPr/>
          <p:nvPr/>
        </p:nvSpPr>
        <p:spPr>
          <a:xfrm>
            <a:off x="882870" y="551792"/>
            <a:ext cx="5108028" cy="4834657"/>
          </a:xfrm>
          <a:prstGeom prst="rect">
            <a:avLst/>
          </a:prstGeom>
        </p:spPr>
        <p:txBody>
          <a:bodyPr wrap="square">
            <a:spAutoFit/>
          </a:bodyPr>
          <a:lstStyle/>
          <a:p>
            <a:pPr lvl="0" algn="ctr">
              <a:lnSpc>
                <a:spcPct val="107000"/>
              </a:lnSpc>
            </a:pPr>
            <a:r>
              <a:rPr lang="ru-RU" sz="7200" b="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Песням тех военных лет поверьте</a:t>
            </a:r>
            <a:endParaRPr lang="ru-RU" sz="7200" b="1"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7283" y="3741416"/>
            <a:ext cx="4386754" cy="3290065"/>
          </a:xfrm>
          <a:prstGeom prst="rect">
            <a:avLst/>
          </a:prstGeom>
        </p:spPr>
      </p:pic>
    </p:spTree>
    <p:extLst>
      <p:ext uri="{BB962C8B-B14F-4D97-AF65-F5344CB8AC3E}">
        <p14:creationId xmlns:p14="http://schemas.microsoft.com/office/powerpoint/2010/main" val="42709477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0" y="110359"/>
            <a:ext cx="12312869" cy="7616208"/>
          </a:xfrm>
          <a:prstGeom prst="rect">
            <a:avLst/>
          </a:prstGeom>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4368" y="568086"/>
            <a:ext cx="4467169" cy="3350377"/>
          </a:xfrm>
          <a:prstGeom prst="rect">
            <a:avLst/>
          </a:prstGeom>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14210" y="496818"/>
            <a:ext cx="5065986" cy="3799490"/>
          </a:xfrm>
          <a:prstGeom prst="rect">
            <a:avLst/>
          </a:prstGeom>
        </p:spPr>
      </p:pic>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4569" y="4105824"/>
            <a:ext cx="4417244" cy="3083252"/>
          </a:xfrm>
          <a:prstGeom prst="rect">
            <a:avLst/>
          </a:prstGeom>
        </p:spPr>
      </p:pic>
      <p:pic>
        <p:nvPicPr>
          <p:cNvPr id="7" name="Рисунок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367" y="3977837"/>
            <a:ext cx="4467169" cy="3211239"/>
          </a:xfrm>
          <a:prstGeom prst="rect">
            <a:avLst/>
          </a:prstGeom>
        </p:spPr>
      </p:pic>
    </p:spTree>
    <p:extLst>
      <p:ext uri="{BB962C8B-B14F-4D97-AF65-F5344CB8AC3E}">
        <p14:creationId xmlns:p14="http://schemas.microsoft.com/office/powerpoint/2010/main" val="22720365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136635" y="0"/>
            <a:ext cx="12312869" cy="7616208"/>
          </a:xfrm>
          <a:prstGeom prst="rect">
            <a:avLst/>
          </a:prstGeom>
        </p:spPr>
      </p:pic>
      <p:pic>
        <p:nvPicPr>
          <p:cNvPr id="13" name="Рисунок 12"/>
          <p:cNvPicPr>
            <a:picLocks noChangeAspect="1"/>
          </p:cNvPicPr>
          <p:nvPr/>
        </p:nvPicPr>
        <p:blipFill>
          <a:blip r:embed="rId5"/>
          <a:stretch>
            <a:fillRect/>
          </a:stretch>
        </p:blipFill>
        <p:spPr>
          <a:xfrm>
            <a:off x="10143255" y="494790"/>
            <a:ext cx="1205706" cy="1199852"/>
          </a:xfrm>
          <a:prstGeom prst="rect">
            <a:avLst/>
          </a:prstGeom>
        </p:spPr>
      </p:pic>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439" y="494790"/>
            <a:ext cx="5198972" cy="4475747"/>
          </a:xfrm>
          <a:prstGeom prst="rect">
            <a:avLst/>
          </a:prstGeom>
        </p:spPr>
      </p:pic>
      <p:pic>
        <p:nvPicPr>
          <p:cNvPr id="4" name="Рисунок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9931" y="2308471"/>
            <a:ext cx="5197366" cy="4549529"/>
          </a:xfrm>
          <a:prstGeom prst="rect">
            <a:avLst/>
          </a:prstGeom>
        </p:spPr>
      </p:pic>
      <p:pic>
        <p:nvPicPr>
          <p:cNvPr id="6" name="Рисунок 5"/>
          <p:cNvPicPr>
            <a:picLocks noChangeAspect="1"/>
          </p:cNvPicPr>
          <p:nvPr/>
        </p:nvPicPr>
        <p:blipFill>
          <a:blip r:embed="rId5"/>
          <a:stretch>
            <a:fillRect/>
          </a:stretch>
        </p:blipFill>
        <p:spPr>
          <a:xfrm>
            <a:off x="413718" y="5807242"/>
            <a:ext cx="1205706" cy="1199852"/>
          </a:xfrm>
          <a:prstGeom prst="rect">
            <a:avLst/>
          </a:prstGeom>
        </p:spPr>
      </p:pic>
    </p:spTree>
    <p:extLst>
      <p:ext uri="{BB962C8B-B14F-4D97-AF65-F5344CB8AC3E}">
        <p14:creationId xmlns:p14="http://schemas.microsoft.com/office/powerpoint/2010/main" val="41449180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136635" y="0"/>
            <a:ext cx="12312869" cy="7616208"/>
          </a:xfrm>
          <a:prstGeom prst="rect">
            <a:avLst/>
          </a:prstGeom>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128" y="350411"/>
            <a:ext cx="5234152" cy="3925614"/>
          </a:xfrm>
          <a:prstGeom prst="rect">
            <a:avLst/>
          </a:prstGeom>
        </p:spPr>
      </p:pic>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89279" y="385518"/>
            <a:ext cx="5140533" cy="3855400"/>
          </a:xfrm>
          <a:prstGeom prst="rect">
            <a:avLst/>
          </a:prstGeom>
        </p:spPr>
      </p:pic>
      <p:pic>
        <p:nvPicPr>
          <p:cNvPr id="5" name="Рисунок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1274" y="3342723"/>
            <a:ext cx="5118538" cy="3838904"/>
          </a:xfrm>
          <a:prstGeom prst="rect">
            <a:avLst/>
          </a:prstGeom>
        </p:spPr>
      </p:pic>
      <p:pic>
        <p:nvPicPr>
          <p:cNvPr id="6" name="Рисунок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8849" y="4161595"/>
            <a:ext cx="4026709" cy="3020032"/>
          </a:xfrm>
          <a:prstGeom prst="rect">
            <a:avLst/>
          </a:prstGeom>
        </p:spPr>
      </p:pic>
    </p:spTree>
    <p:extLst>
      <p:ext uri="{BB962C8B-B14F-4D97-AF65-F5344CB8AC3E}">
        <p14:creationId xmlns:p14="http://schemas.microsoft.com/office/powerpoint/2010/main" val="31388207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136635" y="0"/>
            <a:ext cx="12312869" cy="7616208"/>
          </a:xfrm>
          <a:prstGeom prst="rect">
            <a:avLst/>
          </a:prstGeom>
        </p:spPr>
      </p:pic>
      <p:pic>
        <p:nvPicPr>
          <p:cNvPr id="13" name="Рисунок 12"/>
          <p:cNvPicPr>
            <a:picLocks noChangeAspect="1"/>
          </p:cNvPicPr>
          <p:nvPr/>
        </p:nvPicPr>
        <p:blipFill>
          <a:blip r:embed="rId5"/>
          <a:stretch>
            <a:fillRect/>
          </a:stretch>
        </p:blipFill>
        <p:spPr>
          <a:xfrm>
            <a:off x="10619004" y="350411"/>
            <a:ext cx="858293" cy="854126"/>
          </a:xfrm>
          <a:prstGeom prst="rect">
            <a:avLst/>
          </a:prstGeom>
        </p:spPr>
      </p:pic>
      <p:pic>
        <p:nvPicPr>
          <p:cNvPr id="14" name="Рисунок 13"/>
          <p:cNvPicPr>
            <a:picLocks noChangeAspect="1"/>
          </p:cNvPicPr>
          <p:nvPr/>
        </p:nvPicPr>
        <p:blipFill>
          <a:blip r:embed="rId5"/>
          <a:stretch>
            <a:fillRect/>
          </a:stretch>
        </p:blipFill>
        <p:spPr>
          <a:xfrm>
            <a:off x="4916935" y="254207"/>
            <a:ext cx="932345" cy="927819"/>
          </a:xfrm>
          <a:prstGeom prst="rect">
            <a:avLst/>
          </a:prstGeom>
        </p:spPr>
      </p:pic>
      <p:sp>
        <p:nvSpPr>
          <p:cNvPr id="3" name="Прямоугольник 2"/>
          <p:cNvSpPr/>
          <p:nvPr/>
        </p:nvSpPr>
        <p:spPr>
          <a:xfrm>
            <a:off x="721896" y="737937"/>
            <a:ext cx="4685676" cy="1870640"/>
          </a:xfrm>
          <a:prstGeom prst="rect">
            <a:avLst/>
          </a:prstGeom>
        </p:spPr>
        <p:txBody>
          <a:bodyPr wrap="square">
            <a:spAutoFit/>
          </a:bodyPr>
          <a:lstStyle/>
          <a:p>
            <a:pPr algn="ctr">
              <a:lnSpc>
                <a:spcPct val="107000"/>
              </a:lnSpc>
              <a:spcAft>
                <a:spcPts val="0"/>
              </a:spcAft>
            </a:pPr>
            <a:r>
              <a:rPr lang="ru-RU" sz="5400" b="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Открытка ветерану</a:t>
            </a:r>
            <a:endParaRPr lang="ru-RU" sz="5400" b="1"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896" y="3092307"/>
            <a:ext cx="4854212" cy="3625677"/>
          </a:xfrm>
          <a:prstGeom prst="rect">
            <a:avLst/>
          </a:prstGeom>
        </p:spPr>
      </p:pic>
      <p:pic>
        <p:nvPicPr>
          <p:cNvPr id="5" name="Рисунок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66103" y="693444"/>
            <a:ext cx="4262061" cy="3183391"/>
          </a:xfrm>
          <a:prstGeom prst="rect">
            <a:avLst/>
          </a:prstGeom>
        </p:spPr>
      </p:pic>
      <p:pic>
        <p:nvPicPr>
          <p:cNvPr id="6" name="Рисунок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96463" y="3441314"/>
            <a:ext cx="3148524" cy="3657318"/>
          </a:xfrm>
          <a:prstGeom prst="rect">
            <a:avLst/>
          </a:prstGeom>
        </p:spPr>
      </p:pic>
    </p:spTree>
    <p:extLst>
      <p:ext uri="{BB962C8B-B14F-4D97-AF65-F5344CB8AC3E}">
        <p14:creationId xmlns:p14="http://schemas.microsoft.com/office/powerpoint/2010/main" val="39306156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23648" y="0"/>
            <a:ext cx="12312869" cy="7616208"/>
          </a:xfrm>
          <a:prstGeom prst="rect">
            <a:avLst/>
          </a:prstGeom>
        </p:spPr>
      </p:pic>
      <p:pic>
        <p:nvPicPr>
          <p:cNvPr id="3" name="Рисунок 2"/>
          <p:cNvPicPr>
            <a:picLocks noChangeAspect="1"/>
          </p:cNvPicPr>
          <p:nvPr/>
        </p:nvPicPr>
        <p:blipFill>
          <a:blip r:embed="rId5"/>
          <a:stretch>
            <a:fillRect/>
          </a:stretch>
        </p:blipFill>
        <p:spPr>
          <a:xfrm>
            <a:off x="914400" y="623522"/>
            <a:ext cx="4912756" cy="3684567"/>
          </a:xfrm>
          <a:prstGeom prst="rect">
            <a:avLst/>
          </a:prstGeom>
        </p:spPr>
      </p:pic>
      <p:pic>
        <p:nvPicPr>
          <p:cNvPr id="4" name="Рисунок 3"/>
          <p:cNvPicPr>
            <a:picLocks noChangeAspect="1"/>
          </p:cNvPicPr>
          <p:nvPr/>
        </p:nvPicPr>
        <p:blipFill>
          <a:blip r:embed="rId6"/>
          <a:stretch>
            <a:fillRect/>
          </a:stretch>
        </p:blipFill>
        <p:spPr>
          <a:xfrm>
            <a:off x="6529137" y="623522"/>
            <a:ext cx="5128909" cy="6227686"/>
          </a:xfrm>
          <a:prstGeom prst="rect">
            <a:avLst/>
          </a:prstGeom>
        </p:spPr>
      </p:pic>
    </p:spTree>
    <p:extLst>
      <p:ext uri="{BB962C8B-B14F-4D97-AF65-F5344CB8AC3E}">
        <p14:creationId xmlns:p14="http://schemas.microsoft.com/office/powerpoint/2010/main" val="41633470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70944" y="15766"/>
            <a:ext cx="12312869" cy="7616208"/>
          </a:xfrm>
          <a:prstGeom prst="rect">
            <a:avLst/>
          </a:prstGeom>
        </p:spPr>
      </p:pic>
      <p:sp>
        <p:nvSpPr>
          <p:cNvPr id="3" name="Прямоугольник 2"/>
          <p:cNvSpPr/>
          <p:nvPr/>
        </p:nvSpPr>
        <p:spPr>
          <a:xfrm>
            <a:off x="1135118" y="567558"/>
            <a:ext cx="3741682" cy="2715936"/>
          </a:xfrm>
          <a:prstGeom prst="rect">
            <a:avLst/>
          </a:prstGeom>
        </p:spPr>
        <p:txBody>
          <a:bodyPr wrap="square">
            <a:spAutoFit/>
          </a:bodyPr>
          <a:lstStyle/>
          <a:p>
            <a:pPr algn="ctr">
              <a:lnSpc>
                <a:spcPct val="107000"/>
              </a:lnSpc>
              <a:spcAft>
                <a:spcPts val="0"/>
              </a:spcAft>
            </a:pPr>
            <a:r>
              <a:rPr lang="ru-RU" sz="5400" b="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Победа: нам жить и помнить</a:t>
            </a:r>
            <a:endParaRPr lang="ru-RU" sz="5400" b="1"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a:blip r:embed="rId5"/>
          <a:stretch>
            <a:fillRect/>
          </a:stretch>
        </p:blipFill>
        <p:spPr>
          <a:xfrm>
            <a:off x="1436978" y="3283494"/>
            <a:ext cx="3439822" cy="3720938"/>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8556" y="419849"/>
            <a:ext cx="3813127" cy="2848076"/>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09799" y="3406378"/>
            <a:ext cx="3072138" cy="3598054"/>
          </a:xfrm>
          <a:prstGeom prst="rect">
            <a:avLst/>
          </a:prstGeom>
        </p:spPr>
      </p:pic>
    </p:spTree>
    <p:extLst>
      <p:ext uri="{BB962C8B-B14F-4D97-AF65-F5344CB8AC3E}">
        <p14:creationId xmlns:p14="http://schemas.microsoft.com/office/powerpoint/2010/main" val="2152369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136635" y="0"/>
            <a:ext cx="12312869" cy="7616208"/>
          </a:xfrm>
          <a:prstGeom prst="rect">
            <a:avLst/>
          </a:prstGeom>
        </p:spPr>
      </p:pic>
      <p:pic>
        <p:nvPicPr>
          <p:cNvPr id="3" name="Рисунок 2" descr="SAM_1718"/>
          <p:cNvPicPr/>
          <p:nvPr/>
        </p:nvPicPr>
        <p:blipFill>
          <a:blip r:embed="rId5" cstate="print"/>
          <a:srcRect l="17178" t="3680" r="-613" b="9816"/>
          <a:stretch>
            <a:fillRect/>
          </a:stretch>
        </p:blipFill>
        <p:spPr bwMode="auto">
          <a:xfrm>
            <a:off x="634233" y="311150"/>
            <a:ext cx="1901825" cy="2628900"/>
          </a:xfrm>
          <a:prstGeom prst="rect">
            <a:avLst/>
          </a:prstGeom>
          <a:noFill/>
          <a:ln w="9525">
            <a:noFill/>
            <a:miter lim="800000"/>
            <a:headEnd/>
            <a:tailEnd/>
          </a:ln>
        </p:spPr>
      </p:pic>
      <p:sp>
        <p:nvSpPr>
          <p:cNvPr id="4" name="Прямоугольник 3"/>
          <p:cNvSpPr/>
          <p:nvPr/>
        </p:nvSpPr>
        <p:spPr>
          <a:xfrm rot="10800000" flipV="1">
            <a:off x="2681559" y="967522"/>
            <a:ext cx="2867901" cy="1569660"/>
          </a:xfrm>
          <a:prstGeom prst="rect">
            <a:avLst/>
          </a:prstGeom>
        </p:spPr>
        <p:txBody>
          <a:bodyPr wrap="square">
            <a:spAutoFit/>
          </a:bodyPr>
          <a:lstStyle/>
          <a:p>
            <a:pPr algn="ctr">
              <a:spcAft>
                <a:spcPts val="0"/>
              </a:spcAft>
            </a:pPr>
            <a:r>
              <a:rPr lang="ru-RU" sz="3200" b="1" dirty="0" smtClean="0">
                <a:latin typeface="Times New Roman" panose="02020603050405020304" pitchFamily="18" charset="0"/>
                <a:ea typeface="Times New Roman" panose="02020603050405020304" pitchFamily="18" charset="0"/>
              </a:rPr>
              <a:t>Царёв </a:t>
            </a:r>
          </a:p>
          <a:p>
            <a:pPr algn="ctr">
              <a:spcAft>
                <a:spcPts val="0"/>
              </a:spcAft>
            </a:pPr>
            <a:r>
              <a:rPr lang="ru-RU" sz="3200" b="1" dirty="0" smtClean="0">
                <a:latin typeface="Times New Roman" panose="02020603050405020304" pitchFamily="18" charset="0"/>
                <a:ea typeface="Times New Roman" panose="02020603050405020304" pitchFamily="18" charset="0"/>
              </a:rPr>
              <a:t>Илья Григорьевич</a:t>
            </a:r>
            <a:endParaRPr lang="ru-RU" sz="3200" dirty="0">
              <a:effectLst/>
              <a:latin typeface="Times New Roman" panose="02020603050405020304" pitchFamily="18" charset="0"/>
              <a:ea typeface="Times New Roman" panose="02020603050405020304" pitchFamily="18" charset="0"/>
            </a:endParaRPr>
          </a:p>
        </p:txBody>
      </p:sp>
      <p:sp>
        <p:nvSpPr>
          <p:cNvPr id="9" name="TextBox 8"/>
          <p:cNvSpPr txBox="1"/>
          <p:nvPr/>
        </p:nvSpPr>
        <p:spPr>
          <a:xfrm>
            <a:off x="488731" y="2914650"/>
            <a:ext cx="5502166" cy="4524315"/>
          </a:xfrm>
          <a:prstGeom prst="rect">
            <a:avLst/>
          </a:prstGeom>
          <a:noFill/>
        </p:spPr>
        <p:txBody>
          <a:bodyPr wrap="square" rtlCol="0">
            <a:spAutoFit/>
          </a:bodyPr>
          <a:lstStyle/>
          <a:p>
            <a:pPr algn="just"/>
            <a:r>
              <a:rPr lang="ru-RU" dirty="0">
                <a:latin typeface="Times New Roman" panose="02020603050405020304" pitchFamily="18" charset="0"/>
                <a:cs typeface="Times New Roman" panose="02020603050405020304" pitchFamily="18" charset="0"/>
              </a:rPr>
              <a:t>Родился в 1921 году в с. Дубровное.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Призван на фронт 2 февраля 1942 года. Воевал </a:t>
            </a:r>
            <a:r>
              <a:rPr lang="ru-RU" dirty="0" smtClean="0">
                <a:latin typeface="Times New Roman" panose="02020603050405020304" pitchFamily="18" charset="0"/>
                <a:cs typeface="Times New Roman" panose="02020603050405020304" pitchFamily="18" charset="0"/>
              </a:rPr>
              <a:t>на </a:t>
            </a:r>
            <a:r>
              <a:rPr lang="ru-RU" dirty="0">
                <a:latin typeface="Times New Roman" panose="02020603050405020304" pitchFamily="18" charset="0"/>
                <a:cs typeface="Times New Roman" panose="02020603050405020304" pitchFamily="18" charset="0"/>
              </a:rPr>
              <a:t>Карельском фронте 2 года. </a:t>
            </a:r>
            <a:endParaRPr lang="ru-RU" dirty="0" smtClean="0">
              <a:latin typeface="Times New Roman" panose="02020603050405020304" pitchFamily="18" charset="0"/>
              <a:cs typeface="Times New Roman" panose="02020603050405020304" pitchFamily="18" charset="0"/>
            </a:endParaRPr>
          </a:p>
          <a:p>
            <a:pPr algn="just">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В 1944 году был переведён на </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четвертый </a:t>
            </a:r>
            <a:r>
              <a:rPr lang="ru-RU" dirty="0">
                <a:latin typeface="Times New Roman" panose="02020603050405020304" pitchFamily="18" charset="0"/>
                <a:ea typeface="Times New Roman" panose="02020603050405020304" pitchFamily="18" charset="0"/>
                <a:cs typeface="Times New Roman" panose="02020603050405020304" pitchFamily="18" charset="0"/>
              </a:rPr>
              <a:t>украинский фронт. Дошёл с боями до Чехословакии. </a:t>
            </a:r>
          </a:p>
          <a:p>
            <a:pPr algn="just">
              <a:spcAft>
                <a:spcPts val="0"/>
              </a:spcAft>
            </a:pP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dirty="0">
                <a:latin typeface="Times New Roman" panose="02020603050405020304" pitchFamily="18" charset="0"/>
                <a:ea typeface="Times New Roman" panose="02020603050405020304" pitchFamily="18" charset="0"/>
                <a:cs typeface="Times New Roman" panose="02020603050405020304" pitchFamily="18" charset="0"/>
              </a:rPr>
              <a:t>Имеет много  правительственных наград</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0"/>
              </a:spcAft>
            </a:pP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dirty="0">
                <a:latin typeface="Times New Roman" panose="02020603050405020304" pitchFamily="18" charset="0"/>
                <a:ea typeface="Times New Roman" panose="02020603050405020304" pitchFamily="18" charset="0"/>
                <a:cs typeface="Times New Roman" panose="02020603050405020304" pitchFamily="18" charset="0"/>
              </a:rPr>
              <a:t>«За боевые заслуги», 1944 г. </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dirty="0">
                <a:latin typeface="Times New Roman" panose="02020603050405020304" pitchFamily="18" charset="0"/>
                <a:ea typeface="Times New Roman" panose="02020603050405020304" pitchFamily="18" charset="0"/>
                <a:cs typeface="Times New Roman" panose="02020603050405020304" pitchFamily="18" charset="0"/>
              </a:rPr>
              <a:t>«Орден Славы </a:t>
            </a:r>
            <a:r>
              <a:rPr lang="en-US" dirty="0">
                <a:latin typeface="Times New Roman" panose="02020603050405020304" pitchFamily="18" charset="0"/>
                <a:ea typeface="Times New Roman" panose="02020603050405020304" pitchFamily="18" charset="0"/>
                <a:cs typeface="Times New Roman" panose="02020603050405020304" pitchFamily="18" charset="0"/>
              </a:rPr>
              <a:t>III</a:t>
            </a:r>
            <a:r>
              <a:rPr lang="ru-RU" dirty="0">
                <a:latin typeface="Times New Roman" panose="02020603050405020304" pitchFamily="18" charset="0"/>
                <a:ea typeface="Times New Roman" panose="02020603050405020304" pitchFamily="18" charset="0"/>
                <a:cs typeface="Times New Roman" panose="02020603050405020304" pitchFamily="18" charset="0"/>
              </a:rPr>
              <a:t> степени», 1944 г. </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dirty="0">
                <a:latin typeface="Times New Roman" panose="02020603050405020304" pitchFamily="18" charset="0"/>
                <a:ea typeface="Times New Roman" panose="02020603050405020304" pitchFamily="18" charset="0"/>
                <a:cs typeface="Times New Roman" panose="02020603050405020304" pitchFamily="18" charset="0"/>
              </a:rPr>
              <a:t>Орден Красной Звезды 1945 г. </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dirty="0">
                <a:latin typeface="Times New Roman" panose="02020603050405020304" pitchFamily="18" charset="0"/>
                <a:ea typeface="Times New Roman" panose="02020603050405020304" pitchFamily="18" charset="0"/>
                <a:cs typeface="Times New Roman" panose="02020603050405020304" pitchFamily="18" charset="0"/>
              </a:rPr>
              <a:t>медаль  «20 лет Победы». </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Знак </a:t>
            </a:r>
            <a:r>
              <a:rPr lang="ru-RU" dirty="0">
                <a:latin typeface="Times New Roman" panose="02020603050405020304" pitchFamily="18" charset="0"/>
                <a:ea typeface="Times New Roman" panose="02020603050405020304" pitchFamily="18" charset="0"/>
                <a:cs typeface="Times New Roman" panose="02020603050405020304" pitchFamily="18" charset="0"/>
              </a:rPr>
              <a:t>«Победитель </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социалистического соревнования 1973 г. 25 лет Победы». </a:t>
            </a:r>
            <a:r>
              <a:rPr lang="ru-RU" dirty="0">
                <a:latin typeface="Times New Roman" panose="02020603050405020304" pitchFamily="18" charset="0"/>
                <a:ea typeface="Times New Roman" panose="02020603050405020304" pitchFamily="18" charset="0"/>
                <a:cs typeface="Times New Roman" panose="02020603050405020304" pitchFamily="18" charset="0"/>
              </a:rPr>
              <a:t>Медаль «60 лет Вооружённых </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сил</a:t>
            </a:r>
            <a:r>
              <a:rPr lang="ru-RU" dirty="0">
                <a:latin typeface="Times New Roman" panose="02020603050405020304" pitchFamily="18" charset="0"/>
                <a:ea typeface="Times New Roman" panose="02020603050405020304" pitchFamily="18" charset="0"/>
                <a:cs typeface="Times New Roman" panose="02020603050405020304" pitchFamily="18" charset="0"/>
              </a:rPr>
              <a:t>.</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dirty="0">
                <a:latin typeface="Times New Roman" panose="02020603050405020304" pitchFamily="18" charset="0"/>
                <a:ea typeface="Times New Roman" panose="02020603050405020304" pitchFamily="18" charset="0"/>
                <a:cs typeface="Times New Roman" panose="02020603050405020304" pitchFamily="18" charset="0"/>
              </a:rPr>
              <a:t>Медаль «За победу над Германией </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в  </a:t>
            </a:r>
            <a:r>
              <a:rPr lang="ru-RU" dirty="0">
                <a:latin typeface="Times New Roman" panose="02020603050405020304" pitchFamily="18" charset="0"/>
                <a:ea typeface="Times New Roman" panose="02020603050405020304" pitchFamily="18" charset="0"/>
                <a:cs typeface="Times New Roman" panose="02020603050405020304" pitchFamily="18" charset="0"/>
              </a:rPr>
              <a:t>Великой Отечественной войне</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 Медаль </a:t>
            </a:r>
            <a:r>
              <a:rPr lang="ru-RU" dirty="0">
                <a:latin typeface="Times New Roman" panose="02020603050405020304" pitchFamily="18" charset="0"/>
                <a:ea typeface="Times New Roman" panose="02020603050405020304" pitchFamily="18" charset="0"/>
                <a:cs typeface="Times New Roman" panose="02020603050405020304" pitchFamily="18" charset="0"/>
              </a:rPr>
              <a:t>«30 лет Победы». </a:t>
            </a:r>
          </a:p>
          <a:p>
            <a:pPr algn="just">
              <a:spcAft>
                <a:spcPts val="0"/>
              </a:spcAft>
            </a:pP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dirty="0">
                <a:latin typeface="Times New Roman" panose="02020603050405020304" pitchFamily="18" charset="0"/>
                <a:ea typeface="Times New Roman" panose="02020603050405020304" pitchFamily="18" charset="0"/>
                <a:cs typeface="Times New Roman" panose="02020603050405020304" pitchFamily="18" charset="0"/>
              </a:rPr>
              <a:t>Медаль «За победу над Японией». </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dirty="0">
                <a:latin typeface="Times New Roman" panose="02020603050405020304" pitchFamily="18" charset="0"/>
                <a:ea typeface="Times New Roman" panose="02020603050405020304" pitchFamily="18" charset="0"/>
                <a:cs typeface="Times New Roman" panose="02020603050405020304" pitchFamily="18" charset="0"/>
              </a:rPr>
              <a:t>Медаль «За доблестный труд».</a:t>
            </a:r>
          </a:p>
          <a:p>
            <a:endParaRPr lang="ru-RU" dirty="0"/>
          </a:p>
        </p:txBody>
      </p:sp>
      <p:pic>
        <p:nvPicPr>
          <p:cNvPr id="13" name="Рисунок 12"/>
          <p:cNvPicPr>
            <a:picLocks noChangeAspect="1"/>
          </p:cNvPicPr>
          <p:nvPr/>
        </p:nvPicPr>
        <p:blipFill>
          <a:blip r:embed="rId6"/>
          <a:stretch>
            <a:fillRect/>
          </a:stretch>
        </p:blipFill>
        <p:spPr>
          <a:xfrm>
            <a:off x="10619004" y="350411"/>
            <a:ext cx="858293" cy="854126"/>
          </a:xfrm>
          <a:prstGeom prst="rect">
            <a:avLst/>
          </a:prstGeom>
        </p:spPr>
      </p:pic>
      <p:pic>
        <p:nvPicPr>
          <p:cNvPr id="14" name="Рисунок 13"/>
          <p:cNvPicPr>
            <a:picLocks noChangeAspect="1"/>
          </p:cNvPicPr>
          <p:nvPr/>
        </p:nvPicPr>
        <p:blipFill>
          <a:blip r:embed="rId6"/>
          <a:stretch>
            <a:fillRect/>
          </a:stretch>
        </p:blipFill>
        <p:spPr>
          <a:xfrm>
            <a:off x="4916935" y="254207"/>
            <a:ext cx="932345" cy="927819"/>
          </a:xfrm>
          <a:prstGeom prst="rect">
            <a:avLst/>
          </a:prstGeom>
        </p:spPr>
      </p:pic>
      <p:sp>
        <p:nvSpPr>
          <p:cNvPr id="36865" name="Rectangle 1"/>
          <p:cNvSpPr>
            <a:spLocks noChangeArrowheads="1"/>
          </p:cNvSpPr>
          <p:nvPr/>
        </p:nvSpPr>
        <p:spPr bwMode="auto">
          <a:xfrm>
            <a:off x="4572000" y="816233"/>
            <a:ext cx="76200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Насонов</a:t>
            </a:r>
            <a:endParaRPr kumimoji="0" lang="ru-RU" sz="3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3200"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Федор</a:t>
            </a:r>
            <a:endParaRPr kumimoji="0" lang="ru-RU" sz="3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3200"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Александрович</a:t>
            </a:r>
            <a:endParaRPr kumimoji="0" lang="ru-RU" sz="3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36866" name="Rectangle 2"/>
          <p:cNvSpPr>
            <a:spLocks noChangeArrowheads="1"/>
          </p:cNvSpPr>
          <p:nvPr/>
        </p:nvSpPr>
        <p:spPr bwMode="auto">
          <a:xfrm>
            <a:off x="6210300" y="2540001"/>
            <a:ext cx="53213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Родился в 1919 году. В 1941 году застала</a:t>
            </a:r>
            <a:r>
              <a:rPr lang="ru-RU" dirty="0" smtClean="0">
                <a:latin typeface="Times New Roman" pitchFamily="18" charset="0"/>
                <a:ea typeface="Times New Roman" pitchFamily="18" charset="0"/>
                <a:cs typeface="Times New Roman" pitchFamily="18" charset="0"/>
              </a:rPr>
              <a:t> </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война на службе в погранвойсках за Минском на</a:t>
            </a:r>
            <a:r>
              <a:rPr lang="ru-RU" dirty="0" smtClean="0">
                <a:latin typeface="Times New Roman" pitchFamily="18" charset="0"/>
                <a:ea typeface="Times New Roman" pitchFamily="18" charset="0"/>
                <a:cs typeface="Times New Roman" pitchFamily="18" charset="0"/>
              </a:rPr>
              <a:t> </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заставе-71 «</a:t>
            </a:r>
            <a:r>
              <a:rPr kumimoji="0" lang="ru-RU"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Негорелая</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Участвовал в битве под Москвой. В декабре 1941 был тяжело ранен, попал</a:t>
            </a:r>
            <a:r>
              <a:rPr lang="ru-RU" dirty="0" smtClean="0">
                <a:latin typeface="Times New Roman" pitchFamily="18" charset="0"/>
                <a:ea typeface="Times New Roman" pitchFamily="18" charset="0"/>
                <a:cs typeface="Times New Roman" pitchFamily="18" charset="0"/>
              </a:rPr>
              <a:t> </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 госпиталь на шесть месяцев с ранением в грудь.</a:t>
            </a:r>
            <a:r>
              <a:rPr kumimoji="0" lang="ru-RU"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Потом служил в органах тыловой контрразведки «</a:t>
            </a:r>
            <a:r>
              <a:rPr kumimoji="0" lang="ru-RU"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Смерш</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Взрывали объекты,</a:t>
            </a:r>
            <a:r>
              <a:rPr lang="ru-RU" dirty="0" smtClean="0">
                <a:latin typeface="Times New Roman" pitchFamily="18" charset="0"/>
                <a:ea typeface="Times New Roman" pitchFamily="18" charset="0"/>
                <a:cs typeface="Times New Roman" pitchFamily="18" charset="0"/>
              </a:rPr>
              <a:t> </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выявляли врагов народа. Воевал в Венгрии,  Австрии. До 1952 года находился на службе за</a:t>
            </a:r>
            <a:r>
              <a:rPr lang="ru-RU" dirty="0" smtClean="0">
                <a:latin typeface="Times New Roman" pitchFamily="18" charset="0"/>
                <a:ea typeface="Times New Roman" pitchFamily="18" charset="0"/>
                <a:cs typeface="Times New Roman" pitchFamily="18" charset="0"/>
              </a:rPr>
              <a:t> </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границей в оккупационных советских войсках.   Награждён одиннадцатью орденами и медалями: Орден Красное Знамя,  «Отечественная война </a:t>
            </a: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II</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степени»,  «За боевые заслуги», «За взятие Будапешта»,  «За взятие Вены», «За Победу над Германией»,  «30 лет Советской армии и флоту», Орден Красная Звезда и др.</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0897660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23648" y="0"/>
            <a:ext cx="12312869" cy="7616208"/>
          </a:xfrm>
          <a:prstGeom prst="rect">
            <a:avLst/>
          </a:prstGeom>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274" y="393309"/>
            <a:ext cx="5025050" cy="3768787"/>
          </a:xfrm>
          <a:prstGeom prst="rect">
            <a:avLst/>
          </a:prstGeom>
        </p:spPr>
      </p:pic>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7508" y="437647"/>
            <a:ext cx="4906812" cy="3680109"/>
          </a:xfrm>
          <a:prstGeom prst="rect">
            <a:avLst/>
          </a:prstGeom>
        </p:spPr>
      </p:pic>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6541" y="4322517"/>
            <a:ext cx="3594537" cy="2695903"/>
          </a:xfrm>
          <a:prstGeom prst="rect">
            <a:avLst/>
          </a:prstGeom>
        </p:spPr>
      </p:pic>
      <p:pic>
        <p:nvPicPr>
          <p:cNvPr id="7" name="Рисунок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18946" y="4266788"/>
            <a:ext cx="3668843" cy="2751632"/>
          </a:xfrm>
          <a:prstGeom prst="rect">
            <a:avLst/>
          </a:prstGeom>
        </p:spPr>
      </p:pic>
    </p:spTree>
    <p:extLst>
      <p:ext uri="{BB962C8B-B14F-4D97-AF65-F5344CB8AC3E}">
        <p14:creationId xmlns:p14="http://schemas.microsoft.com/office/powerpoint/2010/main" val="24468712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136635" y="0"/>
            <a:ext cx="12312869" cy="7616208"/>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458" y="328143"/>
            <a:ext cx="4466897" cy="323939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458" y="3762468"/>
            <a:ext cx="4466897" cy="3350173"/>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4758" y="391206"/>
            <a:ext cx="4732421" cy="3176336"/>
          </a:xfrm>
          <a:prstGeom prst="rect">
            <a:avLst/>
          </a:prstGeom>
        </p:spPr>
      </p:pic>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85422" y="3762468"/>
            <a:ext cx="4527745" cy="3395809"/>
          </a:xfrm>
          <a:prstGeom prst="rect">
            <a:avLst/>
          </a:prstGeom>
        </p:spPr>
      </p:pic>
    </p:spTree>
    <p:extLst>
      <p:ext uri="{BB962C8B-B14F-4D97-AF65-F5344CB8AC3E}">
        <p14:creationId xmlns:p14="http://schemas.microsoft.com/office/powerpoint/2010/main" val="19841903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136635" y="0"/>
            <a:ext cx="12312869" cy="7616208"/>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1891" y="545963"/>
            <a:ext cx="3983421" cy="2987566"/>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6778" y="3926600"/>
            <a:ext cx="3908534" cy="2931400"/>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2885" y="545963"/>
            <a:ext cx="4620125" cy="2987566"/>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89559" y="3708017"/>
            <a:ext cx="4363452" cy="3272589"/>
          </a:xfrm>
          <a:prstGeom prst="rect">
            <a:avLst/>
          </a:prstGeom>
        </p:spPr>
      </p:pic>
    </p:spTree>
    <p:extLst>
      <p:ext uri="{BB962C8B-B14F-4D97-AF65-F5344CB8AC3E}">
        <p14:creationId xmlns:p14="http://schemas.microsoft.com/office/powerpoint/2010/main" val="15970437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136635" y="0"/>
            <a:ext cx="12312869" cy="7616208"/>
          </a:xfrm>
          <a:prstGeom prst="rect">
            <a:avLst/>
          </a:prstGeom>
        </p:spPr>
      </p:pic>
      <p:pic>
        <p:nvPicPr>
          <p:cNvPr id="13" name="Рисунок 12"/>
          <p:cNvPicPr>
            <a:picLocks noChangeAspect="1"/>
          </p:cNvPicPr>
          <p:nvPr/>
        </p:nvPicPr>
        <p:blipFill>
          <a:blip r:embed="rId5"/>
          <a:stretch>
            <a:fillRect/>
          </a:stretch>
        </p:blipFill>
        <p:spPr>
          <a:xfrm>
            <a:off x="10619004" y="350411"/>
            <a:ext cx="858293" cy="854126"/>
          </a:xfrm>
          <a:prstGeom prst="rect">
            <a:avLst/>
          </a:prstGeom>
        </p:spPr>
      </p:pic>
      <p:pic>
        <p:nvPicPr>
          <p:cNvPr id="14" name="Рисунок 13"/>
          <p:cNvPicPr>
            <a:picLocks noChangeAspect="1"/>
          </p:cNvPicPr>
          <p:nvPr/>
        </p:nvPicPr>
        <p:blipFill>
          <a:blip r:embed="rId5"/>
          <a:stretch>
            <a:fillRect/>
          </a:stretch>
        </p:blipFill>
        <p:spPr>
          <a:xfrm>
            <a:off x="4916935" y="254207"/>
            <a:ext cx="932345" cy="927819"/>
          </a:xfrm>
          <a:prstGeom prst="rect">
            <a:avLst/>
          </a:prstGeom>
        </p:spPr>
      </p:pic>
      <p:sp>
        <p:nvSpPr>
          <p:cNvPr id="3" name="Прямоугольник 2"/>
          <p:cNvSpPr/>
          <p:nvPr/>
        </p:nvSpPr>
        <p:spPr>
          <a:xfrm>
            <a:off x="819806" y="1418897"/>
            <a:ext cx="4587765" cy="2715936"/>
          </a:xfrm>
          <a:prstGeom prst="rect">
            <a:avLst/>
          </a:prstGeom>
        </p:spPr>
        <p:txBody>
          <a:bodyPr wrap="square">
            <a:spAutoFit/>
          </a:bodyPr>
          <a:lstStyle/>
          <a:p>
            <a:pPr algn="ctr">
              <a:lnSpc>
                <a:spcPct val="107000"/>
              </a:lnSpc>
              <a:spcAft>
                <a:spcPts val="0"/>
              </a:spcAft>
            </a:pPr>
            <a:r>
              <a:rPr lang="ru-RU" sz="5400" b="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Как хорошо на свете без войны</a:t>
            </a:r>
            <a:endParaRPr lang="ru-RU" sz="5400" b="1"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5847" y="1418897"/>
            <a:ext cx="5192111" cy="3894083"/>
          </a:xfrm>
          <a:prstGeom prst="rect">
            <a:avLst/>
          </a:prstGeom>
        </p:spPr>
      </p:pic>
    </p:spTree>
    <p:extLst>
      <p:ext uri="{BB962C8B-B14F-4D97-AF65-F5344CB8AC3E}">
        <p14:creationId xmlns:p14="http://schemas.microsoft.com/office/powerpoint/2010/main" val="5437518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136635" y="0"/>
            <a:ext cx="12312869" cy="7616208"/>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85255">
            <a:off x="906493" y="632778"/>
            <a:ext cx="4600952" cy="3064234"/>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12148">
            <a:off x="827268" y="4114369"/>
            <a:ext cx="4511030" cy="2535199"/>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98103" y="1038559"/>
            <a:ext cx="3785937" cy="5068776"/>
          </a:xfrm>
          <a:prstGeom prst="rect">
            <a:avLst/>
          </a:prstGeom>
        </p:spPr>
      </p:pic>
    </p:spTree>
    <p:extLst>
      <p:ext uri="{BB962C8B-B14F-4D97-AF65-F5344CB8AC3E}">
        <p14:creationId xmlns:p14="http://schemas.microsoft.com/office/powerpoint/2010/main" val="32055642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23648" y="0"/>
            <a:ext cx="12312869" cy="7616208"/>
          </a:xfrm>
          <a:prstGeom prst="rect">
            <a:avLst/>
          </a:prstGeom>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63" y="589354"/>
            <a:ext cx="5097280" cy="2864671"/>
          </a:xfrm>
          <a:prstGeom prst="rect">
            <a:avLst/>
          </a:prstGeom>
        </p:spPr>
      </p:pic>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6063" y="3848002"/>
            <a:ext cx="4979361" cy="2798401"/>
          </a:xfrm>
          <a:prstGeom prst="rect">
            <a:avLst/>
          </a:prstGeom>
        </p:spPr>
      </p:pic>
      <p:pic>
        <p:nvPicPr>
          <p:cNvPr id="5" name="Рисунок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7838" y="1058787"/>
            <a:ext cx="4990393" cy="5431254"/>
          </a:xfrm>
          <a:prstGeom prst="rect">
            <a:avLst/>
          </a:prstGeom>
        </p:spPr>
      </p:pic>
    </p:spTree>
    <p:extLst>
      <p:ext uri="{BB962C8B-B14F-4D97-AF65-F5344CB8AC3E}">
        <p14:creationId xmlns:p14="http://schemas.microsoft.com/office/powerpoint/2010/main" val="39728812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0" y="144379"/>
            <a:ext cx="12312869" cy="7616208"/>
          </a:xfrm>
          <a:prstGeom prst="rect">
            <a:avLst/>
          </a:prstGeom>
        </p:spPr>
      </p:pic>
      <p:pic>
        <p:nvPicPr>
          <p:cNvPr id="3" name="Рисунок 2" descr="SAM_1707"/>
          <p:cNvPicPr/>
          <p:nvPr/>
        </p:nvPicPr>
        <p:blipFill>
          <a:blip r:embed="rId5" cstate="print"/>
          <a:srcRect r="11435" b="15984"/>
          <a:stretch>
            <a:fillRect/>
          </a:stretch>
        </p:blipFill>
        <p:spPr bwMode="auto">
          <a:xfrm>
            <a:off x="757221" y="398044"/>
            <a:ext cx="2078990" cy="2628900"/>
          </a:xfrm>
          <a:prstGeom prst="rect">
            <a:avLst/>
          </a:prstGeom>
          <a:noFill/>
          <a:ln w="9525">
            <a:noFill/>
            <a:miter lim="800000"/>
            <a:headEnd/>
            <a:tailEnd/>
          </a:ln>
        </p:spPr>
      </p:pic>
      <p:sp>
        <p:nvSpPr>
          <p:cNvPr id="4" name="TextBox 3"/>
          <p:cNvSpPr txBox="1"/>
          <p:nvPr/>
        </p:nvSpPr>
        <p:spPr>
          <a:xfrm>
            <a:off x="3027681" y="1166648"/>
            <a:ext cx="3084361" cy="1569660"/>
          </a:xfrm>
          <a:prstGeom prst="rect">
            <a:avLst/>
          </a:prstGeom>
          <a:noFill/>
        </p:spPr>
        <p:txBody>
          <a:bodyPr wrap="square" rtlCol="0">
            <a:spAutoFit/>
          </a:bodyPr>
          <a:lstStyle/>
          <a:p>
            <a:pPr algn="ctr"/>
            <a:r>
              <a:rPr lang="ru-RU" sz="3200" b="1" dirty="0" err="1" smtClean="0">
                <a:latin typeface="Times New Roman" panose="02020603050405020304" pitchFamily="18" charset="0"/>
                <a:cs typeface="Times New Roman" panose="02020603050405020304" pitchFamily="18" charset="0"/>
              </a:rPr>
              <a:t>Вальчугов</a:t>
            </a:r>
            <a:r>
              <a:rPr lang="ru-RU" sz="3200" b="1" dirty="0" smtClean="0">
                <a:latin typeface="Times New Roman" panose="02020603050405020304" pitchFamily="18" charset="0"/>
                <a:cs typeface="Times New Roman" panose="02020603050405020304" pitchFamily="18" charset="0"/>
              </a:rPr>
              <a:t> </a:t>
            </a:r>
          </a:p>
          <a:p>
            <a:pPr algn="ctr"/>
            <a:r>
              <a:rPr lang="ru-RU" sz="3200" b="1" dirty="0" smtClean="0">
                <a:latin typeface="Times New Roman" panose="02020603050405020304" pitchFamily="18" charset="0"/>
                <a:cs typeface="Times New Roman" panose="02020603050405020304" pitchFamily="18" charset="0"/>
              </a:rPr>
              <a:t>Павел Прокопьевич</a:t>
            </a:r>
            <a:endParaRPr lang="ru-RU" sz="32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57222" y="3224463"/>
            <a:ext cx="5178358" cy="2862322"/>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Родился в августе 1905 года. На </a:t>
            </a:r>
            <a:r>
              <a:rPr lang="ru-RU" dirty="0" smtClean="0">
                <a:latin typeface="Times New Roman" panose="02020603050405020304" pitchFamily="18" charset="0"/>
                <a:cs typeface="Times New Roman" panose="02020603050405020304" pitchFamily="18" charset="0"/>
              </a:rPr>
              <a:t>войне </a:t>
            </a:r>
            <a:r>
              <a:rPr lang="ru-RU" dirty="0">
                <a:latin typeface="Times New Roman" panose="02020603050405020304" pitchFamily="18" charset="0"/>
                <a:cs typeface="Times New Roman" panose="02020603050405020304" pitchFamily="18" charset="0"/>
              </a:rPr>
              <a:t>воевал с 1941 г. по 1945 г. </a:t>
            </a:r>
          </a:p>
          <a:p>
            <a:r>
              <a:rPr lang="ru-RU" dirty="0">
                <a:latin typeface="Times New Roman" panose="02020603050405020304" pitchFamily="18" charset="0"/>
                <a:cs typeface="Times New Roman" panose="02020603050405020304" pitchFamily="18" charset="0"/>
              </a:rPr>
              <a:t>Прошёл с Украины до Берлина. </a:t>
            </a:r>
            <a:r>
              <a:rPr lang="ru-RU" dirty="0" smtClean="0">
                <a:latin typeface="Times New Roman" panose="02020603050405020304" pitchFamily="18" charset="0"/>
                <a:cs typeface="Times New Roman" panose="02020603050405020304" pitchFamily="18" charset="0"/>
              </a:rPr>
              <a:t>Павел Прокопьевич </a:t>
            </a:r>
            <a:r>
              <a:rPr lang="ru-RU" dirty="0">
                <a:latin typeface="Times New Roman" panose="02020603050405020304" pitchFamily="18" charset="0"/>
                <a:cs typeface="Times New Roman" panose="02020603050405020304" pitchFamily="18" charset="0"/>
              </a:rPr>
              <a:t>был тяжело ранен в 1942 году лежал в госпитале. </a:t>
            </a:r>
          </a:p>
          <a:p>
            <a:r>
              <a:rPr lang="ru-RU" dirty="0">
                <a:latin typeface="Times New Roman" panose="02020603050405020304" pitchFamily="18" charset="0"/>
                <a:cs typeface="Times New Roman" panose="02020603050405020304" pitchFamily="18" charset="0"/>
              </a:rPr>
              <a:t>Жена получила похоронную, а через некоторое время получила письмо от Павла Прокопьевича. </a:t>
            </a:r>
          </a:p>
          <a:p>
            <a:r>
              <a:rPr lang="ru-RU" dirty="0">
                <a:latin typeface="Times New Roman" panose="02020603050405020304" pitchFamily="18" charset="0"/>
                <a:cs typeface="Times New Roman" panose="02020603050405020304" pitchFamily="18" charset="0"/>
              </a:rPr>
              <a:t>Он был награждён  медалью: </a:t>
            </a:r>
          </a:p>
          <a:p>
            <a:r>
              <a:rPr lang="ru-RU" dirty="0">
                <a:latin typeface="Times New Roman" panose="02020603050405020304" pitchFamily="18" charset="0"/>
                <a:cs typeface="Times New Roman" panose="02020603050405020304" pitchFamily="18" charset="0"/>
              </a:rPr>
              <a:t>«За Берлин», «За Прагу</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«За Победу», «30 лет </a:t>
            </a:r>
            <a:r>
              <a:rPr lang="ru-RU" dirty="0" err="1">
                <a:latin typeface="Times New Roman" panose="02020603050405020304" pitchFamily="18" charset="0"/>
                <a:cs typeface="Times New Roman" panose="02020603050405020304" pitchFamily="18" charset="0"/>
              </a:rPr>
              <a:t>Победы</a:t>
            </a:r>
            <a:r>
              <a:rPr lang="ru-RU" dirty="0" err="1" smtClean="0">
                <a:latin typeface="Times New Roman" panose="02020603050405020304" pitchFamily="18" charset="0"/>
                <a:cs typeface="Times New Roman" panose="02020603050405020304" pitchFamily="18" charset="0"/>
              </a:rPr>
              <a:t>»,«</a:t>
            </a:r>
            <a:r>
              <a:rPr lang="ru-RU" dirty="0" err="1">
                <a:latin typeface="Times New Roman" panose="02020603050405020304" pitchFamily="18" charset="0"/>
                <a:cs typeface="Times New Roman" panose="02020603050405020304" pitchFamily="18" charset="0"/>
              </a:rPr>
              <a:t>Ветеран</a:t>
            </a:r>
            <a:r>
              <a:rPr lang="ru-RU" dirty="0">
                <a:latin typeface="Times New Roman" panose="02020603050405020304" pitchFamily="18" charset="0"/>
                <a:cs typeface="Times New Roman" panose="02020603050405020304" pitchFamily="18" charset="0"/>
              </a:rPr>
              <a:t> труда».</a:t>
            </a:r>
          </a:p>
        </p:txBody>
      </p:sp>
      <p:pic>
        <p:nvPicPr>
          <p:cNvPr id="6" name="Рисунок 5" descr="SAM_1709"/>
          <p:cNvPicPr/>
          <p:nvPr/>
        </p:nvPicPr>
        <p:blipFill>
          <a:blip r:embed="rId6" cstate="print"/>
          <a:srcRect l="4819" t="3615" r="13254" b="16867"/>
          <a:stretch>
            <a:fillRect/>
          </a:stretch>
        </p:blipFill>
        <p:spPr bwMode="auto">
          <a:xfrm>
            <a:off x="6303511" y="398044"/>
            <a:ext cx="2119630" cy="2743200"/>
          </a:xfrm>
          <a:prstGeom prst="rect">
            <a:avLst/>
          </a:prstGeom>
          <a:noFill/>
          <a:ln w="9525">
            <a:noFill/>
            <a:miter lim="800000"/>
            <a:headEnd/>
            <a:tailEnd/>
          </a:ln>
        </p:spPr>
      </p:pic>
      <p:sp>
        <p:nvSpPr>
          <p:cNvPr id="7" name="TextBox 6"/>
          <p:cNvSpPr txBox="1"/>
          <p:nvPr/>
        </p:nvSpPr>
        <p:spPr>
          <a:xfrm>
            <a:off x="8423141" y="851338"/>
            <a:ext cx="3467299" cy="1569660"/>
          </a:xfrm>
          <a:prstGeom prst="rect">
            <a:avLst/>
          </a:prstGeom>
          <a:noFill/>
        </p:spPr>
        <p:txBody>
          <a:bodyPr wrap="square" rtlCol="0">
            <a:spAutoFit/>
          </a:bodyPr>
          <a:lstStyle/>
          <a:p>
            <a:pPr algn="ctr"/>
            <a:r>
              <a:rPr lang="ru-RU" sz="3200" b="1" dirty="0" smtClean="0">
                <a:latin typeface="Times New Roman" panose="02020603050405020304" pitchFamily="18" charset="0"/>
                <a:cs typeface="Times New Roman" panose="02020603050405020304" pitchFamily="18" charset="0"/>
              </a:rPr>
              <a:t>Егоров </a:t>
            </a:r>
          </a:p>
          <a:p>
            <a:pPr algn="ctr"/>
            <a:r>
              <a:rPr lang="ru-RU" sz="3200" b="1" dirty="0" err="1" smtClean="0">
                <a:latin typeface="Times New Roman" panose="02020603050405020304" pitchFamily="18" charset="0"/>
                <a:cs typeface="Times New Roman" panose="02020603050405020304" pitchFamily="18" charset="0"/>
              </a:rPr>
              <a:t>Ананий</a:t>
            </a:r>
            <a:endParaRPr lang="ru-RU" sz="3200" b="1" dirty="0">
              <a:latin typeface="Times New Roman" panose="02020603050405020304" pitchFamily="18" charset="0"/>
              <a:cs typeface="Times New Roman" panose="02020603050405020304" pitchFamily="18" charset="0"/>
            </a:endParaRPr>
          </a:p>
          <a:p>
            <a:pPr algn="ctr"/>
            <a:r>
              <a:rPr lang="ru-RU" sz="3200" b="1" dirty="0" err="1" smtClean="0">
                <a:latin typeface="Times New Roman" panose="02020603050405020304" pitchFamily="18" charset="0"/>
                <a:cs typeface="Times New Roman" panose="02020603050405020304" pitchFamily="18" charset="0"/>
              </a:rPr>
              <a:t>Пантилимонович</a:t>
            </a:r>
            <a:endParaRPr lang="ru-RU" sz="3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303511" y="3561346"/>
            <a:ext cx="5343057" cy="3139321"/>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Родился в 1904 году, в Чувашской </a:t>
            </a:r>
            <a:r>
              <a:rPr lang="ru-RU" dirty="0" smtClean="0">
                <a:latin typeface="Times New Roman" panose="02020603050405020304" pitchFamily="18" charset="0"/>
                <a:cs typeface="Times New Roman" panose="02020603050405020304" pitchFamily="18" charset="0"/>
              </a:rPr>
              <a:t>АССФ </a:t>
            </a:r>
            <a:r>
              <a:rPr lang="ru-RU" dirty="0" err="1" smtClean="0">
                <a:latin typeface="Times New Roman" panose="02020603050405020304" pitchFamily="18" charset="0"/>
                <a:cs typeface="Times New Roman" panose="02020603050405020304" pitchFamily="18" charset="0"/>
              </a:rPr>
              <a:t>Шемушинском</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районе, в </a:t>
            </a:r>
            <a:r>
              <a:rPr lang="ru-RU" dirty="0" smtClean="0">
                <a:latin typeface="Times New Roman" panose="02020603050405020304" pitchFamily="18" charset="0"/>
                <a:cs typeface="Times New Roman" panose="02020603050405020304" pitchFamily="18" charset="0"/>
              </a:rPr>
              <a:t>деревне </a:t>
            </a:r>
            <a:r>
              <a:rPr lang="ru-RU" dirty="0">
                <a:latin typeface="Times New Roman" panose="02020603050405020304" pitchFamily="18" charset="0"/>
                <a:cs typeface="Times New Roman" panose="02020603050405020304" pitchFamily="18" charset="0"/>
              </a:rPr>
              <a:t>Малая </a:t>
            </a:r>
            <a:r>
              <a:rPr lang="ru-RU" dirty="0" err="1">
                <a:latin typeface="Times New Roman" panose="02020603050405020304" pitchFamily="18" charset="0"/>
                <a:cs typeface="Times New Roman" panose="02020603050405020304" pitchFamily="18" charset="0"/>
              </a:rPr>
              <a:t>Буяново</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На фронт призван в 1942 году. Воевал </a:t>
            </a:r>
            <a:r>
              <a:rPr lang="ru-RU" dirty="0" smtClean="0">
                <a:latin typeface="Times New Roman" panose="02020603050405020304" pitchFamily="18" charset="0"/>
                <a:cs typeface="Times New Roman" panose="02020603050405020304" pitchFamily="18" charset="0"/>
              </a:rPr>
              <a:t> на Калининском </a:t>
            </a:r>
            <a:r>
              <a:rPr lang="ru-RU" dirty="0">
                <a:latin typeface="Times New Roman" panose="02020603050405020304" pitchFamily="18" charset="0"/>
                <a:cs typeface="Times New Roman" panose="02020603050405020304" pitchFamily="18" charset="0"/>
              </a:rPr>
              <a:t>направлении. В 1943 </a:t>
            </a:r>
            <a:r>
              <a:rPr lang="ru-RU" dirty="0" smtClean="0">
                <a:latin typeface="Times New Roman" panose="02020603050405020304" pitchFamily="18" charset="0"/>
                <a:cs typeface="Times New Roman" panose="02020603050405020304" pitchFamily="18" charset="0"/>
              </a:rPr>
              <a:t>году </a:t>
            </a:r>
            <a:r>
              <a:rPr lang="ru-RU" dirty="0">
                <a:latin typeface="Times New Roman" panose="02020603050405020304" pitchFamily="18" charset="0"/>
                <a:cs typeface="Times New Roman" panose="02020603050405020304" pitchFamily="18" charset="0"/>
              </a:rPr>
              <a:t>был отправлен под город Ленинград.</a:t>
            </a:r>
          </a:p>
          <a:p>
            <a:r>
              <a:rPr lang="ru-RU" dirty="0" smtClean="0">
                <a:latin typeface="Times New Roman" panose="02020603050405020304" pitchFamily="18" charset="0"/>
                <a:cs typeface="Times New Roman" panose="02020603050405020304" pitchFamily="18" charset="0"/>
              </a:rPr>
              <a:t>Получил </a:t>
            </a:r>
            <a:r>
              <a:rPr lang="ru-RU" dirty="0">
                <a:latin typeface="Times New Roman" panose="02020603050405020304" pitchFamily="18" charset="0"/>
                <a:cs typeface="Times New Roman" panose="02020603050405020304" pitchFamily="18" charset="0"/>
              </a:rPr>
              <a:t>серьёзное ранение. Три </a:t>
            </a:r>
            <a:r>
              <a:rPr lang="ru-RU" dirty="0" smtClean="0">
                <a:latin typeface="Times New Roman" panose="02020603050405020304" pitchFamily="18" charset="0"/>
                <a:cs typeface="Times New Roman" panose="02020603050405020304" pitchFamily="18" charset="0"/>
              </a:rPr>
              <a:t>месяца </a:t>
            </a:r>
            <a:r>
              <a:rPr lang="ru-RU" dirty="0">
                <a:latin typeface="Times New Roman" panose="02020603050405020304" pitchFamily="18" charset="0"/>
                <a:cs typeface="Times New Roman" panose="02020603050405020304" pitchFamily="18" charset="0"/>
              </a:rPr>
              <a:t>провел в госпитале. В 1944 году </a:t>
            </a:r>
            <a:r>
              <a:rPr lang="ru-RU" dirty="0" smtClean="0">
                <a:latin typeface="Times New Roman" panose="02020603050405020304" pitchFamily="18" charset="0"/>
                <a:cs typeface="Times New Roman" panose="02020603050405020304" pitchFamily="18" charset="0"/>
              </a:rPr>
              <a:t>списали домой </a:t>
            </a:r>
            <a:r>
              <a:rPr lang="ru-RU" dirty="0">
                <a:latin typeface="Times New Roman" panose="02020603050405020304" pitchFamily="18" charset="0"/>
                <a:cs typeface="Times New Roman" panose="02020603050405020304" pitchFamily="18" charset="0"/>
              </a:rPr>
              <a:t>по состоянию здоровья.</a:t>
            </a:r>
          </a:p>
          <a:p>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Ананий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Понтилемонович</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имее</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правительственные награды.</a:t>
            </a:r>
          </a:p>
          <a:p>
            <a:r>
              <a:rPr lang="ru-RU"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9462999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0" y="304800"/>
            <a:ext cx="12312869" cy="7616208"/>
          </a:xfrm>
          <a:prstGeom prst="rect">
            <a:avLst/>
          </a:prstGeom>
        </p:spPr>
      </p:pic>
      <p:pic>
        <p:nvPicPr>
          <p:cNvPr id="5" name="Рисунок 4" descr="A4558A40"/>
          <p:cNvPicPr/>
          <p:nvPr/>
        </p:nvPicPr>
        <p:blipFill>
          <a:blip r:embed="rId5" cstate="print"/>
          <a:srcRect/>
          <a:stretch>
            <a:fillRect/>
          </a:stretch>
        </p:blipFill>
        <p:spPr bwMode="auto">
          <a:xfrm>
            <a:off x="728459" y="623638"/>
            <a:ext cx="2230755" cy="2857500"/>
          </a:xfrm>
          <a:prstGeom prst="rect">
            <a:avLst/>
          </a:prstGeom>
          <a:noFill/>
          <a:ln w="9525">
            <a:noFill/>
            <a:miter lim="800000"/>
            <a:headEnd/>
            <a:tailEnd/>
          </a:ln>
        </p:spPr>
      </p:pic>
      <p:sp>
        <p:nvSpPr>
          <p:cNvPr id="3" name="TextBox 2"/>
          <p:cNvSpPr txBox="1"/>
          <p:nvPr/>
        </p:nvSpPr>
        <p:spPr>
          <a:xfrm>
            <a:off x="2959214" y="1203158"/>
            <a:ext cx="3200955" cy="1569660"/>
          </a:xfrm>
          <a:prstGeom prst="rect">
            <a:avLst/>
          </a:prstGeom>
          <a:noFill/>
        </p:spPr>
        <p:txBody>
          <a:bodyPr wrap="square" rtlCol="0">
            <a:spAutoFit/>
          </a:bodyPr>
          <a:lstStyle/>
          <a:p>
            <a:pPr algn="ctr"/>
            <a:r>
              <a:rPr lang="ru-RU" sz="3200" b="1" dirty="0" smtClean="0">
                <a:latin typeface="Times New Roman" panose="02020603050405020304" pitchFamily="18" charset="0"/>
                <a:cs typeface="Times New Roman" panose="02020603050405020304" pitchFamily="18" charset="0"/>
              </a:rPr>
              <a:t>Гришанов </a:t>
            </a:r>
          </a:p>
          <a:p>
            <a:pPr algn="ctr"/>
            <a:r>
              <a:rPr lang="ru-RU" sz="3200" b="1" dirty="0" smtClean="0">
                <a:latin typeface="Times New Roman" panose="02020603050405020304" pitchFamily="18" charset="0"/>
                <a:cs typeface="Times New Roman" panose="02020603050405020304" pitchFamily="18" charset="0"/>
              </a:rPr>
              <a:t>Яков Александрович</a:t>
            </a:r>
            <a:endParaRPr lang="ru-RU" sz="32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777591" y="3481138"/>
            <a:ext cx="5382578" cy="3693319"/>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Родился в 1918 году в д. </a:t>
            </a:r>
            <a:r>
              <a:rPr lang="ru-RU" dirty="0" err="1">
                <a:latin typeface="Times New Roman" panose="02020603050405020304" pitchFamily="18" charset="0"/>
                <a:cs typeface="Times New Roman" panose="02020603050405020304" pitchFamily="18" charset="0"/>
              </a:rPr>
              <a:t>Космаково</a:t>
            </a:r>
            <a:r>
              <a:rPr lang="ru-RU" dirty="0">
                <a:latin typeface="Times New Roman" panose="02020603050405020304" pitchFamily="18" charset="0"/>
                <a:cs typeface="Times New Roman" panose="02020603050405020304" pitchFamily="18" charset="0"/>
              </a:rPr>
              <a:t>. </a:t>
            </a:r>
          </a:p>
          <a:p>
            <a:r>
              <a:rPr lang="ru-RU" dirty="0" smtClean="0">
                <a:latin typeface="Times New Roman" panose="02020603050405020304" pitchFamily="18" charset="0"/>
                <a:cs typeface="Times New Roman" panose="02020603050405020304" pitchFamily="18" charset="0"/>
              </a:rPr>
              <a:t>Яков </a:t>
            </a:r>
            <a:r>
              <a:rPr lang="ru-RU" dirty="0">
                <a:latin typeface="Times New Roman" panose="02020603050405020304" pitchFamily="18" charset="0"/>
                <a:cs typeface="Times New Roman" panose="02020603050405020304" pitchFamily="18" charset="0"/>
              </a:rPr>
              <a:t>Александрович участвовал в боях </a:t>
            </a:r>
            <a:r>
              <a:rPr lang="ru-RU" dirty="0" smtClean="0">
                <a:latin typeface="Times New Roman" panose="02020603050405020304" pitchFamily="18" charset="0"/>
                <a:cs typeface="Times New Roman" panose="02020603050405020304" pitchFamily="18" charset="0"/>
              </a:rPr>
              <a:t>на Калининском </a:t>
            </a:r>
            <a:r>
              <a:rPr lang="ru-RU" dirty="0">
                <a:latin typeface="Times New Roman" panose="02020603050405020304" pitchFamily="18" charset="0"/>
                <a:cs typeface="Times New Roman" panose="02020603050405020304" pitchFamily="18" charset="0"/>
              </a:rPr>
              <a:t>фронте, первом Белорусском </a:t>
            </a:r>
            <a:r>
              <a:rPr lang="ru-RU" dirty="0" smtClean="0">
                <a:latin typeface="Times New Roman" panose="02020603050405020304" pitchFamily="18" charset="0"/>
                <a:cs typeface="Times New Roman" panose="02020603050405020304" pitchFamily="18" charset="0"/>
              </a:rPr>
              <a:t>и втором </a:t>
            </a:r>
            <a:r>
              <a:rPr lang="ru-RU" dirty="0">
                <a:latin typeface="Times New Roman" panose="02020603050405020304" pitchFamily="18" charset="0"/>
                <a:cs typeface="Times New Roman" panose="02020603050405020304" pitchFamily="18" charset="0"/>
              </a:rPr>
              <a:t>Белорусском фронтах. Он участвовал </a:t>
            </a:r>
            <a:r>
              <a:rPr lang="ru-RU" dirty="0" smtClean="0">
                <a:latin typeface="Times New Roman" panose="02020603050405020304" pitchFamily="18" charset="0"/>
                <a:cs typeface="Times New Roman" panose="02020603050405020304" pitchFamily="18" charset="0"/>
              </a:rPr>
              <a:t>в  освобождении городов: </a:t>
            </a:r>
            <a:r>
              <a:rPr lang="ru-RU" dirty="0" err="1" smtClean="0">
                <a:latin typeface="Times New Roman" panose="02020603050405020304" pitchFamily="18" charset="0"/>
                <a:cs typeface="Times New Roman" panose="02020603050405020304" pitchFamily="18" charset="0"/>
              </a:rPr>
              <a:t>Хелльс</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Каземиш</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Фюрсетенвальд</a:t>
            </a:r>
            <a:r>
              <a:rPr lang="ru-RU" dirty="0">
                <a:latin typeface="Times New Roman" panose="02020603050405020304" pitchFamily="18" charset="0"/>
                <a:cs typeface="Times New Roman" panose="02020603050405020304" pitchFamily="18" charset="0"/>
              </a:rPr>
              <a:t>, Варшава, Познань. Был ранен</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Войну закончил на Юго-западе Берлина</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Имеет медали</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За отвагу»;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Орден Славы </a:t>
            </a:r>
            <a:r>
              <a:rPr lang="en-US" dirty="0">
                <a:latin typeface="Times New Roman" panose="02020603050405020304" pitchFamily="18" charset="0"/>
                <a:cs typeface="Times New Roman" panose="02020603050405020304" pitchFamily="18" charset="0"/>
              </a:rPr>
              <a:t>III</a:t>
            </a:r>
            <a:r>
              <a:rPr lang="ru-RU" dirty="0">
                <a:latin typeface="Times New Roman" panose="02020603050405020304" pitchFamily="18" charset="0"/>
                <a:cs typeface="Times New Roman" panose="02020603050405020304" pitchFamily="18" charset="0"/>
              </a:rPr>
              <a:t> степени </a:t>
            </a:r>
            <a:r>
              <a:rPr lang="ru-RU" dirty="0" smtClean="0">
                <a:latin typeface="Times New Roman" panose="02020603050405020304" pitchFamily="18" charset="0"/>
                <a:cs typeface="Times New Roman" panose="02020603050405020304" pitchFamily="18" charset="0"/>
              </a:rPr>
              <a:t>и </a:t>
            </a:r>
            <a:r>
              <a:rPr lang="ru-RU" dirty="0">
                <a:latin typeface="Times New Roman" panose="02020603050405020304" pitchFamily="18" charset="0"/>
                <a:cs typeface="Times New Roman" panose="02020603050405020304" pitchFamily="18" charset="0"/>
              </a:rPr>
              <a:t>Орден Отечественной войны </a:t>
            </a:r>
            <a:r>
              <a:rPr lang="en-US" dirty="0">
                <a:latin typeface="Times New Roman" panose="02020603050405020304" pitchFamily="18" charset="0"/>
                <a:cs typeface="Times New Roman" panose="02020603050405020304" pitchFamily="18" charset="0"/>
              </a:rPr>
              <a:t>II</a:t>
            </a:r>
            <a:r>
              <a:rPr lang="ru-RU" dirty="0">
                <a:latin typeface="Times New Roman" panose="02020603050405020304" pitchFamily="18" charset="0"/>
                <a:cs typeface="Times New Roman" panose="02020603050405020304" pitchFamily="18" charset="0"/>
              </a:rPr>
              <a:t> степени</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Умер в январе 2003 года. Похоронен в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д. </a:t>
            </a:r>
            <a:r>
              <a:rPr lang="ru-RU" dirty="0" err="1">
                <a:latin typeface="Times New Roman" panose="02020603050405020304" pitchFamily="18" charset="0"/>
                <a:cs typeface="Times New Roman" panose="02020603050405020304" pitchFamily="18" charset="0"/>
              </a:rPr>
              <a:t>Космаково</a:t>
            </a:r>
            <a:r>
              <a:rPr lang="ru-RU" dirty="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 </a:t>
            </a:r>
          </a:p>
          <a:p>
            <a:r>
              <a:rPr lang="ru-RU" dirty="0">
                <a:latin typeface="Times New Roman" panose="02020603050405020304" pitchFamily="18" charset="0"/>
                <a:cs typeface="Times New Roman" panose="02020603050405020304" pitchFamily="18" charset="0"/>
              </a:rPr>
              <a:t> </a:t>
            </a:r>
          </a:p>
          <a:p>
            <a:r>
              <a:rPr lang="ru-RU" dirty="0"/>
              <a:t> </a:t>
            </a:r>
          </a:p>
        </p:txBody>
      </p:sp>
      <p:pic>
        <p:nvPicPr>
          <p:cNvPr id="7" name="Рисунок 6" descr="3840AA4E"/>
          <p:cNvPicPr/>
          <p:nvPr/>
        </p:nvPicPr>
        <p:blipFill>
          <a:blip r:embed="rId6" cstate="print"/>
          <a:srcRect/>
          <a:stretch>
            <a:fillRect/>
          </a:stretch>
        </p:blipFill>
        <p:spPr bwMode="auto">
          <a:xfrm>
            <a:off x="6368498" y="444166"/>
            <a:ext cx="2214245" cy="2857500"/>
          </a:xfrm>
          <a:prstGeom prst="rect">
            <a:avLst/>
          </a:prstGeom>
          <a:noFill/>
          <a:ln w="9525">
            <a:noFill/>
            <a:miter lim="800000"/>
            <a:headEnd/>
            <a:tailEnd/>
          </a:ln>
        </p:spPr>
      </p:pic>
      <p:sp>
        <p:nvSpPr>
          <p:cNvPr id="8" name="TextBox 7"/>
          <p:cNvSpPr txBox="1"/>
          <p:nvPr/>
        </p:nvSpPr>
        <p:spPr>
          <a:xfrm>
            <a:off x="8791072" y="1072055"/>
            <a:ext cx="2855495" cy="1569660"/>
          </a:xfrm>
          <a:prstGeom prst="rect">
            <a:avLst/>
          </a:prstGeom>
          <a:noFill/>
        </p:spPr>
        <p:txBody>
          <a:bodyPr wrap="square" rtlCol="0">
            <a:spAutoFit/>
          </a:bodyPr>
          <a:lstStyle/>
          <a:p>
            <a:pPr algn="ctr"/>
            <a:r>
              <a:rPr lang="ru-RU" sz="3200" b="1" dirty="0" smtClean="0">
                <a:latin typeface="Times New Roman" panose="02020603050405020304" pitchFamily="18" charset="0"/>
                <a:cs typeface="Times New Roman" panose="02020603050405020304" pitchFamily="18" charset="0"/>
              </a:rPr>
              <a:t>Балакирев Алексей Федорович</a:t>
            </a:r>
            <a:endParaRPr lang="ru-RU" sz="32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6368498" y="3301666"/>
            <a:ext cx="5278070" cy="3754874"/>
          </a:xfrm>
          <a:prstGeom prst="rect">
            <a:avLst/>
          </a:prstGeom>
          <a:noFill/>
        </p:spPr>
        <p:txBody>
          <a:bodyPr wrap="square" rtlCol="0">
            <a:spAutoFit/>
          </a:bodyPr>
          <a:lstStyle/>
          <a:p>
            <a:r>
              <a:rPr lang="ru-RU" sz="2000" dirty="0">
                <a:latin typeface="Times New Roman" panose="02020603050405020304" pitchFamily="18" charset="0"/>
                <a:cs typeface="Times New Roman" panose="02020603050405020304" pitchFamily="18" charset="0"/>
              </a:rPr>
              <a:t>Родился в 1920 году в Казани. В </a:t>
            </a:r>
            <a:r>
              <a:rPr lang="ru-RU" sz="2000" dirty="0" smtClean="0">
                <a:latin typeface="Times New Roman" panose="02020603050405020304" pitchFamily="18" charset="0"/>
                <a:cs typeface="Times New Roman" panose="02020603050405020304" pitchFamily="18" charset="0"/>
              </a:rPr>
              <a:t>1940 </a:t>
            </a:r>
            <a:r>
              <a:rPr lang="ru-RU" sz="2000" dirty="0">
                <a:latin typeface="Times New Roman" panose="02020603050405020304" pitchFamily="18" charset="0"/>
                <a:cs typeface="Times New Roman" panose="02020603050405020304" pitchFamily="18" charset="0"/>
              </a:rPr>
              <a:t>году был призван в армию. Служил в </a:t>
            </a:r>
            <a:r>
              <a:rPr lang="ru-RU" sz="2000" dirty="0" smtClean="0">
                <a:latin typeface="Times New Roman" panose="02020603050405020304" pitchFamily="18" charset="0"/>
                <a:cs typeface="Times New Roman" panose="02020603050405020304" pitchFamily="18" charset="0"/>
              </a:rPr>
              <a:t>Монголии</a:t>
            </a:r>
            <a:r>
              <a:rPr lang="ru-RU" sz="2000" dirty="0">
                <a:latin typeface="Times New Roman" panose="02020603050405020304" pitchFamily="18" charset="0"/>
                <a:cs typeface="Times New Roman" panose="02020603050405020304" pitchFamily="18" charset="0"/>
              </a:rPr>
              <a:t>. Воевал в 145 </a:t>
            </a:r>
            <a:r>
              <a:rPr lang="ru-RU" sz="2000" dirty="0" smtClean="0">
                <a:latin typeface="Times New Roman" panose="02020603050405020304" pitchFamily="18" charset="0"/>
                <a:cs typeface="Times New Roman" panose="02020603050405020304" pitchFamily="18" charset="0"/>
              </a:rPr>
              <a:t>курганской бригаде</a:t>
            </a:r>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Алексе Фёдоровичу </a:t>
            </a:r>
            <a:r>
              <a:rPr lang="ru-RU" sz="2000" dirty="0">
                <a:latin typeface="Times New Roman" panose="02020603050405020304" pitchFamily="18" charset="0"/>
                <a:cs typeface="Times New Roman" panose="02020603050405020304" pitchFamily="18" charset="0"/>
              </a:rPr>
              <a:t>воевать </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пришлось не много, всего полтора </a:t>
            </a:r>
          </a:p>
          <a:p>
            <a:r>
              <a:rPr lang="ru-RU" sz="2000" dirty="0">
                <a:latin typeface="Times New Roman" panose="02020603050405020304" pitchFamily="18" charset="0"/>
                <a:cs typeface="Times New Roman" panose="02020603050405020304" pitchFamily="18" charset="0"/>
              </a:rPr>
              <a:t> месяца. Он получил тяжёлое ранение. Лежал в госпитале 3707 города Барнаула</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Имеет награды</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«За доблестный труд в </a:t>
            </a:r>
            <a:r>
              <a:rPr lang="ru-RU" sz="2000" dirty="0" smtClean="0">
                <a:latin typeface="Times New Roman" panose="02020603050405020304" pitchFamily="18" charset="0"/>
                <a:cs typeface="Times New Roman" panose="02020603050405020304" pitchFamily="18" charset="0"/>
              </a:rPr>
              <a:t>Великой </a:t>
            </a:r>
            <a:r>
              <a:rPr lang="ru-RU" sz="2000" dirty="0">
                <a:latin typeface="Times New Roman" panose="02020603050405020304" pitchFamily="18" charset="0"/>
                <a:cs typeface="Times New Roman" panose="02020603050405020304" pitchFamily="18" charset="0"/>
              </a:rPr>
              <a:t>Отечественной войне 1941-1945гг», </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«20-летие Победы в Великой </a:t>
            </a:r>
            <a:r>
              <a:rPr lang="ru-RU" sz="2000" dirty="0" smtClean="0">
                <a:latin typeface="Times New Roman" panose="02020603050405020304" pitchFamily="18" charset="0"/>
                <a:cs typeface="Times New Roman" panose="02020603050405020304" pitchFamily="18" charset="0"/>
              </a:rPr>
              <a:t>Отечественной </a:t>
            </a:r>
            <a:r>
              <a:rPr lang="ru-RU" sz="2000" dirty="0">
                <a:latin typeface="Times New Roman" panose="02020603050405020304" pitchFamily="18" charset="0"/>
                <a:cs typeface="Times New Roman" panose="02020603050405020304" pitchFamily="18" charset="0"/>
              </a:rPr>
              <a:t>войне</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«30-летие Победы в Великой </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Отечественной войне».</a:t>
            </a:r>
          </a:p>
          <a:p>
            <a:r>
              <a:rPr lang="ru-RU" dirty="0"/>
              <a:t> </a:t>
            </a:r>
          </a:p>
        </p:txBody>
      </p:sp>
    </p:spTree>
    <p:extLst>
      <p:ext uri="{BB962C8B-B14F-4D97-AF65-F5344CB8AC3E}">
        <p14:creationId xmlns:p14="http://schemas.microsoft.com/office/powerpoint/2010/main" val="12576635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0" y="0"/>
            <a:ext cx="12312869" cy="7616208"/>
          </a:xfrm>
          <a:prstGeom prst="rect">
            <a:avLst/>
          </a:prstGeom>
        </p:spPr>
      </p:pic>
      <p:pic>
        <p:nvPicPr>
          <p:cNvPr id="5" name="Рисунок 4" descr="SAM_1713"/>
          <p:cNvPicPr/>
          <p:nvPr/>
        </p:nvPicPr>
        <p:blipFill>
          <a:blip r:embed="rId5" cstate="print"/>
          <a:srcRect l="15730" b="15730"/>
          <a:stretch>
            <a:fillRect/>
          </a:stretch>
        </p:blipFill>
        <p:spPr bwMode="auto">
          <a:xfrm>
            <a:off x="810628" y="419100"/>
            <a:ext cx="2028825" cy="2596816"/>
          </a:xfrm>
          <a:prstGeom prst="rect">
            <a:avLst/>
          </a:prstGeom>
          <a:noFill/>
          <a:ln w="9525">
            <a:noFill/>
            <a:miter lim="800000"/>
            <a:headEnd/>
            <a:tailEnd/>
          </a:ln>
        </p:spPr>
      </p:pic>
      <p:sp>
        <p:nvSpPr>
          <p:cNvPr id="6" name="TextBox 5"/>
          <p:cNvSpPr txBox="1"/>
          <p:nvPr/>
        </p:nvSpPr>
        <p:spPr>
          <a:xfrm>
            <a:off x="2956899" y="693683"/>
            <a:ext cx="3026807" cy="1569660"/>
          </a:xfrm>
          <a:prstGeom prst="rect">
            <a:avLst/>
          </a:prstGeom>
          <a:noFill/>
        </p:spPr>
        <p:txBody>
          <a:bodyPr wrap="square" rtlCol="0">
            <a:spAutoFit/>
          </a:bodyPr>
          <a:lstStyle/>
          <a:p>
            <a:pPr algn="ctr"/>
            <a:r>
              <a:rPr lang="ru-RU" sz="3200" b="1" dirty="0" err="1" smtClean="0">
                <a:latin typeface="Times New Roman" panose="02020603050405020304" pitchFamily="18" charset="0"/>
                <a:cs typeface="Times New Roman" panose="02020603050405020304" pitchFamily="18" charset="0"/>
              </a:rPr>
              <a:t>Лизаков</a:t>
            </a:r>
            <a:r>
              <a:rPr lang="ru-RU" sz="3200" b="1" dirty="0" smtClean="0">
                <a:latin typeface="Times New Roman" panose="02020603050405020304" pitchFamily="18" charset="0"/>
                <a:cs typeface="Times New Roman" panose="02020603050405020304" pitchFamily="18" charset="0"/>
              </a:rPr>
              <a:t> </a:t>
            </a:r>
          </a:p>
          <a:p>
            <a:pPr algn="ctr"/>
            <a:r>
              <a:rPr lang="ru-RU" sz="3200" b="1" dirty="0" smtClean="0">
                <a:latin typeface="Times New Roman" panose="02020603050405020304" pitchFamily="18" charset="0"/>
                <a:cs typeface="Times New Roman" panose="02020603050405020304" pitchFamily="18" charset="0"/>
              </a:rPr>
              <a:t>Георгий Михайлович</a:t>
            </a:r>
            <a:endParaRPr lang="ru-RU" sz="32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73768" y="3015916"/>
            <a:ext cx="5309938" cy="5078313"/>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Родился в 1924 году в деревне Кабацкая.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На фронт был призван 18 августа 1942 года</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Сначала воевал на центральном фронте, </a:t>
            </a:r>
            <a:r>
              <a:rPr lang="ru-RU" dirty="0" smtClean="0">
                <a:latin typeface="Times New Roman" panose="02020603050405020304" pitchFamily="18" charset="0"/>
                <a:cs typeface="Times New Roman" panose="02020603050405020304" pitchFamily="18" charset="0"/>
              </a:rPr>
              <a:t>был десантником </a:t>
            </a:r>
            <a:r>
              <a:rPr lang="ru-RU" dirty="0">
                <a:latin typeface="Times New Roman" panose="02020603050405020304" pitchFamily="18" charset="0"/>
                <a:cs typeface="Times New Roman" panose="02020603050405020304" pitchFamily="18" charset="0"/>
              </a:rPr>
              <a:t>в 4-й мотострелковой роте. </a:t>
            </a:r>
            <a:r>
              <a:rPr lang="ru-RU" dirty="0" smtClean="0">
                <a:latin typeface="Times New Roman" panose="02020603050405020304" pitchFamily="18" charset="0"/>
                <a:cs typeface="Times New Roman" panose="02020603050405020304" pitchFamily="18" charset="0"/>
              </a:rPr>
              <a:t>27 </a:t>
            </a:r>
            <a:r>
              <a:rPr lang="ru-RU" dirty="0">
                <a:latin typeface="Times New Roman" panose="02020603050405020304" pitchFamily="18" charset="0"/>
                <a:cs typeface="Times New Roman" panose="02020603050405020304" pitchFamily="18" charset="0"/>
              </a:rPr>
              <a:t>января 1943 года получил ранение, лежал </a:t>
            </a:r>
            <a:r>
              <a:rPr lang="ru-RU" dirty="0" smtClean="0">
                <a:latin typeface="Times New Roman" panose="02020603050405020304" pitchFamily="18" charset="0"/>
                <a:cs typeface="Times New Roman" panose="02020603050405020304" pitchFamily="18" charset="0"/>
              </a:rPr>
              <a:t>в госпитале</a:t>
            </a:r>
            <a:r>
              <a:rPr lang="ru-RU" dirty="0">
                <a:latin typeface="Times New Roman" panose="02020603050405020304" pitchFamily="18" charset="0"/>
                <a:cs typeface="Times New Roman" panose="02020603050405020304" pitchFamily="18" charset="0"/>
              </a:rPr>
              <a:t>. Потом был направлен на </a:t>
            </a:r>
            <a:r>
              <a:rPr lang="ru-RU" dirty="0" smtClean="0">
                <a:latin typeface="Times New Roman" panose="02020603050405020304" pitchFamily="18" charset="0"/>
                <a:cs typeface="Times New Roman" panose="02020603050405020304" pitchFamily="18" charset="0"/>
              </a:rPr>
              <a:t>Орлово - </a:t>
            </a:r>
            <a:r>
              <a:rPr lang="ru-RU" dirty="0">
                <a:latin typeface="Times New Roman" panose="02020603050405020304" pitchFamily="18" charset="0"/>
                <a:cs typeface="Times New Roman" panose="02020603050405020304" pitchFamily="18" charset="0"/>
              </a:rPr>
              <a:t>Курскую дугу, там был связистом 1-го </a:t>
            </a:r>
          </a:p>
          <a:p>
            <a:r>
              <a:rPr lang="ru-RU" dirty="0">
                <a:latin typeface="Times New Roman" panose="02020603050405020304" pitchFamily="18" charset="0"/>
                <a:cs typeface="Times New Roman" panose="02020603050405020304" pitchFamily="18" charset="0"/>
              </a:rPr>
              <a:t> Белорусского фронта. Затем был переброшен на</a:t>
            </a:r>
          </a:p>
          <a:p>
            <a:r>
              <a:rPr lang="ru-RU" dirty="0">
                <a:latin typeface="Times New Roman" panose="02020603050405020304" pitchFamily="18" charset="0"/>
                <a:cs typeface="Times New Roman" panose="02020603050405020304" pitchFamily="18" charset="0"/>
              </a:rPr>
              <a:t> второй Белорусский фронт. С 3-м Белорусским</a:t>
            </a:r>
          </a:p>
          <a:p>
            <a:r>
              <a:rPr lang="ru-RU" dirty="0">
                <a:latin typeface="Times New Roman" panose="02020603050405020304" pitchFamily="18" charset="0"/>
                <a:cs typeface="Times New Roman" panose="02020603050405020304" pitchFamily="18" charset="0"/>
              </a:rPr>
              <a:t> фронтом закончил войну.</a:t>
            </a:r>
          </a:p>
          <a:p>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Участник </a:t>
            </a:r>
            <a:r>
              <a:rPr lang="ru-RU" dirty="0">
                <a:latin typeface="Times New Roman" panose="02020603050405020304" pitchFamily="18" charset="0"/>
                <a:cs typeface="Times New Roman" panose="02020603050405020304" pitchFamily="18" charset="0"/>
              </a:rPr>
              <a:t>войны Георгий Михайлович </a:t>
            </a:r>
            <a:r>
              <a:rPr lang="ru-RU" dirty="0" smtClean="0">
                <a:latin typeface="Times New Roman" panose="02020603050405020304" pitchFamily="18" charset="0"/>
                <a:cs typeface="Times New Roman" panose="02020603050405020304" pitchFamily="18" charset="0"/>
              </a:rPr>
              <a:t>награжден </a:t>
            </a:r>
            <a:r>
              <a:rPr lang="ru-RU" dirty="0">
                <a:latin typeface="Times New Roman" panose="02020603050405020304" pitchFamily="18" charset="0"/>
                <a:cs typeface="Times New Roman" panose="02020603050405020304" pitchFamily="18" charset="0"/>
              </a:rPr>
              <a:t>Орденом Отечественной Войны </a:t>
            </a:r>
            <a:r>
              <a:rPr lang="en-US" dirty="0" smtClean="0">
                <a:latin typeface="Times New Roman" panose="02020603050405020304" pitchFamily="18" charset="0"/>
                <a:cs typeface="Times New Roman" panose="02020603050405020304" pitchFamily="18" charset="0"/>
              </a:rPr>
              <a:t>II</a:t>
            </a:r>
            <a:r>
              <a:rPr lang="ru-RU" dirty="0" smtClean="0">
                <a:latin typeface="Times New Roman" panose="02020603050405020304" pitchFamily="18" charset="0"/>
                <a:cs typeface="Times New Roman" panose="02020603050405020304" pitchFamily="18" charset="0"/>
              </a:rPr>
              <a:t> степени, медалью «За Победу над Германией»,   «20-летие победы в Великой Отечественной  </a:t>
            </a:r>
            <a:r>
              <a:rPr lang="ru-RU" dirty="0">
                <a:latin typeface="Times New Roman" panose="02020603050405020304" pitchFamily="18" charset="0"/>
                <a:cs typeface="Times New Roman" panose="02020603050405020304" pitchFamily="18" charset="0"/>
              </a:rPr>
              <a:t>войне», «30-летие победы в Великой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Отечественной войне 1941-1945гг.», </a:t>
            </a:r>
            <a:r>
              <a:rPr lang="ru-RU" dirty="0" smtClean="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50-летие вооруженных сил».</a:t>
            </a:r>
          </a:p>
          <a:p>
            <a:r>
              <a:rPr lang="ru-RU" dirty="0">
                <a:latin typeface="Times New Roman" panose="02020603050405020304" pitchFamily="18" charset="0"/>
                <a:cs typeface="Times New Roman" panose="02020603050405020304" pitchFamily="18" charset="0"/>
              </a:rPr>
              <a:t> </a:t>
            </a:r>
          </a:p>
          <a:p>
            <a:r>
              <a:rPr lang="ru-RU" dirty="0">
                <a:latin typeface="Times New Roman" panose="02020603050405020304" pitchFamily="18" charset="0"/>
                <a:cs typeface="Times New Roman" panose="02020603050405020304" pitchFamily="18" charset="0"/>
              </a:rPr>
              <a:t> </a:t>
            </a:r>
          </a:p>
          <a:p>
            <a:endParaRPr lang="ru-RU" dirty="0">
              <a:latin typeface="Times New Roman" panose="02020603050405020304" pitchFamily="18" charset="0"/>
              <a:cs typeface="Times New Roman" panose="02020603050405020304" pitchFamily="18" charset="0"/>
            </a:endParaRPr>
          </a:p>
        </p:txBody>
      </p:sp>
      <p:pic>
        <p:nvPicPr>
          <p:cNvPr id="8" name="Рисунок 7" descr="58889D66"/>
          <p:cNvPicPr/>
          <p:nvPr/>
        </p:nvPicPr>
        <p:blipFill>
          <a:blip r:embed="rId6" cstate="print"/>
          <a:srcRect l="13071" t="10612" r="14926" b="28615"/>
          <a:stretch>
            <a:fillRect/>
          </a:stretch>
        </p:blipFill>
        <p:spPr bwMode="auto">
          <a:xfrm>
            <a:off x="6315374" y="265274"/>
            <a:ext cx="2207841" cy="2519872"/>
          </a:xfrm>
          <a:prstGeom prst="rect">
            <a:avLst/>
          </a:prstGeom>
          <a:noFill/>
          <a:ln w="9525">
            <a:noFill/>
            <a:miter lim="800000"/>
            <a:headEnd/>
            <a:tailEnd/>
          </a:ln>
        </p:spPr>
      </p:pic>
      <p:sp>
        <p:nvSpPr>
          <p:cNvPr id="9" name="TextBox 8"/>
          <p:cNvSpPr txBox="1"/>
          <p:nvPr/>
        </p:nvSpPr>
        <p:spPr>
          <a:xfrm>
            <a:off x="8324193" y="567559"/>
            <a:ext cx="3978888" cy="1569660"/>
          </a:xfrm>
          <a:prstGeom prst="rect">
            <a:avLst/>
          </a:prstGeom>
          <a:noFill/>
        </p:spPr>
        <p:txBody>
          <a:bodyPr wrap="square" rtlCol="0">
            <a:spAutoFit/>
          </a:bodyPr>
          <a:lstStyle/>
          <a:p>
            <a:pPr algn="ctr"/>
            <a:r>
              <a:rPr lang="ru-RU" sz="3200" b="1" dirty="0" smtClean="0">
                <a:latin typeface="Times New Roman" pitchFamily="18" charset="0"/>
                <a:cs typeface="Times New Roman" pitchFamily="18" charset="0"/>
              </a:rPr>
              <a:t>Игнатов </a:t>
            </a:r>
          </a:p>
          <a:p>
            <a:pPr algn="ctr"/>
            <a:r>
              <a:rPr lang="ru-RU" sz="3200" b="1" dirty="0" smtClean="0">
                <a:latin typeface="Times New Roman" pitchFamily="18" charset="0"/>
                <a:cs typeface="Times New Roman" pitchFamily="18" charset="0"/>
              </a:rPr>
              <a:t>Леонид Михайлович</a:t>
            </a:r>
            <a:endParaRPr lang="ru-RU" sz="3200" b="1" dirty="0">
              <a:latin typeface="Times New Roman" pitchFamily="18" charset="0"/>
              <a:cs typeface="Times New Roman" pitchFamily="18" charset="0"/>
            </a:endParaRPr>
          </a:p>
        </p:txBody>
      </p:sp>
      <p:sp>
        <p:nvSpPr>
          <p:cNvPr id="10" name="TextBox 9"/>
          <p:cNvSpPr txBox="1"/>
          <p:nvPr/>
        </p:nvSpPr>
        <p:spPr>
          <a:xfrm>
            <a:off x="6425968" y="3204595"/>
            <a:ext cx="5058560" cy="2308324"/>
          </a:xfrm>
          <a:prstGeom prst="rect">
            <a:avLst/>
          </a:prstGeom>
          <a:noFill/>
        </p:spPr>
        <p:txBody>
          <a:bodyPr wrap="square" rtlCol="0">
            <a:spAutoFit/>
          </a:bodyPr>
          <a:lstStyle/>
          <a:p>
            <a:pPr lvl="0" indent="449263" fontAlgn="base">
              <a:spcBef>
                <a:spcPct val="0"/>
              </a:spcBef>
              <a:spcAft>
                <a:spcPct val="0"/>
              </a:spcAft>
            </a:pPr>
            <a:r>
              <a:rPr lang="ru-RU" dirty="0" smtClean="0">
                <a:latin typeface="Times New Roman" pitchFamily="18" charset="0"/>
                <a:ea typeface="Times New Roman" pitchFamily="18" charset="0"/>
                <a:cs typeface="Times New Roman" pitchFamily="18" charset="0"/>
              </a:rPr>
              <a:t>Родился Леонид Михайлович в 192 году. На войну ушёл в 1944 году, в этом же году его ранило, и госпитализировали в Москву. Воевал на Третьем Белорусском  фронте, был ранен в ногу. Леонид Михайлович участвовал при форсировании Днепра. Домой вернулся в 1946 году.  Имеет правительственные награды.</a:t>
            </a:r>
            <a:endParaRPr lang="ru-RU" dirty="0" smtClean="0">
              <a:latin typeface="Times New Roman" pitchFamily="18" charset="0"/>
              <a:cs typeface="Times New Roman" pitchFamily="18" charset="0"/>
            </a:endParaRPr>
          </a:p>
          <a:p>
            <a:pPr lvl="0" indent="449263" eaLnBrk="0" fontAlgn="base" hangingPunct="0">
              <a:spcBef>
                <a:spcPct val="0"/>
              </a:spcBef>
              <a:spcAft>
                <a:spcPct val="0"/>
              </a:spcAft>
            </a:pPr>
            <a:endParaRPr lang="ru-RU"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2911008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0" y="-125835"/>
            <a:ext cx="12312869" cy="7616208"/>
          </a:xfrm>
          <a:prstGeom prst="rect">
            <a:avLst/>
          </a:prstGeom>
        </p:spPr>
      </p:pic>
      <p:pic>
        <p:nvPicPr>
          <p:cNvPr id="5" name="Рисунок 4" descr="74616C3C"/>
          <p:cNvPicPr/>
          <p:nvPr/>
        </p:nvPicPr>
        <p:blipFill>
          <a:blip r:embed="rId5" cstate="print"/>
          <a:srcRect/>
          <a:stretch>
            <a:fillRect/>
          </a:stretch>
        </p:blipFill>
        <p:spPr bwMode="auto">
          <a:xfrm>
            <a:off x="805293" y="399497"/>
            <a:ext cx="1962621" cy="2419203"/>
          </a:xfrm>
          <a:prstGeom prst="rect">
            <a:avLst/>
          </a:prstGeom>
          <a:noFill/>
          <a:ln w="9525">
            <a:noFill/>
            <a:miter lim="800000"/>
            <a:headEnd/>
            <a:tailEnd/>
          </a:ln>
        </p:spPr>
      </p:pic>
      <p:sp>
        <p:nvSpPr>
          <p:cNvPr id="6" name="TextBox 5"/>
          <p:cNvSpPr txBox="1"/>
          <p:nvPr/>
        </p:nvSpPr>
        <p:spPr>
          <a:xfrm>
            <a:off x="721453" y="2842055"/>
            <a:ext cx="5305744" cy="3139321"/>
          </a:xfrm>
          <a:prstGeom prst="rect">
            <a:avLst/>
          </a:prstGeom>
          <a:noFill/>
        </p:spPr>
        <p:txBody>
          <a:bodyPr wrap="square" rtlCol="0">
            <a:spAutoFit/>
          </a:bodyPr>
          <a:lstStyle/>
          <a:p>
            <a:r>
              <a:rPr lang="ru-RU" dirty="0" smtClean="0">
                <a:latin typeface="Times New Roman" pitchFamily="18" charset="0"/>
                <a:cs typeface="Times New Roman" pitchFamily="18" charset="0"/>
              </a:rPr>
              <a:t>Родилась 6 мая 1923 года в Витебске. </a:t>
            </a:r>
          </a:p>
          <a:p>
            <a:r>
              <a:rPr lang="ru-RU" dirty="0" smtClean="0">
                <a:latin typeface="Times New Roman" pitchFamily="18" charset="0"/>
                <a:cs typeface="Times New Roman" pitchFamily="18" charset="0"/>
              </a:rPr>
              <a:t> В войну – партизан Белоруссии.  Награждена Орденом Отечественной войны </a:t>
            </a:r>
            <a:r>
              <a:rPr lang="en-US" dirty="0" smtClean="0">
                <a:latin typeface="Times New Roman" pitchFamily="18" charset="0"/>
                <a:cs typeface="Times New Roman" pitchFamily="18" charset="0"/>
              </a:rPr>
              <a:t>II</a:t>
            </a:r>
            <a:r>
              <a:rPr lang="ru-RU" dirty="0" smtClean="0">
                <a:latin typeface="Times New Roman" pitchFamily="18" charset="0"/>
                <a:cs typeface="Times New Roman" pitchFamily="18" charset="0"/>
              </a:rPr>
              <a:t> степени; </a:t>
            </a:r>
          </a:p>
          <a:p>
            <a:r>
              <a:rPr lang="ru-RU" dirty="0" smtClean="0">
                <a:latin typeface="Times New Roman" pitchFamily="18" charset="0"/>
                <a:cs typeface="Times New Roman" pitchFamily="18" charset="0"/>
              </a:rPr>
              <a:t> медалью «За Победу над Германией,   юбилейными медалями.</a:t>
            </a:r>
          </a:p>
          <a:p>
            <a:r>
              <a:rPr lang="ru-RU" dirty="0" smtClean="0">
                <a:latin typeface="Times New Roman" pitchFamily="18" charset="0"/>
                <a:cs typeface="Times New Roman" pitchFamily="18" charset="0"/>
              </a:rPr>
              <a:t>  После войны работала в Дубровинской средней школе завучем, учителем. </a:t>
            </a:r>
          </a:p>
          <a:p>
            <a:r>
              <a:rPr lang="ru-RU" dirty="0" smtClean="0">
                <a:latin typeface="Times New Roman" pitchFamily="18" charset="0"/>
                <a:cs typeface="Times New Roman" pitchFamily="18" charset="0"/>
              </a:rPr>
              <a:t>  Умерла 12 ноября 1997 года. </a:t>
            </a:r>
          </a:p>
          <a:p>
            <a:r>
              <a:rPr lang="ru-RU" dirty="0" smtClean="0">
                <a:latin typeface="Times New Roman" pitchFamily="18" charset="0"/>
                <a:cs typeface="Times New Roman" pitchFamily="18" charset="0"/>
              </a:rPr>
              <a:t>   Похоронена в с. Дубровное.</a:t>
            </a:r>
          </a:p>
          <a:p>
            <a:r>
              <a:rPr lang="ru-RU" dirty="0" smtClean="0">
                <a:latin typeface="Times New Roman" pitchFamily="18" charset="0"/>
                <a:cs typeface="Times New Roman" pitchFamily="18" charset="0"/>
              </a:rPr>
              <a:t> </a:t>
            </a:r>
          </a:p>
          <a:p>
            <a:endParaRPr lang="ru-RU" dirty="0"/>
          </a:p>
        </p:txBody>
      </p:sp>
      <p:sp>
        <p:nvSpPr>
          <p:cNvPr id="7" name="TextBox 6"/>
          <p:cNvSpPr txBox="1"/>
          <p:nvPr/>
        </p:nvSpPr>
        <p:spPr>
          <a:xfrm>
            <a:off x="2983832" y="399497"/>
            <a:ext cx="3043366" cy="1569660"/>
          </a:xfrm>
          <a:prstGeom prst="rect">
            <a:avLst/>
          </a:prstGeom>
          <a:noFill/>
        </p:spPr>
        <p:txBody>
          <a:bodyPr wrap="square" rtlCol="0">
            <a:spAutoFit/>
          </a:bodyPr>
          <a:lstStyle/>
          <a:p>
            <a:pPr algn="ctr"/>
            <a:r>
              <a:rPr lang="ru-RU" sz="3200" b="1" dirty="0" smtClean="0">
                <a:latin typeface="Times New Roman" pitchFamily="18" charset="0"/>
                <a:cs typeface="Times New Roman" pitchFamily="18" charset="0"/>
              </a:rPr>
              <a:t>Соловьёва </a:t>
            </a:r>
          </a:p>
          <a:p>
            <a:pPr algn="ctr"/>
            <a:r>
              <a:rPr lang="ru-RU" sz="3200" b="1" dirty="0" smtClean="0">
                <a:latin typeface="Times New Roman" pitchFamily="18" charset="0"/>
                <a:cs typeface="Times New Roman" pitchFamily="18" charset="0"/>
              </a:rPr>
              <a:t>Мария Захаровна</a:t>
            </a:r>
            <a:endParaRPr lang="ru-RU" sz="3200" b="1" dirty="0">
              <a:latin typeface="Times New Roman" pitchFamily="18" charset="0"/>
              <a:cs typeface="Times New Roman" pitchFamily="18" charset="0"/>
            </a:endParaRPr>
          </a:p>
        </p:txBody>
      </p:sp>
      <p:pic>
        <p:nvPicPr>
          <p:cNvPr id="8" name="Рисунок 7" descr="E86F69AA"/>
          <p:cNvPicPr/>
          <p:nvPr/>
        </p:nvPicPr>
        <p:blipFill>
          <a:blip r:embed="rId6" cstate="print"/>
          <a:srcRect/>
          <a:stretch>
            <a:fillRect/>
          </a:stretch>
        </p:blipFill>
        <p:spPr bwMode="auto">
          <a:xfrm>
            <a:off x="6328570" y="332386"/>
            <a:ext cx="1752749" cy="2435528"/>
          </a:xfrm>
          <a:prstGeom prst="rect">
            <a:avLst/>
          </a:prstGeom>
          <a:noFill/>
          <a:ln w="9525">
            <a:noFill/>
            <a:miter lim="800000"/>
            <a:headEnd/>
            <a:tailEnd/>
          </a:ln>
        </p:spPr>
      </p:pic>
      <p:sp>
        <p:nvSpPr>
          <p:cNvPr id="9" name="TextBox 8"/>
          <p:cNvSpPr txBox="1"/>
          <p:nvPr/>
        </p:nvSpPr>
        <p:spPr>
          <a:xfrm>
            <a:off x="8480089" y="399498"/>
            <a:ext cx="2895383" cy="1569660"/>
          </a:xfrm>
          <a:prstGeom prst="rect">
            <a:avLst/>
          </a:prstGeom>
          <a:noFill/>
        </p:spPr>
        <p:txBody>
          <a:bodyPr wrap="square" rtlCol="0">
            <a:spAutoFit/>
          </a:bodyPr>
          <a:lstStyle/>
          <a:p>
            <a:pPr algn="ctr"/>
            <a:r>
              <a:rPr lang="ru-RU" sz="3200" b="1" dirty="0" smtClean="0">
                <a:latin typeface="Times New Roman" pitchFamily="18" charset="0"/>
                <a:cs typeface="Times New Roman" pitchFamily="18" charset="0"/>
              </a:rPr>
              <a:t>Иванов </a:t>
            </a:r>
          </a:p>
          <a:p>
            <a:pPr algn="ctr"/>
            <a:r>
              <a:rPr lang="ru-RU" sz="3200" b="1" dirty="0" smtClean="0">
                <a:latin typeface="Times New Roman" pitchFamily="18" charset="0"/>
                <a:cs typeface="Times New Roman" pitchFamily="18" charset="0"/>
              </a:rPr>
              <a:t>Василий </a:t>
            </a:r>
            <a:r>
              <a:rPr lang="ru-RU" sz="3200" b="1" dirty="0" err="1" smtClean="0">
                <a:latin typeface="Times New Roman" pitchFamily="18" charset="0"/>
                <a:cs typeface="Times New Roman" pitchFamily="18" charset="0"/>
              </a:rPr>
              <a:t>Никонорович</a:t>
            </a:r>
            <a:endParaRPr lang="ru-RU" sz="3200" b="1" dirty="0">
              <a:latin typeface="Times New Roman" pitchFamily="18" charset="0"/>
              <a:cs typeface="Times New Roman" pitchFamily="18" charset="0"/>
            </a:endParaRPr>
          </a:p>
        </p:txBody>
      </p:sp>
      <p:sp>
        <p:nvSpPr>
          <p:cNvPr id="10" name="TextBox 9"/>
          <p:cNvSpPr txBox="1"/>
          <p:nvPr/>
        </p:nvSpPr>
        <p:spPr>
          <a:xfrm>
            <a:off x="6425967" y="2891481"/>
            <a:ext cx="4918201" cy="2862322"/>
          </a:xfrm>
          <a:prstGeom prst="rect">
            <a:avLst/>
          </a:prstGeom>
          <a:noFill/>
        </p:spPr>
        <p:txBody>
          <a:bodyPr wrap="square" rtlCol="0">
            <a:spAutoFit/>
          </a:bodyPr>
          <a:lstStyle/>
          <a:p>
            <a:r>
              <a:rPr lang="ru-RU" dirty="0" smtClean="0">
                <a:latin typeface="Times New Roman" pitchFamily="18" charset="0"/>
                <a:cs typeface="Times New Roman" pitchFamily="18" charset="0"/>
              </a:rPr>
              <a:t>Василий </a:t>
            </a:r>
            <a:r>
              <a:rPr lang="ru-RU" dirty="0" err="1" smtClean="0">
                <a:latin typeface="Times New Roman" pitchFamily="18" charset="0"/>
                <a:cs typeface="Times New Roman" pitchFamily="18" charset="0"/>
              </a:rPr>
              <a:t>Никонорович</a:t>
            </a:r>
            <a:r>
              <a:rPr lang="ru-RU" dirty="0" smtClean="0">
                <a:latin typeface="Times New Roman" pitchFamily="18" charset="0"/>
                <a:cs typeface="Times New Roman" pitchFamily="18" charset="0"/>
              </a:rPr>
              <a:t> ушёл на фронт 5 мая 1942 года. Сражался в Смоленской области. В ноябре 1943 года был ранен.  После лечения в госпитале (г. Чуев Ивановской области) получил </a:t>
            </a:r>
            <a:r>
              <a:rPr lang="en-US" dirty="0" smtClean="0">
                <a:latin typeface="Times New Roman" pitchFamily="18" charset="0"/>
                <a:cs typeface="Times New Roman" pitchFamily="18" charset="0"/>
              </a:rPr>
              <a:t>II</a:t>
            </a:r>
            <a:r>
              <a:rPr lang="ru-RU" dirty="0" smtClean="0">
                <a:latin typeface="Times New Roman" pitchFamily="18" charset="0"/>
                <a:cs typeface="Times New Roman" pitchFamily="18" charset="0"/>
              </a:rPr>
              <a:t> группу инвалидности.</a:t>
            </a:r>
          </a:p>
          <a:p>
            <a:r>
              <a:rPr lang="ru-RU" dirty="0" smtClean="0">
                <a:latin typeface="Times New Roman" pitchFamily="18" charset="0"/>
                <a:cs typeface="Times New Roman" pitchFamily="18" charset="0"/>
              </a:rPr>
              <a:t>  Имеет медали: </a:t>
            </a:r>
          </a:p>
          <a:p>
            <a:r>
              <a:rPr lang="ru-RU" dirty="0" smtClean="0">
                <a:latin typeface="Times New Roman" pitchFamily="18" charset="0"/>
                <a:cs typeface="Times New Roman" pitchFamily="18" charset="0"/>
              </a:rPr>
              <a:t>  «60 лет Вооружённых сил», </a:t>
            </a:r>
          </a:p>
          <a:p>
            <a:r>
              <a:rPr lang="ru-RU" dirty="0" smtClean="0">
                <a:latin typeface="Times New Roman" pitchFamily="18" charset="0"/>
                <a:cs typeface="Times New Roman" pitchFamily="18" charset="0"/>
              </a:rPr>
              <a:t>  «30 лет Победы», </a:t>
            </a:r>
          </a:p>
          <a:p>
            <a:r>
              <a:rPr lang="ru-RU" dirty="0" smtClean="0">
                <a:latin typeface="Times New Roman" pitchFamily="18" charset="0"/>
                <a:cs typeface="Times New Roman" pitchFamily="18" charset="0"/>
              </a:rPr>
              <a:t>  «50 лет Вооруженных сил».</a:t>
            </a:r>
          </a:p>
          <a:p>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1581516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11000">
        <p15:prstTrans prst="pageCurlDouble"/>
        <p:sndAc>
          <p:stSnd>
            <p:snd r:embed="rId2" name="camera.wav"/>
          </p:stSnd>
        </p:sndAc>
      </p:transition>
    </mc:Choice>
    <mc:Fallback>
      <p:transition spd="slow" advClick="0" advTm="11000">
        <p:fade/>
        <p:sndAc>
          <p:stSnd>
            <p:snd r:embed="rId2" name="camera.wav"/>
          </p:stSnd>
        </p:sndAc>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1153</TotalTime>
  <Words>6666</Words>
  <Application>Microsoft Office PowerPoint</Application>
  <PresentationFormat>Широкоэкранный</PresentationFormat>
  <Paragraphs>437</Paragraphs>
  <Slides>55</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55</vt:i4>
      </vt:variant>
    </vt:vector>
  </HeadingPairs>
  <TitlesOfParts>
    <vt:vector size="60"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Admin</cp:lastModifiedBy>
  <cp:revision>116</cp:revision>
  <dcterms:created xsi:type="dcterms:W3CDTF">2020-02-13T15:25:39Z</dcterms:created>
  <dcterms:modified xsi:type="dcterms:W3CDTF">2020-04-16T21:48:45Z</dcterms:modified>
</cp:coreProperties>
</file>