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67" r:id="rId2"/>
    <p:sldId id="275" r:id="rId3"/>
    <p:sldId id="257" r:id="rId4"/>
    <p:sldId id="258" r:id="rId5"/>
    <p:sldId id="268" r:id="rId6"/>
    <p:sldId id="269" r:id="rId7"/>
    <p:sldId id="274" r:id="rId8"/>
    <p:sldId id="270" r:id="rId9"/>
    <p:sldId id="262" r:id="rId10"/>
    <p:sldId id="263" r:id="rId11"/>
    <p:sldId id="261" r:id="rId12"/>
    <p:sldId id="271" r:id="rId13"/>
    <p:sldId id="273" r:id="rId14"/>
    <p:sldId id="272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122" autoAdjust="0"/>
  </p:normalViewPr>
  <p:slideViewPr>
    <p:cSldViewPr>
      <p:cViewPr>
        <p:scale>
          <a:sx n="69" d="100"/>
          <a:sy n="69" d="100"/>
        </p:scale>
        <p:origin x="-141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B897D-D890-4E26-9CDC-D391C4C71C87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88E3E-E9A0-4DA4-B408-3D253CC7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BE294-C1F6-4138-8717-73EDB8212E1A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4CFAE-E951-4156-9DEA-73BA152C4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4CFAE-E951-4156-9DEA-73BA152C48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971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Научный  форум  молодых  исследователей  «Шаг в Будущее»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Тема  исследования:</a:t>
            </a:r>
            <a:br>
              <a:rPr lang="ru-RU" sz="2000" dirty="0" smtClean="0"/>
            </a:br>
            <a:r>
              <a:rPr lang="ru-RU" sz="2000" dirty="0" smtClean="0"/>
              <a:t>Цена победы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458200" cy="3429000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3700" dirty="0" smtClean="0"/>
              <a:t>Автор:</a:t>
            </a:r>
          </a:p>
          <a:p>
            <a:pPr algn="r"/>
            <a:r>
              <a:rPr lang="ru-RU" sz="3700" dirty="0" smtClean="0"/>
              <a:t>Федорова Мария Владимировна</a:t>
            </a:r>
          </a:p>
          <a:p>
            <a:pPr algn="r"/>
            <a:r>
              <a:rPr lang="ru-RU" sz="3700" dirty="0" smtClean="0"/>
              <a:t>МАОУ «</a:t>
            </a:r>
            <a:r>
              <a:rPr lang="ru-RU" sz="3700" dirty="0" err="1" smtClean="0"/>
              <a:t>Ярковская</a:t>
            </a:r>
            <a:r>
              <a:rPr lang="ru-RU" sz="3700" dirty="0" smtClean="0"/>
              <a:t> СОШ»</a:t>
            </a:r>
          </a:p>
          <a:p>
            <a:pPr algn="r"/>
            <a:r>
              <a:rPr lang="ru-RU" sz="3700" dirty="0" smtClean="0"/>
              <a:t>С. Ярково</a:t>
            </a:r>
          </a:p>
          <a:p>
            <a:pPr algn="r"/>
            <a:endParaRPr lang="ru-RU" sz="3700" dirty="0" smtClean="0"/>
          </a:p>
          <a:p>
            <a:pPr algn="r"/>
            <a:endParaRPr lang="ru-RU" sz="3700" dirty="0" smtClean="0"/>
          </a:p>
          <a:p>
            <a:pPr algn="r"/>
            <a:r>
              <a:rPr lang="ru-RU" sz="3700" dirty="0" smtClean="0"/>
              <a:t>Научный руководитель</a:t>
            </a:r>
          </a:p>
          <a:p>
            <a:pPr algn="r"/>
            <a:r>
              <a:rPr lang="ru-RU" sz="3700" dirty="0" smtClean="0"/>
              <a:t>Ганихина Антонина Владимировна</a:t>
            </a:r>
          </a:p>
          <a:p>
            <a:pPr algn="r"/>
            <a:r>
              <a:rPr lang="ru-RU" sz="3700" dirty="0" smtClean="0"/>
              <a:t>Учитель математики</a:t>
            </a:r>
          </a:p>
          <a:p>
            <a:pPr algn="r"/>
            <a:r>
              <a:rPr lang="ru-RU" sz="3700" dirty="0" smtClean="0"/>
              <a:t>МАОУ «</a:t>
            </a:r>
            <a:r>
              <a:rPr lang="ru-RU" sz="3700" dirty="0" err="1" smtClean="0"/>
              <a:t>Ярковская</a:t>
            </a:r>
            <a:r>
              <a:rPr lang="ru-RU" sz="3700" dirty="0" smtClean="0"/>
              <a:t> СОШ»</a:t>
            </a:r>
          </a:p>
          <a:p>
            <a:pPr algn="r"/>
            <a:r>
              <a:rPr lang="ru-RU" sz="3700" dirty="0" smtClean="0"/>
              <a:t>С. Ярково</a:t>
            </a:r>
          </a:p>
          <a:p>
            <a:pPr algn="ctr"/>
            <a:r>
              <a:rPr lang="ru-RU" sz="3700" dirty="0" smtClean="0"/>
              <a:t>Российская Федерация с. Ярково</a:t>
            </a:r>
          </a:p>
          <a:p>
            <a:pPr algn="ctr"/>
            <a:r>
              <a:rPr lang="ru-RU" sz="3700" dirty="0" smtClean="0"/>
              <a:t>2017 год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7467600" cy="495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Расчеты: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1) Зарплата руководителей составляет 30% от ежемесячной оплаты родителей  за занятия</a:t>
            </a:r>
            <a:br>
              <a:rPr lang="ru-RU" sz="2400" dirty="0" smtClean="0"/>
            </a:br>
            <a:r>
              <a:rPr lang="ru-RU" sz="2400" dirty="0" smtClean="0"/>
              <a:t>52335 – 100%</a:t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dirty="0" err="1" smtClean="0"/>
              <a:t>х</a:t>
            </a:r>
            <a:r>
              <a:rPr lang="ru-RU" sz="2400" dirty="0" smtClean="0"/>
              <a:t>       –   30%</a:t>
            </a:r>
            <a:br>
              <a:rPr lang="ru-RU" sz="2400" dirty="0" smtClean="0"/>
            </a:br>
            <a:r>
              <a:rPr lang="ru-RU" sz="2400" dirty="0" smtClean="0"/>
              <a:t>х=52335*30/100</a:t>
            </a:r>
            <a:br>
              <a:rPr lang="ru-RU" sz="2400" dirty="0" smtClean="0"/>
            </a:br>
            <a:r>
              <a:rPr lang="ru-RU" sz="2400" dirty="0" smtClean="0"/>
              <a:t>х=15700,5 рублей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2)На развитие коллектива  </a:t>
            </a:r>
            <a:br>
              <a:rPr lang="ru-RU" sz="2400" dirty="0" smtClean="0"/>
            </a:br>
            <a:r>
              <a:rPr lang="ru-RU" sz="2400" dirty="0" smtClean="0"/>
              <a:t>52335-15700,5=36634,5 рубля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990600"/>
          <a:ext cx="6019800" cy="352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50"/>
                <a:gridCol w="1504950"/>
                <a:gridCol w="1504950"/>
                <a:gridCol w="1504950"/>
              </a:tblGrid>
              <a:tr h="6291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за 1 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</a:tr>
              <a:tr h="359507">
                <a:tc>
                  <a:txBody>
                    <a:bodyPr/>
                    <a:lstStyle/>
                    <a:p>
                      <a:r>
                        <a:rPr lang="ru-RU" dirty="0" smtClean="0"/>
                        <a:t>Ткань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 руб.</a:t>
                      </a:r>
                      <a:endParaRPr lang="ru-RU" dirty="0"/>
                    </a:p>
                  </a:txBody>
                  <a:tcPr/>
                </a:tc>
              </a:tr>
              <a:tr h="2516555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Швейная фурнитура:</a:t>
                      </a:r>
                    </a:p>
                    <a:p>
                      <a:r>
                        <a:rPr lang="ru-RU" dirty="0" smtClean="0"/>
                        <a:t>Вьюн</a:t>
                      </a:r>
                    </a:p>
                    <a:p>
                      <a:r>
                        <a:rPr lang="ru-RU" i="0" dirty="0" smtClean="0"/>
                        <a:t>Лента узкая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Лента широкая</a:t>
                      </a:r>
                    </a:p>
                    <a:p>
                      <a:r>
                        <a:rPr lang="ru-RU" dirty="0" smtClean="0"/>
                        <a:t>Кружево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 руб.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 руб.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12 руб.</a:t>
                      </a:r>
                    </a:p>
                    <a:p>
                      <a:r>
                        <a:rPr lang="ru-RU" dirty="0" smtClean="0"/>
                        <a:t>65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м</a:t>
                      </a:r>
                      <a:r>
                        <a:rPr lang="ru-RU" dirty="0" smtClean="0"/>
                        <a:t>етра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 метров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1,5 метра</a:t>
                      </a:r>
                    </a:p>
                    <a:p>
                      <a:r>
                        <a:rPr lang="ru-RU" dirty="0" smtClean="0"/>
                        <a:t>1 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24 руб.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 руб.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 руб.</a:t>
                      </a:r>
                    </a:p>
                    <a:p>
                      <a:r>
                        <a:rPr lang="ru-RU" dirty="0" smtClean="0"/>
                        <a:t>65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7696200" cy="1066800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/>
              <a:t>Русский народный танец «Млада»</a:t>
            </a:r>
            <a:br>
              <a:rPr lang="ru-RU" sz="2400" u="sng" dirty="0" smtClean="0"/>
            </a:br>
            <a:r>
              <a:rPr lang="ru-RU" sz="2400" u="none" dirty="0" smtClean="0"/>
              <a:t>Таблица</a:t>
            </a:r>
            <a:r>
              <a:rPr lang="ru-RU" sz="2400" u="none" baseline="0" dirty="0" smtClean="0"/>
              <a:t> расчетов</a:t>
            </a:r>
            <a:r>
              <a:rPr lang="ru-RU" sz="2400" u="none" dirty="0" smtClean="0"/>
              <a:t> за один костюм:</a:t>
            </a:r>
            <a:r>
              <a:rPr lang="ru-RU" sz="2400" u="sng" dirty="0" smtClean="0"/>
              <a:t/>
            </a:r>
            <a:br>
              <a:rPr lang="ru-RU" sz="2400" u="sng" dirty="0" smtClean="0"/>
            </a:br>
            <a:endParaRPr lang="ru-RU" sz="2400" u="sng" dirty="0"/>
          </a:p>
        </p:txBody>
      </p:sp>
      <p:pic>
        <p:nvPicPr>
          <p:cNvPr id="2050" name="Picture 2" descr="C:\Users\Владимир\Desktop\Мои документы\Калинка\млада\IMG_7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762000"/>
            <a:ext cx="2438400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49580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портного за один костюм 3600 рублей.</a:t>
            </a:r>
          </a:p>
          <a:p>
            <a:r>
              <a:rPr lang="ru-RU" dirty="0" smtClean="0"/>
              <a:t>Стоимость всего комплекта костюмов:</a:t>
            </a:r>
          </a:p>
          <a:p>
            <a:r>
              <a:rPr lang="ru-RU" dirty="0" smtClean="0"/>
              <a:t>3600+500+24+20+18+65=4227 рублей</a:t>
            </a:r>
          </a:p>
          <a:p>
            <a:r>
              <a:rPr lang="ru-RU" dirty="0" smtClean="0"/>
              <a:t>4227*17=71859 рублей</a:t>
            </a:r>
          </a:p>
          <a:p>
            <a:r>
              <a:rPr lang="ru-RU" sz="2400" u="sng" dirty="0" smtClean="0">
                <a:latin typeface="+mj-lt"/>
              </a:rPr>
              <a:t>Стоимость всего комплекта костюмов составила 71859 рублей.</a:t>
            </a:r>
          </a:p>
          <a:p>
            <a:endParaRPr lang="ru-RU" dirty="0"/>
          </a:p>
        </p:txBody>
      </p:sp>
      <p:pic>
        <p:nvPicPr>
          <p:cNvPr id="2051" name="Picture 3" descr="C:\Users\Владимир\Desktop\Мои документы\Калинка\млада\IMG_7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5720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-152400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Поездка в Казань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Таблица финансирования поездки: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1066800"/>
          <a:ext cx="6096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1-ого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19-и человек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Ж/Д Билеты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1868,5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35501,5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Проживание.</a:t>
                      </a:r>
                      <a:r>
                        <a:rPr lang="ru-RU" baseline="0" dirty="0" smtClean="0"/>
                        <a:t> питание,</a:t>
                      </a:r>
                    </a:p>
                    <a:p>
                      <a:r>
                        <a:rPr lang="ru-RU" baseline="0" dirty="0" smtClean="0"/>
                        <a:t>орг. взнос,</a:t>
                      </a:r>
                    </a:p>
                    <a:p>
                      <a:r>
                        <a:rPr lang="ru-RU" baseline="0" dirty="0" smtClean="0"/>
                        <a:t>экскурсии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9100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172900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429000"/>
            <a:ext cx="7255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/>
              <a:t>Общая стоимость всей поездки составила 208401,5 рубль.</a:t>
            </a:r>
            <a:endParaRPr lang="ru-RU" sz="2000" u="sng" dirty="0"/>
          </a:p>
        </p:txBody>
      </p:sp>
      <p:pic>
        <p:nvPicPr>
          <p:cNvPr id="6146" name="Picture 2" descr="C:\Users\Владимир\Desktop\Мои документы\Калинка\Казань\DSC_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1981200" cy="2971800"/>
          </a:xfrm>
          <a:prstGeom prst="rect">
            <a:avLst/>
          </a:prstGeom>
          <a:noFill/>
        </p:spPr>
      </p:pic>
      <p:pic>
        <p:nvPicPr>
          <p:cNvPr id="6149" name="Picture 5" descr="C:\Users\Владимир\Desktop\Мои документы\Калинка\Казань\DSC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733800" cy="2489200"/>
          </a:xfrm>
          <a:prstGeom prst="rect">
            <a:avLst/>
          </a:prstGeom>
          <a:noFill/>
        </p:spPr>
      </p:pic>
      <p:pic>
        <p:nvPicPr>
          <p:cNvPr id="6150" name="Picture 6" descr="C:\Users\Владимир\Desktop\Мои документы\Калинка\Казань\DSC_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3886200"/>
            <a:ext cx="37719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4191000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/>
              <a:t>Поездка в Казань</a:t>
            </a:r>
            <a:br>
              <a:rPr lang="ru-RU" sz="2400" u="sng" dirty="0" smtClean="0"/>
            </a:br>
            <a:r>
              <a:rPr lang="ru-RU" sz="2400" dirty="0" smtClean="0"/>
              <a:t>	</a:t>
            </a:r>
            <a:r>
              <a:rPr lang="ru-RU" sz="2000" dirty="0" smtClean="0"/>
              <a:t>Гран-при Девятого Международного творческого фестиваля-конкурса детского и юношеского творчества «Слияние культур» в Казани завоевал танцевальный коллектив «Калинка» из села Ярково. Также ансамбль удостоен диплома лауреата первой степени в номинации «Народный танец. Ансамбль. Старшая возрастная категория.»</a:t>
            </a:r>
            <a:br>
              <a:rPr lang="ru-RU" sz="2000" dirty="0" smtClean="0"/>
            </a:br>
            <a:r>
              <a:rPr lang="ru-RU" sz="2000" dirty="0" smtClean="0"/>
              <a:t>	Девушки просто покорили зал. Их танец «Мастерицы» и русский хоровод «Белолица» были встречены громом продолжительных оваций.</a:t>
            </a:r>
            <a:br>
              <a:rPr lang="ru-RU" sz="2000" dirty="0" smtClean="0"/>
            </a:br>
            <a:r>
              <a:rPr lang="ru-RU" sz="2000" dirty="0" smtClean="0"/>
              <a:t>	Дипломом лучшего балетмейстера и благодарным письмом за большой вклад в развитие творческого потенциала детей и помощь в развитии культурного развития страны отмечена руководитель коллектива Ирина Федорова.</a:t>
            </a:r>
            <a:endParaRPr lang="ru-RU" sz="2000" u="sng" dirty="0"/>
          </a:p>
        </p:txBody>
      </p:sp>
      <p:pic>
        <p:nvPicPr>
          <p:cNvPr id="1026" name="Picture 2" descr="C:\Users\Владимир\Desktop\Мои документы\Калинка\Казань\DSC_0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318000"/>
            <a:ext cx="3810000" cy="2540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Мои документы\Калинка\Казань\DSC_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581400" cy="2387600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Мои документы\Калинка\Казань\DSC_2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343400"/>
            <a:ext cx="3536577" cy="2342408"/>
          </a:xfrm>
          <a:prstGeom prst="rect">
            <a:avLst/>
          </a:prstGeom>
          <a:noFill/>
        </p:spPr>
      </p:pic>
      <p:pic>
        <p:nvPicPr>
          <p:cNvPr id="1028" name="Picture 4" descr="C:\Users\Владимир\Desktop\Мои документы\Калинка\Казань\DSC_0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521200"/>
            <a:ext cx="3505200" cy="2336800"/>
          </a:xfrm>
          <a:prstGeom prst="rect">
            <a:avLst/>
          </a:prstGeom>
          <a:noFill/>
        </p:spPr>
      </p:pic>
      <p:pic>
        <p:nvPicPr>
          <p:cNvPr id="1029" name="Picture 5" descr="C:\Users\Владимир\Desktop\Маша\Фото\ТЕЛЕФОН\Казань\DSC_0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514600"/>
            <a:ext cx="3429000" cy="2286000"/>
          </a:xfrm>
          <a:prstGeom prst="rect">
            <a:avLst/>
          </a:prstGeom>
          <a:noFill/>
        </p:spPr>
      </p:pic>
      <p:pic>
        <p:nvPicPr>
          <p:cNvPr id="1030" name="Picture 6" descr="C:\Users\Владимир\Desktop\Мои документы\Калинка\Казань\DSC_02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057400"/>
            <a:ext cx="2133600" cy="3200400"/>
          </a:xfrm>
          <a:prstGeom prst="rect">
            <a:avLst/>
          </a:prstGeom>
          <a:noFill/>
        </p:spPr>
      </p:pic>
      <p:pic>
        <p:nvPicPr>
          <p:cNvPr id="1031" name="Picture 7" descr="C:\Users\Владимир\Desktop\Мои документы\Калинка\Казань\DSC_06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33400"/>
            <a:ext cx="3352800" cy="2235200"/>
          </a:xfrm>
          <a:prstGeom prst="rect">
            <a:avLst/>
          </a:prstGeom>
          <a:noFill/>
        </p:spPr>
      </p:pic>
      <p:pic>
        <p:nvPicPr>
          <p:cNvPr id="1032" name="Picture 8" descr="C:\Users\Владимир\Desktop\Мои документы\Калинка\Казань\DSC_05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143000"/>
            <a:ext cx="22352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839200" cy="12954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Танец – одна из тех вещей, которые по-настоящему могут раскрасить монотонную жизнь любого человека. Танец полезен для эмоционального состояния, психического и физического здоровья,  для самочувствия и самоощущения в целом.</a:t>
            </a:r>
            <a:endParaRPr lang="ru-RU" sz="2000" dirty="0"/>
          </a:p>
        </p:txBody>
      </p:sp>
      <p:pic>
        <p:nvPicPr>
          <p:cNvPr id="1027" name="Picture 3" descr="C:\Users\Владимир\Desktop\Маша\ТЕЛЕФОН\Казань\BlPfVmXue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2971800" cy="198042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34303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143000"/>
            <a:ext cx="3048000" cy="203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438400"/>
            <a:ext cx="36590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Владимир\Desktop\Мои документы\Калинка\Калинка Москва\DSC_0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267200"/>
            <a:ext cx="3224214" cy="214947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-838200"/>
            <a:ext cx="8077200" cy="3124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Вывод: Доход ансамбля гораздо меньше расходов, поэтому требуется дополнительное финансирование со стороны муниципальных органов власти, меценатов, спонсоров и родителей.</a:t>
            </a: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-533400"/>
            <a:ext cx="7620000" cy="487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Содержание: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1) Цель и Задача……………………………………………………….3</a:t>
            </a:r>
            <a:br>
              <a:rPr lang="ru-RU" sz="1800" dirty="0" smtClean="0"/>
            </a:br>
            <a:r>
              <a:rPr lang="ru-RU" sz="1800" dirty="0" smtClean="0"/>
              <a:t>2)Творческая характеристика образцово-показательного ансамбля народного танца «Калинка»………………………..4-7</a:t>
            </a:r>
            <a:br>
              <a:rPr lang="ru-RU" sz="1800" dirty="0" smtClean="0"/>
            </a:br>
            <a:r>
              <a:rPr lang="ru-RU" sz="1800" dirty="0" smtClean="0"/>
              <a:t>3)Таблица платежа родителей всего ансамбля</a:t>
            </a:r>
            <a:br>
              <a:rPr lang="ru-RU" sz="1800" dirty="0" smtClean="0"/>
            </a:br>
            <a:r>
              <a:rPr lang="ru-RU" sz="1800" dirty="0" smtClean="0"/>
              <a:t> оплаты за занятия за сентябрь……………………………………8</a:t>
            </a:r>
            <a:br>
              <a:rPr lang="ru-RU" sz="1800" dirty="0" smtClean="0"/>
            </a:br>
            <a:r>
              <a:rPr lang="ru-RU" sz="1800" dirty="0" smtClean="0"/>
              <a:t>4)Таблица платежа родителей всего ансамбля </a:t>
            </a:r>
            <a:br>
              <a:rPr lang="ru-RU" sz="1800" dirty="0" smtClean="0"/>
            </a:br>
            <a:r>
              <a:rPr lang="ru-RU" sz="1800" dirty="0" smtClean="0"/>
              <a:t>оплаты за занятия за 4 месяца…………………………………….9</a:t>
            </a:r>
            <a:br>
              <a:rPr lang="ru-RU" sz="1800" dirty="0" smtClean="0"/>
            </a:br>
            <a:r>
              <a:rPr lang="ru-RU" sz="1800" dirty="0" smtClean="0"/>
              <a:t>5)Расчеты………………………………………………………………..10</a:t>
            </a:r>
            <a:br>
              <a:rPr lang="ru-RU" sz="1800" dirty="0" smtClean="0"/>
            </a:br>
            <a:r>
              <a:rPr lang="ru-RU" sz="1800" dirty="0" smtClean="0"/>
              <a:t>6)Русский народны танец «Млада»</a:t>
            </a:r>
            <a:br>
              <a:rPr lang="ru-RU" sz="1800" dirty="0" smtClean="0"/>
            </a:br>
            <a:r>
              <a:rPr lang="ru-RU" sz="1800" dirty="0" smtClean="0"/>
              <a:t>Таблица расчетов за один костюм………………………………11</a:t>
            </a:r>
            <a:br>
              <a:rPr lang="ru-RU" sz="1800" dirty="0" smtClean="0"/>
            </a:br>
            <a:r>
              <a:rPr lang="ru-RU" sz="1800" dirty="0" smtClean="0"/>
              <a:t>7)Поездка в Казань……………………………………………….12-14</a:t>
            </a:r>
            <a:br>
              <a:rPr lang="ru-RU" sz="1800" dirty="0" smtClean="0"/>
            </a:br>
            <a:r>
              <a:rPr lang="ru-RU" sz="1800" dirty="0" smtClean="0"/>
              <a:t>8)Танец-это……………………………………………………………...15</a:t>
            </a:r>
            <a:br>
              <a:rPr lang="ru-RU" sz="1800" dirty="0" smtClean="0"/>
            </a:br>
            <a:r>
              <a:rPr lang="ru-RU" sz="1800" dirty="0" smtClean="0"/>
              <a:t>9)Вывод…………………………………………………………………...16</a:t>
            </a:r>
            <a:endParaRPr lang="ru-RU" sz="1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7467600" cy="4038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Цель: Познакомиться с финансовыми расчетами необходимыми для функционирования ансамбля.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Задачи: </a:t>
            </a:r>
            <a:br>
              <a:rPr lang="ru-RU" sz="2400" dirty="0" smtClean="0"/>
            </a:br>
            <a:r>
              <a:rPr lang="ru-RU" sz="2400" dirty="0" smtClean="0"/>
              <a:t>1) </a:t>
            </a:r>
            <a:r>
              <a:rPr lang="ru-RU" sz="2400" dirty="0" err="1" smtClean="0"/>
              <a:t>Расчитать</a:t>
            </a:r>
            <a:r>
              <a:rPr lang="ru-RU" sz="2400" dirty="0" smtClean="0"/>
              <a:t> затраты на зарплату руководителей.</a:t>
            </a:r>
            <a:br>
              <a:rPr lang="ru-RU" sz="2400" dirty="0" smtClean="0"/>
            </a:br>
            <a:r>
              <a:rPr lang="ru-RU" sz="2400" dirty="0" smtClean="0"/>
              <a:t>2) </a:t>
            </a:r>
            <a:r>
              <a:rPr lang="ru-RU" sz="2400" dirty="0" err="1" smtClean="0"/>
              <a:t>Расчитать</a:t>
            </a:r>
            <a:r>
              <a:rPr lang="ru-RU" sz="2400" dirty="0" smtClean="0"/>
              <a:t> затраты на костюмы для танца «Млада».</a:t>
            </a: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458200" cy="4191000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/>
              <a:t>Творческая характеристика образцово-показательного ансамбля народного танца «Калинка»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	</a:t>
            </a:r>
            <a:r>
              <a:rPr lang="ru-RU" sz="2200" dirty="0" smtClean="0"/>
              <a:t>Хореографический ансамбль народного танца «Калинка» был создан на базе </a:t>
            </a:r>
            <a:r>
              <a:rPr lang="ru-RU" sz="2200" dirty="0" err="1" smtClean="0"/>
              <a:t>Ярковского</a:t>
            </a:r>
            <a:r>
              <a:rPr lang="ru-RU" sz="2200" dirty="0" smtClean="0"/>
              <a:t> дома культуры в 1971 году как танцевальный кружок. 	</a:t>
            </a:r>
            <a:br>
              <a:rPr lang="ru-RU" sz="2200" dirty="0" smtClean="0"/>
            </a:br>
            <a:r>
              <a:rPr lang="ru-RU" sz="2200" dirty="0" smtClean="0"/>
              <a:t>	Художественным руководителем со дня образования до 2001 года была его основатель Заслуженный работник культуры Российской Федерации Людмила Петровна Антипина. В 1981 году за большой вклад в самодеятельное народное творчество ансамблю «Калинка» было присвоено звание «народный ансамбль народного танца». </a:t>
            </a:r>
            <a:endParaRPr lang="ru-RU" sz="2200" dirty="0"/>
          </a:p>
        </p:txBody>
      </p:sp>
      <p:pic>
        <p:nvPicPr>
          <p:cNvPr id="1026" name="Picture 2" descr="C:\Users\Владимир\Desktop\Мои документы\Калинка\Калинка 2011\Концерт отчётный калинки28.05 2011 год\IMG_3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3691467" cy="2076450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Мои документы\Калинка\Калинка 2014\DSC_6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3135906" cy="208298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077200" cy="3505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	В настоящее время руководителем коллектива является Ирина Васильевна Федорова. Педагоги – хореографы ансамбля Надежда Сергеевна Омельченко и Анастасия Анатольевна Орехова. 	</a:t>
            </a:r>
            <a:br>
              <a:rPr lang="ru-RU" sz="2000" dirty="0" smtClean="0"/>
            </a:br>
            <a:r>
              <a:rPr lang="ru-RU" sz="2000" dirty="0" smtClean="0"/>
              <a:t>	Сейчас в коллективе занимается 208 детей и подростков. В мае 2016 года образцово – показательный ансамбль народного танца «Калинка» отметил свой 45-летний юбилей. За эти годы «Калинка» завоевала множество наград и званий, неоднократно становилась лауреатом международных, всероссийских и региональных конкурсов.</a:t>
            </a:r>
            <a:endParaRPr lang="ru-RU" sz="2000" dirty="0"/>
          </a:p>
        </p:txBody>
      </p:sp>
      <p:pic>
        <p:nvPicPr>
          <p:cNvPr id="1026" name="Picture 2" descr="E:\100CANON\IMG_2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86200"/>
            <a:ext cx="3886200" cy="2590800"/>
          </a:xfrm>
          <a:prstGeom prst="rect">
            <a:avLst/>
          </a:prstGeom>
          <a:noFill/>
        </p:spPr>
      </p:pic>
      <p:pic>
        <p:nvPicPr>
          <p:cNvPr id="2050" name="Picture 2" descr="E:\DSC_0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7696200" cy="23161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	На концертах «Калинки» зал всегда полон. Ведь за почти полувековую историю ансамбля были созданы сотни танцев и хореографических композиций. Одна из главных задач коллектива – сохранение национальных культурных традиций, привлечение внимания зрительской аудитории к лучшим образцам профессионального хореографического искусства.</a:t>
            </a:r>
            <a:endParaRPr lang="ru-RU" sz="2000" dirty="0"/>
          </a:p>
        </p:txBody>
      </p:sp>
      <p:pic>
        <p:nvPicPr>
          <p:cNvPr id="3074" name="Picture 2" descr="C:\Users\Владимир\Desktop\Мои документы\Калинка\Калинка 2016\IMG_2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3200400" cy="2133600"/>
          </a:xfrm>
          <a:prstGeom prst="rect">
            <a:avLst/>
          </a:prstGeom>
          <a:noFill/>
        </p:spPr>
      </p:pic>
      <p:pic>
        <p:nvPicPr>
          <p:cNvPr id="3075" name="Picture 3" descr="E:\DSC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3314700" cy="2209800"/>
          </a:xfrm>
          <a:prstGeom prst="rect">
            <a:avLst/>
          </a:prstGeom>
          <a:noFill/>
        </p:spPr>
      </p:pic>
      <p:pic>
        <p:nvPicPr>
          <p:cNvPr id="3077" name="Picture 5" descr="C:\Users\Владимир\Desktop\Мои документы\Калинка\Калинка 2016\IMG_2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124200"/>
            <a:ext cx="21336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3400" y="762000"/>
            <a:ext cx="3657600" cy="810768"/>
          </a:xfrm>
        </p:spPr>
        <p:txBody>
          <a:bodyPr/>
          <a:lstStyle/>
          <a:p>
            <a:r>
              <a:rPr lang="ru-RU" dirty="0" smtClean="0"/>
              <a:t>Чувашский танец</a:t>
            </a:r>
          </a:p>
          <a:p>
            <a:r>
              <a:rPr lang="ru-RU" dirty="0" smtClean="0"/>
              <a:t>«Кукушка»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0" y="762000"/>
            <a:ext cx="3657600" cy="810768"/>
          </a:xfrm>
        </p:spPr>
        <p:txBody>
          <a:bodyPr/>
          <a:lstStyle/>
          <a:p>
            <a:r>
              <a:rPr lang="ru-RU" dirty="0" smtClean="0"/>
              <a:t>Индийский танец</a:t>
            </a:r>
          </a:p>
          <a:p>
            <a:r>
              <a:rPr lang="ru-RU" dirty="0" smtClean="0"/>
              <a:t>«Игра на </a:t>
            </a:r>
            <a:r>
              <a:rPr lang="ru-RU" dirty="0" err="1" smtClean="0"/>
              <a:t>караталах</a:t>
            </a:r>
            <a:r>
              <a:rPr lang="ru-RU" dirty="0" smtClean="0"/>
              <a:t>»</a:t>
            </a:r>
          </a:p>
        </p:txBody>
      </p:sp>
      <p:pic>
        <p:nvPicPr>
          <p:cNvPr id="5122" name="Picture 2" descr="C:\Users\Владимир\Desktop\Мои документы\Калинка\Калинка 2016\IMG_24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657600" cy="2438400"/>
          </a:xfrm>
          <a:prstGeom prst="rect">
            <a:avLst/>
          </a:prstGeom>
          <a:noFill/>
        </p:spPr>
      </p:pic>
      <p:pic>
        <p:nvPicPr>
          <p:cNvPr id="9" name="Picture 3" descr="C:\Users\Владимир\Desktop\Мои документы\Калинка\Калинка 2016\IMG_22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1066800"/>
          <a:ext cx="7772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869674">
                <a:tc>
                  <a:txBody>
                    <a:bodyPr/>
                    <a:lstStyle/>
                    <a:p>
                      <a:r>
                        <a:rPr lang="ru-RU" dirty="0" smtClean="0"/>
                        <a:t>Хореографы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групп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Оплата за занятия 1-ого ребенка за месяц</a:t>
                      </a:r>
                      <a:r>
                        <a:rPr lang="ru-RU" baseline="0" dirty="0" smtClean="0"/>
                        <a:t> (сентябрь)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оплата за месяц (сентябрь)</a:t>
                      </a:r>
                      <a:endParaRPr lang="ru-RU" dirty="0"/>
                    </a:p>
                  </a:txBody>
                  <a:tcPr/>
                </a:tc>
              </a:tr>
              <a:tr h="243509">
                <a:tc>
                  <a:txBody>
                    <a:bodyPr/>
                    <a:lstStyle/>
                    <a:p>
                      <a:r>
                        <a:rPr lang="ru-RU" dirty="0" smtClean="0"/>
                        <a:t>Федорова И.В.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24320 руб.</a:t>
                      </a:r>
                      <a:endParaRPr lang="ru-RU" dirty="0"/>
                    </a:p>
                  </a:txBody>
                  <a:tcPr/>
                </a:tc>
              </a:tr>
              <a:tr h="243509">
                <a:tc>
                  <a:txBody>
                    <a:bodyPr/>
                    <a:lstStyle/>
                    <a:p>
                      <a:r>
                        <a:rPr lang="ru-RU" dirty="0" smtClean="0"/>
                        <a:t>Омельченко Н.С.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</a:t>
                      </a:r>
                      <a:r>
                        <a:rPr lang="ru-RU" baseline="0" dirty="0" smtClean="0"/>
                        <a:t>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33280 руб.</a:t>
                      </a:r>
                      <a:endParaRPr lang="ru-RU" dirty="0"/>
                    </a:p>
                  </a:txBody>
                  <a:tcPr/>
                </a:tc>
              </a:tr>
              <a:tr h="243509">
                <a:tc>
                  <a:txBody>
                    <a:bodyPr/>
                    <a:lstStyle/>
                    <a:p>
                      <a:r>
                        <a:rPr lang="ru-RU" dirty="0" smtClean="0"/>
                        <a:t>Орехова А.А.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13760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28600" y="-152400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Таблица платежа родителей всего ансамбля оплаты за</a:t>
            </a:r>
            <a:r>
              <a:rPr lang="ru-RU" sz="2400" u="sng" baseline="0" dirty="0" smtClean="0"/>
              <a:t> занятия за сентябрь.</a:t>
            </a:r>
            <a:endParaRPr lang="ru-RU" sz="2400" u="sng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990600"/>
          <a:ext cx="66294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639111">
                <a:tc>
                  <a:txBody>
                    <a:bodyPr/>
                    <a:lstStyle/>
                    <a:p>
                      <a:r>
                        <a:rPr lang="ru-RU" dirty="0" smtClean="0"/>
                        <a:t>Хореографы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Ср. еж. плат.</a:t>
                      </a:r>
                      <a:endParaRPr lang="ru-RU" dirty="0"/>
                    </a:p>
                  </a:txBody>
                  <a:tcPr/>
                </a:tc>
              </a:tr>
              <a:tr h="480343">
                <a:tc>
                  <a:txBody>
                    <a:bodyPr/>
                    <a:lstStyle/>
                    <a:p>
                      <a:r>
                        <a:rPr lang="ru-RU" dirty="0" smtClean="0"/>
                        <a:t>Федорова И.В.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24320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20960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15680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13620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18645 руб.</a:t>
                      </a:r>
                      <a:endParaRPr lang="ru-RU" dirty="0"/>
                    </a:p>
                  </a:txBody>
                  <a:tcPr/>
                </a:tc>
              </a:tr>
              <a:tr h="686204">
                <a:tc>
                  <a:txBody>
                    <a:bodyPr/>
                    <a:lstStyle/>
                    <a:p>
                      <a:r>
                        <a:rPr lang="ru-RU" dirty="0" smtClean="0"/>
                        <a:t>Омельченко</a:t>
                      </a:r>
                      <a:r>
                        <a:rPr lang="ru-RU" baseline="0" dirty="0" smtClean="0"/>
                        <a:t> Н.С.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33280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22580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21640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15650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23287,5руб.</a:t>
                      </a:r>
                      <a:endParaRPr lang="ru-RU" dirty="0"/>
                    </a:p>
                  </a:txBody>
                  <a:tcPr/>
                </a:tc>
              </a:tr>
              <a:tr h="480343">
                <a:tc>
                  <a:txBody>
                    <a:bodyPr/>
                    <a:lstStyle/>
                    <a:p>
                      <a:r>
                        <a:rPr lang="ru-RU" dirty="0" smtClean="0"/>
                        <a:t>Орехова А.А.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13760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10560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8290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10402,5руб.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/>
              <a:t>Таблица платежа родителей всего ансамбля оплаты за занятия за 4 месяца:</a:t>
            </a:r>
            <a:endParaRPr lang="ru-RU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8534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ежемесячный платеж:</a:t>
            </a:r>
          </a:p>
          <a:p>
            <a:r>
              <a:rPr lang="ru-RU" dirty="0" smtClean="0"/>
              <a:t>Федорова ИВ:  74580 рублей – платеж за 4 месяца</a:t>
            </a:r>
          </a:p>
          <a:p>
            <a:r>
              <a:rPr lang="ru-RU" dirty="0" smtClean="0"/>
              <a:t>                          74580/4= 18645 рублей – ср. еж. плат.</a:t>
            </a:r>
          </a:p>
          <a:p>
            <a:r>
              <a:rPr lang="ru-RU" dirty="0" smtClean="0"/>
              <a:t>Омельченко НС:  93150 рублей – платеж за 4 месяца</a:t>
            </a:r>
          </a:p>
          <a:p>
            <a:r>
              <a:rPr lang="ru-RU" dirty="0" smtClean="0"/>
              <a:t>                             93150/4= 23287,5 рублей – ср. еж. плат.</a:t>
            </a:r>
          </a:p>
          <a:p>
            <a:r>
              <a:rPr lang="ru-RU" dirty="0" smtClean="0"/>
              <a:t>Орехова АА:  41610 рублей – платеж за 4 месяца</a:t>
            </a:r>
          </a:p>
          <a:p>
            <a:r>
              <a:rPr lang="ru-RU" dirty="0" smtClean="0"/>
              <a:t>                       41610/4=10402,5 рубля – ср. еж. плат.</a:t>
            </a:r>
          </a:p>
          <a:p>
            <a:r>
              <a:rPr lang="ru-RU" sz="2400" u="sng" dirty="0" smtClean="0"/>
              <a:t>Средний ежемесячный платеж родителей  всего ансамбля платы за занятия составляет  52335 рублей.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1770</TotalTime>
  <Words>493</Words>
  <Application>Microsoft Office PowerPoint</Application>
  <PresentationFormat>Экран (4:3)</PresentationFormat>
  <Paragraphs>138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Научный  форум  молодых  исследователей  «Шаг в Будущее»  Тема  исследования: Цена победы  </vt:lpstr>
      <vt:lpstr>Содержание: 1) Цель и Задача……………………………………………………….3 2)Творческая характеристика образцово-показательного ансамбля народного танца «Калинка»………………………..4-7 3)Таблица платежа родителей всего ансамбля  оплаты за занятия за сентябрь……………………………………8 4)Таблица платежа родителей всего ансамбля  оплаты за занятия за 4 месяца…………………………………….9 5)Расчеты………………………………………………………………..10 6)Русский народны танец «Млада» Таблица расчетов за один костюм………………………………11 7)Поездка в Казань……………………………………………….12-14 8)Танец-это……………………………………………………………...15 9)Вывод…………………………………………………………………...16</vt:lpstr>
      <vt:lpstr>Цель: Познакомиться с финансовыми расчетами необходимыми для функционирования ансамбля.  Задачи:  1) Расчитать затраты на зарплату руководителей. 2) Расчитать затраты на костюмы для танца «Млада».</vt:lpstr>
      <vt:lpstr>Творческая характеристика образцово-показательного ансамбля народного танца «Калинка»    Хореографический ансамбль народного танца «Калинка» был создан на базе Ярковского дома культуры в 1971 году как танцевальный кружок.    Художественным руководителем со дня образования до 2001 года была его основатель Заслуженный работник культуры Российской Федерации Людмила Петровна Антипина. В 1981 году за большой вклад в самодеятельное народное творчество ансамблю «Калинка» было присвоено звание «народный ансамбль народного танца». </vt:lpstr>
      <vt:lpstr> В настоящее время руководителем коллектива является Ирина Васильевна Федорова. Педагоги – хореографы ансамбля Надежда Сергеевна Омельченко и Анастасия Анатольевна Орехова.    Сейчас в коллективе занимается 208 детей и подростков. В мае 2016 года образцово – показательный ансамбль народного танца «Калинка» отметил свой 45-летний юбилей. За эти годы «Калинка» завоевала множество наград и званий, неоднократно становилась лауреатом международных, всероссийских и региональных конкурсов.</vt:lpstr>
      <vt:lpstr> На концертах «Калинки» зал всегда полон. Ведь за почти полувековую историю ансамбля были созданы сотни танцев и хореографических композиций. Одна из главных задач коллектива – сохранение национальных культурных традиций, привлечение внимания зрительской аудитории к лучшим образцам профессионального хореографического искусства.</vt:lpstr>
      <vt:lpstr>Слайд 7</vt:lpstr>
      <vt:lpstr>Таблица платежа родителей всего ансамбля оплаты за занятия за сентябрь.</vt:lpstr>
      <vt:lpstr>Таблица платежа родителей всего ансамбля оплаты за занятия за 4 месяца:</vt:lpstr>
      <vt:lpstr>Расчеты:  1) Зарплата руководителей составляет 30% от ежемесячной оплаты родителей  за занятия 52335 – 100%      х       –   30% х=52335*30/100 х=15700,5 рублей  2)На развитие коллектива   52335-15700,5=36634,5 рубля  </vt:lpstr>
      <vt:lpstr>Русский народный танец «Млада» Таблица расчетов за один костюм: </vt:lpstr>
      <vt:lpstr>Поездка в Казань Таблица финансирования поездки:</vt:lpstr>
      <vt:lpstr>Поездка в Казань  Гран-при Девятого Международного творческого фестиваля-конкурса детского и юношеского творчества «Слияние культур» в Казани завоевал танцевальный коллектив «Калинка» из села Ярково. Также ансамбль удостоен диплома лауреата первой степени в номинации «Народный танец. Ансамбль. Старшая возрастная категория.»  Девушки просто покорили зал. Их танец «Мастерицы» и русский хоровод «Белолица» были встречены громом продолжительных оваций.  Дипломом лучшего балетмейстера и благодарным письмом за большой вклад в развитие творческого потенциала детей и помощь в развитии культурного развития страны отмечена руководитель коллектива Ирина Федорова.</vt:lpstr>
      <vt:lpstr>Слайд 14</vt:lpstr>
      <vt:lpstr>Танец – одна из тех вещей, которые по-настоящему могут раскрасить монотонную жизнь любого человека. Танец полезен для эмоционального состояния, психического и физического здоровья,  для самочувствия и самоощущения в целом.</vt:lpstr>
      <vt:lpstr>Вывод: Доход ансамбля гораздо меньше расходов, поэтому требуется дополнительное финансирование со стороны муниципальных органов власти, меценатов, спонсоров и родителей.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Ярковская средняя общеобразовательная школа</dc:title>
  <dc:creator>Владимир</dc:creator>
  <cp:lastModifiedBy>Владимир</cp:lastModifiedBy>
  <cp:revision>93</cp:revision>
  <dcterms:created xsi:type="dcterms:W3CDTF">2016-09-09T15:17:14Z</dcterms:created>
  <dcterms:modified xsi:type="dcterms:W3CDTF">2017-02-14T14:36:21Z</dcterms:modified>
</cp:coreProperties>
</file>