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sldIdLst>
    <p:sldId id="256" r:id="rId2"/>
    <p:sldId id="257" r:id="rId3"/>
    <p:sldId id="258" r:id="rId4"/>
    <p:sldId id="259" r:id="rId5"/>
    <p:sldId id="260" r:id="rId6"/>
    <p:sldId id="261" r:id="rId7"/>
    <p:sldId id="277" r:id="rId8"/>
    <p:sldId id="278" r:id="rId9"/>
    <p:sldId id="262" r:id="rId10"/>
    <p:sldId id="266" r:id="rId11"/>
    <p:sldId id="263" r:id="rId12"/>
    <p:sldId id="264" r:id="rId13"/>
    <p:sldId id="279" r:id="rId14"/>
    <p:sldId id="280" r:id="rId15"/>
    <p:sldId id="265" r:id="rId16"/>
    <p:sldId id="281" r:id="rId17"/>
    <p:sldId id="282" r:id="rId18"/>
    <p:sldId id="283" r:id="rId19"/>
    <p:sldId id="284" r:id="rId20"/>
    <p:sldId id="285" r:id="rId21"/>
    <p:sldId id="286" r:id="rId22"/>
    <p:sldId id="287" r:id="rId23"/>
    <p:sldId id="288" r:id="rId24"/>
    <p:sldId id="289" r:id="rId25"/>
    <p:sldId id="274" r:id="rId26"/>
    <p:sldId id="268" r:id="rId27"/>
    <p:sldId id="269" r:id="rId28"/>
    <p:sldId id="267" r:id="rId29"/>
    <p:sldId id="270" r:id="rId30"/>
    <p:sldId id="290" r:id="rId31"/>
    <p:sldId id="291" r:id="rId32"/>
    <p:sldId id="292" r:id="rId33"/>
    <p:sldId id="271" r:id="rId34"/>
    <p:sldId id="272" r:id="rId35"/>
    <p:sldId id="293" r:id="rId36"/>
    <p:sldId id="273" r:id="rId37"/>
    <p:sldId id="275" r:id="rId38"/>
    <p:sldId id="276"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D"/>
    <a:srgbClr val="D1D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7" d="100"/>
          <a:sy n="107" d="100"/>
        </p:scale>
        <p:origin x="10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A3C257C8-70D3-4EA9-959C-5293AD3F0404}" type="datetimeFigureOut">
              <a:rPr lang="ru-RU" smtClean="0"/>
              <a:t>14.03.2017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156733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C257C8-70D3-4EA9-959C-5293AD3F0404}"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2357372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C257C8-70D3-4EA9-959C-5293AD3F0404}"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24538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C257C8-70D3-4EA9-959C-5293AD3F0404}"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242747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C257C8-70D3-4EA9-959C-5293AD3F0404}"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338464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C257C8-70D3-4EA9-959C-5293AD3F0404}"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3695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3C257C8-70D3-4EA9-959C-5293AD3F0404}" type="datetimeFigureOut">
              <a:rPr lang="ru-RU" smtClean="0"/>
              <a:t>14.03.2017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268985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3C257C8-70D3-4EA9-959C-5293AD3F0404}" type="datetimeFigureOut">
              <a:rPr lang="ru-RU" smtClean="0"/>
              <a:t>14.03.2017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143499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257C8-70D3-4EA9-959C-5293AD3F0404}" type="datetimeFigureOut">
              <a:rPr lang="ru-RU" smtClean="0"/>
              <a:t>14.03.2017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220341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smtClean="0"/>
              <a:t>Образец текста</a:t>
            </a:r>
          </a:p>
        </p:txBody>
      </p:sp>
      <p:sp>
        <p:nvSpPr>
          <p:cNvPr id="5" name="Date Placeholder 4"/>
          <p:cNvSpPr>
            <a:spLocks noGrp="1"/>
          </p:cNvSpPr>
          <p:nvPr>
            <p:ph type="dt" sz="half" idx="10"/>
          </p:nvPr>
        </p:nvSpPr>
        <p:spPr/>
        <p:txBody>
          <a:bodyPr/>
          <a:lstStyle/>
          <a:p>
            <a:fld id="{A3C257C8-70D3-4EA9-959C-5293AD3F0404}"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D1CC264-B86A-4BF5-9391-219710673829}" type="slidenum">
              <a:rPr lang="ru-RU" smtClean="0"/>
              <a:t>‹#›</a:t>
            </a:fld>
            <a:endParaRPr lang="ru-RU"/>
          </a:p>
        </p:txBody>
      </p:sp>
    </p:spTree>
    <p:extLst>
      <p:ext uri="{BB962C8B-B14F-4D97-AF65-F5344CB8AC3E}">
        <p14:creationId xmlns:p14="http://schemas.microsoft.com/office/powerpoint/2010/main" val="264411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Date Placeholder 8"/>
          <p:cNvSpPr>
            <a:spLocks noGrp="1"/>
          </p:cNvSpPr>
          <p:nvPr>
            <p:ph type="dt" sz="half" idx="10"/>
          </p:nvPr>
        </p:nvSpPr>
        <p:spPr/>
        <p:txBody>
          <a:bodyPr/>
          <a:lstStyle/>
          <a:p>
            <a:fld id="{A3C257C8-70D3-4EA9-959C-5293AD3F0404}" type="datetimeFigureOut">
              <a:rPr lang="ru-RU" smtClean="0"/>
              <a:t>14.03.2017</a:t>
            </a:fld>
            <a:endParaRPr lang="ru-RU"/>
          </a:p>
        </p:txBody>
      </p:sp>
      <p:sp>
        <p:nvSpPr>
          <p:cNvPr id="10" name="Footer Placeholder 9"/>
          <p:cNvSpPr>
            <a:spLocks noGrp="1"/>
          </p:cNvSpPr>
          <p:nvPr>
            <p:ph type="ftr" sz="quarter" idx="11"/>
          </p:nvPr>
        </p:nvSpPr>
        <p:spPr/>
        <p:txBody>
          <a:bodyPr/>
          <a:lstStyle/>
          <a:p>
            <a:endParaRPr lang="ru-RU"/>
          </a:p>
        </p:txBody>
      </p:sp>
      <p:sp>
        <p:nvSpPr>
          <p:cNvPr id="11" name="Slide Number Placeholder 10"/>
          <p:cNvSpPr>
            <a:spLocks noGrp="1"/>
          </p:cNvSpPr>
          <p:nvPr>
            <p:ph type="sldNum" sz="quarter" idx="12"/>
          </p:nvPr>
        </p:nvSpPr>
        <p:spPr/>
        <p:txBody>
          <a:bodyPr/>
          <a:lstStyle/>
          <a:p>
            <a:fld id="{2D1CC264-B86A-4BF5-9391-219710673829}" type="slidenum">
              <a:rPr lang="ru-RU" smtClean="0"/>
              <a:t>‹#›</a:t>
            </a:fld>
            <a:endParaRPr lang="ru-RU"/>
          </a:p>
        </p:txBody>
      </p:sp>
    </p:spTree>
    <p:extLst>
      <p:ext uri="{BB962C8B-B14F-4D97-AF65-F5344CB8AC3E}">
        <p14:creationId xmlns:p14="http://schemas.microsoft.com/office/powerpoint/2010/main" val="35247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A3C257C8-70D3-4EA9-959C-5293AD3F0404}" type="datetimeFigureOut">
              <a:rPr lang="ru-RU" smtClean="0"/>
              <a:t>14.03.2017</a:t>
            </a:fld>
            <a:endParaRPr lang="ru-R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ru-R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2D1CC264-B86A-4BF5-9391-219710673829}" type="slidenum">
              <a:rPr lang="ru-RU" smtClean="0"/>
              <a:t>‹#›</a:t>
            </a:fld>
            <a:endParaRPr lang="ru-RU"/>
          </a:p>
        </p:txBody>
      </p:sp>
    </p:spTree>
    <p:extLst>
      <p:ext uri="{BB962C8B-B14F-4D97-AF65-F5344CB8AC3E}">
        <p14:creationId xmlns:p14="http://schemas.microsoft.com/office/powerpoint/2010/main" val="2612189716"/>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8771" y="1050202"/>
            <a:ext cx="10782300" cy="1805580"/>
          </a:xfrm>
        </p:spPr>
        <p:txBody>
          <a:bodyPr/>
          <a:lstStyle/>
          <a:p>
            <a:r>
              <a:rPr lang="ru-RU" sz="4800" dirty="0" smtClean="0"/>
              <a:t>Мини-проект «Математика в календарях»</a:t>
            </a:r>
            <a:endParaRPr lang="ru-RU" sz="4800" dirty="0"/>
          </a:p>
        </p:txBody>
      </p:sp>
      <p:sp>
        <p:nvSpPr>
          <p:cNvPr id="3" name="Подзаголовок 2"/>
          <p:cNvSpPr>
            <a:spLocks noGrp="1"/>
          </p:cNvSpPr>
          <p:nvPr>
            <p:ph type="subTitle" idx="1"/>
          </p:nvPr>
        </p:nvSpPr>
        <p:spPr>
          <a:xfrm>
            <a:off x="8383509" y="2855782"/>
            <a:ext cx="3808491" cy="3725501"/>
          </a:xfrm>
        </p:spPr>
        <p:txBody>
          <a:bodyPr>
            <a:normAutofit fontScale="92500" lnSpcReduction="20000"/>
          </a:bodyPr>
          <a:lstStyle/>
          <a:p>
            <a:pPr algn="r"/>
            <a:r>
              <a:rPr lang="ru-RU" sz="2000" dirty="0" smtClean="0"/>
              <a:t>Автор:</a:t>
            </a:r>
          </a:p>
          <a:p>
            <a:pPr algn="r"/>
            <a:r>
              <a:rPr lang="ru-RU" sz="2000" dirty="0" err="1" smtClean="0"/>
              <a:t>Елькин</a:t>
            </a:r>
            <a:r>
              <a:rPr lang="ru-RU" sz="2000" dirty="0" smtClean="0"/>
              <a:t> Михаил Владимирович</a:t>
            </a:r>
          </a:p>
          <a:p>
            <a:pPr algn="r"/>
            <a:r>
              <a:rPr lang="ru-RU" sz="2000" dirty="0" smtClean="0"/>
              <a:t>МАОУ «</a:t>
            </a:r>
            <a:r>
              <a:rPr lang="ru-RU" sz="2000" dirty="0" err="1" smtClean="0"/>
              <a:t>Ярковская</a:t>
            </a:r>
            <a:r>
              <a:rPr lang="ru-RU" sz="2000" dirty="0" smtClean="0"/>
              <a:t> СОШ»</a:t>
            </a:r>
          </a:p>
          <a:p>
            <a:pPr algn="r"/>
            <a:r>
              <a:rPr lang="ru-RU" sz="2000" dirty="0" err="1" smtClean="0"/>
              <a:t>с.Ярково</a:t>
            </a:r>
            <a:endParaRPr lang="ru-RU" sz="2000" dirty="0" smtClean="0"/>
          </a:p>
          <a:p>
            <a:pPr algn="r"/>
            <a:endParaRPr lang="ru-RU" sz="2000" dirty="0"/>
          </a:p>
          <a:p>
            <a:pPr algn="r"/>
            <a:r>
              <a:rPr lang="ru-RU" sz="2000" dirty="0" smtClean="0"/>
              <a:t>Научный руководитель:</a:t>
            </a:r>
          </a:p>
          <a:p>
            <a:pPr algn="r"/>
            <a:r>
              <a:rPr lang="ru-RU" sz="2000" dirty="0" smtClean="0"/>
              <a:t>Ганихина Антонина </a:t>
            </a:r>
            <a:r>
              <a:rPr lang="ru-RU" sz="2000" dirty="0" err="1" smtClean="0"/>
              <a:t>Владмировна</a:t>
            </a:r>
            <a:endParaRPr lang="ru-RU" sz="2000" dirty="0" smtClean="0"/>
          </a:p>
          <a:p>
            <a:pPr algn="r"/>
            <a:r>
              <a:rPr lang="ru-RU" sz="2000" dirty="0" smtClean="0"/>
              <a:t>Учитель математики</a:t>
            </a:r>
          </a:p>
          <a:p>
            <a:pPr algn="r"/>
            <a:r>
              <a:rPr lang="ru-RU" sz="2000" dirty="0" smtClean="0"/>
              <a:t>МАОУ «</a:t>
            </a:r>
            <a:r>
              <a:rPr lang="ru-RU" sz="2000" dirty="0" err="1" smtClean="0"/>
              <a:t>Ярковская</a:t>
            </a:r>
            <a:r>
              <a:rPr lang="ru-RU" sz="2000" dirty="0" smtClean="0"/>
              <a:t> СОШ»</a:t>
            </a:r>
          </a:p>
          <a:p>
            <a:pPr algn="r"/>
            <a:r>
              <a:rPr lang="ru-RU" sz="2000" dirty="0" smtClean="0"/>
              <a:t>С. Ярково</a:t>
            </a:r>
          </a:p>
          <a:p>
            <a:pPr algn="r"/>
            <a:endParaRPr lang="ru-RU" sz="2000" dirty="0"/>
          </a:p>
        </p:txBody>
      </p:sp>
      <p:sp>
        <p:nvSpPr>
          <p:cNvPr id="4" name="TextBox 3"/>
          <p:cNvSpPr txBox="1"/>
          <p:nvPr/>
        </p:nvSpPr>
        <p:spPr>
          <a:xfrm>
            <a:off x="2381062" y="371192"/>
            <a:ext cx="6545656" cy="369332"/>
          </a:xfrm>
          <a:prstGeom prst="rect">
            <a:avLst/>
          </a:prstGeom>
          <a:noFill/>
        </p:spPr>
        <p:txBody>
          <a:bodyPr wrap="square" rtlCol="0">
            <a:spAutoFit/>
          </a:bodyPr>
          <a:lstStyle/>
          <a:p>
            <a:r>
              <a:rPr lang="ru-RU" dirty="0" smtClean="0"/>
              <a:t>Научный форум молодых исследователей «Шаг в Будущее»</a:t>
            </a:r>
            <a:endParaRPr lang="ru-RU" dirty="0"/>
          </a:p>
        </p:txBody>
      </p:sp>
      <p:sp>
        <p:nvSpPr>
          <p:cNvPr id="5" name="TextBox 4"/>
          <p:cNvSpPr txBox="1"/>
          <p:nvPr/>
        </p:nvSpPr>
        <p:spPr>
          <a:xfrm>
            <a:off x="2697933" y="5794217"/>
            <a:ext cx="5232903" cy="646331"/>
          </a:xfrm>
          <a:prstGeom prst="rect">
            <a:avLst/>
          </a:prstGeom>
          <a:noFill/>
        </p:spPr>
        <p:txBody>
          <a:bodyPr wrap="square" rtlCol="0">
            <a:spAutoFit/>
          </a:bodyPr>
          <a:lstStyle/>
          <a:p>
            <a:r>
              <a:rPr lang="ru-RU" dirty="0" smtClean="0"/>
              <a:t>                 Российская Федерация  </a:t>
            </a:r>
            <a:r>
              <a:rPr lang="ru-RU" dirty="0" err="1" smtClean="0"/>
              <a:t>с.Ярково</a:t>
            </a:r>
            <a:r>
              <a:rPr lang="ru-RU" dirty="0" smtClean="0"/>
              <a:t> </a:t>
            </a:r>
          </a:p>
          <a:p>
            <a:r>
              <a:rPr lang="ru-RU" dirty="0" smtClean="0"/>
              <a:t>                                     2017 год</a:t>
            </a:r>
            <a:endParaRPr lang="ru-RU" dirty="0"/>
          </a:p>
        </p:txBody>
      </p:sp>
    </p:spTree>
    <p:extLst>
      <p:ext uri="{BB962C8B-B14F-4D97-AF65-F5344CB8AC3E}">
        <p14:creationId xmlns:p14="http://schemas.microsoft.com/office/powerpoint/2010/main" val="3555108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Задача</a:t>
            </a:r>
            <a:endParaRPr lang="ru-RU" dirty="0"/>
          </a:p>
        </p:txBody>
      </p:sp>
      <p:sp>
        <p:nvSpPr>
          <p:cNvPr id="3" name="Объект 2"/>
          <p:cNvSpPr>
            <a:spLocks noGrp="1"/>
          </p:cNvSpPr>
          <p:nvPr>
            <p:ph idx="1"/>
          </p:nvPr>
        </p:nvSpPr>
        <p:spPr/>
        <p:txBody>
          <a:bodyPr/>
          <a:lstStyle/>
          <a:p>
            <a:pPr marL="0" indent="0">
              <a:buNone/>
            </a:pPr>
            <a:r>
              <a:rPr lang="ru-RU" dirty="0" smtClean="0">
                <a:solidFill>
                  <a:schemeClr val="tx1"/>
                </a:solidFill>
              </a:rPr>
              <a:t>Если в календаре на январь 1997 года соединить числа 10, 20 и 30, то получится равнобедренный прямоугольный треугольник. Доказать.</a:t>
            </a:r>
            <a:endParaRPr lang="ru-RU" dirty="0">
              <a:solidFill>
                <a:schemeClr val="tx1"/>
              </a:solidFill>
            </a:endParaRPr>
          </a:p>
        </p:txBody>
      </p:sp>
    </p:spTree>
    <p:extLst>
      <p:ext uri="{BB962C8B-B14F-4D97-AF65-F5344CB8AC3E}">
        <p14:creationId xmlns:p14="http://schemas.microsoft.com/office/powerpoint/2010/main" val="382271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Исследование</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234319538"/>
              </p:ext>
            </p:extLst>
          </p:nvPr>
        </p:nvGraphicFramePr>
        <p:xfrm>
          <a:off x="5504504" y="2073244"/>
          <a:ext cx="6428415" cy="4499005"/>
        </p:xfrm>
        <a:graphic>
          <a:graphicData uri="http://schemas.openxmlformats.org/drawingml/2006/table">
            <a:tbl>
              <a:tblPr firstRow="1" bandRow="1">
                <a:tableStyleId>{5C22544A-7EE6-4342-B048-85BDC9FD1C3A}</a:tableStyleId>
              </a:tblPr>
              <a:tblGrid>
                <a:gridCol w="918345"/>
                <a:gridCol w="918345"/>
                <a:gridCol w="918345"/>
                <a:gridCol w="918345"/>
                <a:gridCol w="918345"/>
                <a:gridCol w="918345"/>
                <a:gridCol w="918345"/>
              </a:tblGrid>
              <a:tr h="899801">
                <a:tc>
                  <a:txBody>
                    <a:bodyPr/>
                    <a:lstStyle/>
                    <a:p>
                      <a:endParaRPr lang="ru-RU" dirty="0"/>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r>
              <a:tr h="899801">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r>
              <a:tr h="899801">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r>
              <a:tr h="899801">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r>
              <a:tr h="899801">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H="1">
            <a:off x="5694630" y="3141552"/>
            <a:ext cx="3675707" cy="1828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712737" y="4970352"/>
            <a:ext cx="2752253" cy="89629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8464990" y="3141552"/>
            <a:ext cx="905347" cy="273414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78186" y="2344848"/>
            <a:ext cx="3295462" cy="4339650"/>
          </a:xfrm>
          <a:prstGeom prst="rect">
            <a:avLst/>
          </a:prstGeom>
          <a:noFill/>
        </p:spPr>
        <p:txBody>
          <a:bodyPr wrap="square" rtlCol="0">
            <a:spAutoFit/>
          </a:bodyPr>
          <a:lstStyle/>
          <a:p>
            <a:r>
              <a:rPr lang="ru-RU" sz="2000" dirty="0" smtClean="0"/>
              <a:t>Проведем отрезки 20-27, 27-31,  31-10</a:t>
            </a:r>
          </a:p>
          <a:p>
            <a:r>
              <a:rPr lang="ru-RU" sz="2000" dirty="0" smtClean="0"/>
              <a:t>Получили два треугольника</a:t>
            </a:r>
          </a:p>
          <a:p>
            <a:r>
              <a:rPr lang="el-GR" sz="2000" dirty="0" smtClean="0"/>
              <a:t>Δ</a:t>
            </a:r>
            <a:r>
              <a:rPr lang="ru-RU" sz="2000" dirty="0"/>
              <a:t> </a:t>
            </a:r>
            <a:r>
              <a:rPr lang="ru-RU" sz="2000" dirty="0" smtClean="0"/>
              <a:t>30-27-20            </a:t>
            </a:r>
            <a:r>
              <a:rPr lang="el-GR" sz="2000" dirty="0" smtClean="0"/>
              <a:t>Δ</a:t>
            </a:r>
            <a:r>
              <a:rPr lang="ru-RU" sz="2000" dirty="0" smtClean="0"/>
              <a:t>10-31-30</a:t>
            </a:r>
          </a:p>
          <a:p>
            <a:r>
              <a:rPr lang="ru-RU" sz="2000" dirty="0" smtClean="0"/>
              <a:t>Углы </a:t>
            </a:r>
            <a:r>
              <a:rPr lang="ru-RU" sz="2000" dirty="0"/>
              <a:t>2</a:t>
            </a:r>
            <a:r>
              <a:rPr lang="ru-RU" sz="2000" dirty="0" smtClean="0"/>
              <a:t>7 и 31 прямые</a:t>
            </a:r>
          </a:p>
          <a:p>
            <a:r>
              <a:rPr lang="ru-RU" sz="2000" dirty="0" smtClean="0"/>
              <a:t> 27-20  = 30-31 </a:t>
            </a:r>
          </a:p>
          <a:p>
            <a:r>
              <a:rPr lang="ru-RU" sz="2000" dirty="0" smtClean="0"/>
              <a:t> 30-27 = 10-31 </a:t>
            </a:r>
          </a:p>
          <a:p>
            <a:r>
              <a:rPr lang="el-GR" sz="2000" dirty="0" smtClean="0"/>
              <a:t>Δ</a:t>
            </a:r>
            <a:r>
              <a:rPr lang="ru-RU" sz="2000" dirty="0" smtClean="0"/>
              <a:t> 30-27-20    =     </a:t>
            </a:r>
            <a:r>
              <a:rPr lang="el-GR" sz="2000" dirty="0" smtClean="0"/>
              <a:t>Δ</a:t>
            </a:r>
            <a:r>
              <a:rPr lang="ru-RU" sz="2000" dirty="0" smtClean="0"/>
              <a:t>10-31-30 (по </a:t>
            </a:r>
            <a:r>
              <a:rPr lang="en-US" sz="2000" dirty="0" smtClean="0"/>
              <a:t>I</a:t>
            </a:r>
            <a:r>
              <a:rPr lang="ru-RU" sz="2000" dirty="0" smtClean="0"/>
              <a:t> признаку равенства треугольников)</a:t>
            </a:r>
          </a:p>
          <a:p>
            <a:r>
              <a:rPr lang="ru-RU" sz="2000" dirty="0" smtClean="0"/>
              <a:t>Треугольник 10-20-30 равнобедренный</a:t>
            </a:r>
          </a:p>
          <a:p>
            <a:endParaRPr lang="ru-RU" sz="2000" dirty="0"/>
          </a:p>
          <a:p>
            <a:endParaRPr lang="ru-RU" dirty="0"/>
          </a:p>
        </p:txBody>
      </p:sp>
      <p:cxnSp>
        <p:nvCxnSpPr>
          <p:cNvPr id="15" name="Прямая соединительная линия 14"/>
          <p:cNvCxnSpPr/>
          <p:nvPr/>
        </p:nvCxnSpPr>
        <p:spPr>
          <a:xfrm>
            <a:off x="5712737" y="4970352"/>
            <a:ext cx="0" cy="89629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5694630" y="5866646"/>
            <a:ext cx="277036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8464990" y="5866646"/>
            <a:ext cx="905347"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9370337" y="3141552"/>
            <a:ext cx="0" cy="272509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5694630" y="5585988"/>
            <a:ext cx="2897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H="1">
            <a:off x="5984341" y="5576935"/>
            <a:ext cx="9053" cy="2987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9089679" y="5585988"/>
            <a:ext cx="0" cy="2806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9098733" y="5585988"/>
            <a:ext cx="2716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839485" y="499533"/>
            <a:ext cx="5821378" cy="584775"/>
          </a:xfrm>
          <a:prstGeom prst="rect">
            <a:avLst/>
          </a:prstGeom>
          <a:noFill/>
        </p:spPr>
        <p:txBody>
          <a:bodyPr wrap="square" rtlCol="0">
            <a:spAutoFit/>
          </a:bodyPr>
          <a:lstStyle/>
          <a:p>
            <a:r>
              <a:rPr lang="ru-RU" sz="3200" dirty="0" smtClean="0"/>
              <a:t>Январь 1997 года.</a:t>
            </a:r>
            <a:endParaRPr lang="ru-RU" dirty="0"/>
          </a:p>
        </p:txBody>
      </p:sp>
    </p:spTree>
    <p:extLst>
      <p:ext uri="{BB962C8B-B14F-4D97-AF65-F5344CB8AC3E}">
        <p14:creationId xmlns:p14="http://schemas.microsoft.com/office/powerpoint/2010/main" val="2913306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Исследование</a:t>
            </a:r>
            <a:endParaRPr lang="ru-RU" dirty="0"/>
          </a:p>
        </p:txBody>
      </p:sp>
      <p:sp>
        <p:nvSpPr>
          <p:cNvPr id="3" name="Объект 2"/>
          <p:cNvSpPr>
            <a:spLocks noGrp="1"/>
          </p:cNvSpPr>
          <p:nvPr>
            <p:ph idx="1"/>
          </p:nvPr>
        </p:nvSpPr>
        <p:spPr/>
        <p:txBody>
          <a:bodyPr>
            <a:normAutofit/>
          </a:bodyPr>
          <a:lstStyle/>
          <a:p>
            <a:r>
              <a:rPr lang="ru-RU" sz="2000" dirty="0" smtClean="0">
                <a:solidFill>
                  <a:schemeClr val="tx1"/>
                </a:solidFill>
              </a:rPr>
              <a:t>Из равенства треугольников 30-9-10 и 13-20-10 следует:</a:t>
            </a:r>
          </a:p>
          <a:p>
            <a:r>
              <a:rPr lang="ru-RU" sz="2000" dirty="0" smtClean="0">
                <a:solidFill>
                  <a:schemeClr val="tx1"/>
                </a:solidFill>
              </a:rPr>
              <a:t>1. Угол 20-30-27 = 10-30-31 (лежат против равных сторон)</a:t>
            </a:r>
          </a:p>
          <a:p>
            <a:r>
              <a:rPr lang="ru-RU" sz="2000" dirty="0" smtClean="0">
                <a:solidFill>
                  <a:schemeClr val="tx1"/>
                </a:solidFill>
              </a:rPr>
              <a:t>2. Угол 30-27-20 + угол 10-31-30 = 180° (развернутый)</a:t>
            </a:r>
          </a:p>
          <a:p>
            <a:r>
              <a:rPr lang="ru-RU" sz="2000" dirty="0" smtClean="0">
                <a:solidFill>
                  <a:schemeClr val="tx1"/>
                </a:solidFill>
              </a:rPr>
              <a:t>3. Угол 20-30-27 + угол 10-30-31 = 90° (по свойству прямоугольного треугольника)</a:t>
            </a:r>
          </a:p>
          <a:p>
            <a:r>
              <a:rPr lang="ru-RU" sz="2000" dirty="0" smtClean="0">
                <a:solidFill>
                  <a:schemeClr val="tx1"/>
                </a:solidFill>
              </a:rPr>
              <a:t>Значит угол 20-30-10  = 180° - 90° = 90°, то есть треугольник 10-20-30 прямоугольный</a:t>
            </a:r>
          </a:p>
          <a:p>
            <a:endParaRPr lang="ru-RU" sz="2000" dirty="0">
              <a:solidFill>
                <a:schemeClr val="tx1"/>
              </a:solidFill>
            </a:endParaRPr>
          </a:p>
          <a:p>
            <a:r>
              <a:rPr lang="ru-RU" sz="2000" dirty="0" smtClean="0">
                <a:solidFill>
                  <a:schemeClr val="tx1"/>
                </a:solidFill>
              </a:rPr>
              <a:t>Ответ: треугольник 10-20-30 равнобедренный, прямоугольный</a:t>
            </a:r>
            <a:endParaRPr lang="ru-RU" sz="2000" dirty="0">
              <a:solidFill>
                <a:schemeClr val="tx1"/>
              </a:solidFill>
            </a:endParaRPr>
          </a:p>
        </p:txBody>
      </p:sp>
    </p:spTree>
    <p:extLst>
      <p:ext uri="{BB962C8B-B14F-4D97-AF65-F5344CB8AC3E}">
        <p14:creationId xmlns:p14="http://schemas.microsoft.com/office/powerpoint/2010/main" val="406554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Январь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796104479"/>
              </p:ext>
            </p:extLst>
          </p:nvPr>
        </p:nvGraphicFramePr>
        <p:xfrm>
          <a:off x="5292086" y="2023109"/>
          <a:ext cx="6435093" cy="4183380"/>
        </p:xfrm>
        <a:graphic>
          <a:graphicData uri="http://schemas.openxmlformats.org/drawingml/2006/table">
            <a:tbl>
              <a:tblPr firstRow="1" bandRow="1">
                <a:tableStyleId>{5C22544A-7EE6-4342-B048-85BDC9FD1C3A}</a:tableStyleId>
              </a:tblPr>
              <a:tblGrid>
                <a:gridCol w="919299"/>
                <a:gridCol w="919299"/>
                <a:gridCol w="919299"/>
                <a:gridCol w="919299"/>
                <a:gridCol w="919299"/>
                <a:gridCol w="919299"/>
                <a:gridCol w="919299"/>
              </a:tblGrid>
              <a:tr h="836676">
                <a:tc>
                  <a:txBody>
                    <a:bodyPr/>
                    <a:lstStyle/>
                    <a:p>
                      <a:endParaRPr lang="ru-RU" dirty="0"/>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r>
              <a:tr h="836676">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r>
              <a:tr h="836676">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r>
              <a:tr h="836676">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r>
              <a:tr h="836676">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H="1">
            <a:off x="5486400" y="3063240"/>
            <a:ext cx="3714750" cy="1657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474970" y="4697730"/>
            <a:ext cx="2788920" cy="8572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8263890" y="3063240"/>
            <a:ext cx="937260" cy="256285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073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Февраль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094365229"/>
              </p:ext>
            </p:extLst>
          </p:nvPr>
        </p:nvGraphicFramePr>
        <p:xfrm>
          <a:off x="5292089" y="1954529"/>
          <a:ext cx="6137908" cy="3989070"/>
        </p:xfrm>
        <a:graphic>
          <a:graphicData uri="http://schemas.openxmlformats.org/drawingml/2006/table">
            <a:tbl>
              <a:tblPr firstRow="1" bandRow="1">
                <a:tableStyleId>{5C22544A-7EE6-4342-B048-85BDC9FD1C3A}</a:tableStyleId>
              </a:tblPr>
              <a:tblGrid>
                <a:gridCol w="876844"/>
                <a:gridCol w="876844"/>
                <a:gridCol w="876844"/>
                <a:gridCol w="876844"/>
                <a:gridCol w="876844"/>
                <a:gridCol w="876844"/>
                <a:gridCol w="876844"/>
              </a:tblGrid>
              <a:tr h="797814">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r>
              <a:tr h="797814">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r>
              <a:tr h="797814">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r>
              <a:tr h="797814">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r>
              <a:tr h="797814">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5520690" y="3714750"/>
            <a:ext cx="2606040" cy="8229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08910" y="1954530"/>
            <a:ext cx="2366010" cy="1015663"/>
          </a:xfrm>
          <a:prstGeom prst="rect">
            <a:avLst/>
          </a:prstGeom>
          <a:noFill/>
        </p:spPr>
        <p:txBody>
          <a:bodyPr wrap="square" rtlCol="0">
            <a:spAutoFit/>
          </a:bodyPr>
          <a:lstStyle/>
          <a:p>
            <a:r>
              <a:rPr lang="ru-RU" sz="2000" dirty="0" smtClean="0"/>
              <a:t>Здесь получился отрезок, потому что не хватает числа 30</a:t>
            </a:r>
            <a:endParaRPr lang="ru-RU" sz="2000" dirty="0"/>
          </a:p>
        </p:txBody>
      </p:sp>
    </p:spTree>
    <p:extLst>
      <p:ext uri="{BB962C8B-B14F-4D97-AF65-F5344CB8AC3E}">
        <p14:creationId xmlns:p14="http://schemas.microsoft.com/office/powerpoint/2010/main" val="1190751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                Март 1997</a:t>
            </a:r>
            <a:endParaRPr lang="ru-RU" dirty="0">
              <a:solidFill>
                <a:schemeClr val="bg1"/>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4102540551"/>
              </p:ext>
            </p:extLst>
          </p:nvPr>
        </p:nvGraphicFramePr>
        <p:xfrm>
          <a:off x="5278169" y="1991761"/>
          <a:ext cx="6151824" cy="4399986"/>
        </p:xfrm>
        <a:graphic>
          <a:graphicData uri="http://schemas.openxmlformats.org/drawingml/2006/table">
            <a:tbl>
              <a:tblPr firstRow="1" bandRow="1">
                <a:tableStyleId>{5C22544A-7EE6-4342-B048-85BDC9FD1C3A}</a:tableStyleId>
              </a:tblPr>
              <a:tblGrid>
                <a:gridCol w="878832"/>
                <a:gridCol w="878832"/>
                <a:gridCol w="878832"/>
                <a:gridCol w="878832"/>
                <a:gridCol w="878832"/>
                <a:gridCol w="878832"/>
                <a:gridCol w="878832"/>
              </a:tblGrid>
              <a:tr h="733331">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r>
              <a:tr h="733331">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r>
              <a:tr h="733331">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r>
              <a:tr h="733331">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r>
              <a:tr h="733331">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r>
              <a:tr h="733331">
                <a:tc>
                  <a:txBody>
                    <a:bodyPr/>
                    <a:lstStyle/>
                    <a:p>
                      <a:r>
                        <a:rPr lang="ru-RU" dirty="0" smtClean="0"/>
                        <a:t>31</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5160475" y="3521798"/>
            <a:ext cx="6138250" cy="17654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3042" y="2157731"/>
            <a:ext cx="3150606" cy="923330"/>
          </a:xfrm>
          <a:prstGeom prst="rect">
            <a:avLst/>
          </a:prstGeom>
          <a:noFill/>
        </p:spPr>
        <p:txBody>
          <a:bodyPr wrap="square" rtlCol="0">
            <a:spAutoFit/>
          </a:bodyPr>
          <a:lstStyle/>
          <a:p>
            <a:r>
              <a:rPr lang="ru-RU" dirty="0" smtClean="0">
                <a:solidFill>
                  <a:schemeClr val="bg1"/>
                </a:solidFill>
              </a:rPr>
              <a:t>Если соединить числа 10, 20 и 30 марта 1997 г. то получится прямая</a:t>
            </a:r>
            <a:endParaRPr lang="ru-RU" dirty="0">
              <a:solidFill>
                <a:schemeClr val="bg1"/>
              </a:solidFill>
            </a:endParaRPr>
          </a:p>
        </p:txBody>
      </p:sp>
    </p:spTree>
    <p:extLst>
      <p:ext uri="{BB962C8B-B14F-4D97-AF65-F5344CB8AC3E}">
        <p14:creationId xmlns:p14="http://schemas.microsoft.com/office/powerpoint/2010/main" val="380013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Апрель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2273346"/>
              </p:ext>
            </p:extLst>
          </p:nvPr>
        </p:nvGraphicFramePr>
        <p:xfrm>
          <a:off x="5292089" y="2011364"/>
          <a:ext cx="6137908" cy="4172265"/>
        </p:xfrm>
        <a:graphic>
          <a:graphicData uri="http://schemas.openxmlformats.org/drawingml/2006/table">
            <a:tbl>
              <a:tblPr firstRow="1" bandRow="1">
                <a:tableStyleId>{5C22544A-7EE6-4342-B048-85BDC9FD1C3A}</a:tableStyleId>
              </a:tblPr>
              <a:tblGrid>
                <a:gridCol w="876844"/>
                <a:gridCol w="876844"/>
                <a:gridCol w="876844"/>
                <a:gridCol w="876844"/>
                <a:gridCol w="876844"/>
                <a:gridCol w="876844"/>
                <a:gridCol w="876844"/>
              </a:tblGrid>
              <a:tr h="834453">
                <a:tc>
                  <a:txBody>
                    <a:bodyPr/>
                    <a:lstStyle/>
                    <a:p>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r>
              <a:tr h="834453">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r>
              <a:tr h="834453">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r>
              <a:tr h="834453">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r>
              <a:tr h="834453">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8126730" y="2994660"/>
            <a:ext cx="2640330" cy="8686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7258050" y="3863340"/>
            <a:ext cx="3509010" cy="16687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7258050" y="2994660"/>
            <a:ext cx="868680" cy="25488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928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Май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28237451"/>
              </p:ext>
            </p:extLst>
          </p:nvPr>
        </p:nvGraphicFramePr>
        <p:xfrm>
          <a:off x="5314949" y="2011364"/>
          <a:ext cx="6115046" cy="3852225"/>
        </p:xfrm>
        <a:graphic>
          <a:graphicData uri="http://schemas.openxmlformats.org/drawingml/2006/table">
            <a:tbl>
              <a:tblPr firstRow="1" bandRow="1">
                <a:tableStyleId>{5C22544A-7EE6-4342-B048-85BDC9FD1C3A}</a:tableStyleId>
              </a:tblPr>
              <a:tblGrid>
                <a:gridCol w="873578"/>
                <a:gridCol w="873578"/>
                <a:gridCol w="873578"/>
                <a:gridCol w="873578"/>
                <a:gridCol w="873578"/>
                <a:gridCol w="873578"/>
                <a:gridCol w="873578"/>
              </a:tblGrid>
              <a:tr h="770445">
                <a:tc>
                  <a:txBody>
                    <a:bodyPr/>
                    <a:lstStyle/>
                    <a:p>
                      <a:endParaRPr lang="ru-RU" dirty="0"/>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r>
              <a:tr h="770445">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r>
              <a:tr h="770445">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r>
              <a:tr h="770445">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r>
              <a:tr h="770445">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H="1">
            <a:off x="6389370" y="2948940"/>
            <a:ext cx="3509010" cy="156591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6377940" y="4514850"/>
            <a:ext cx="2640330" cy="7543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8995410" y="2948940"/>
            <a:ext cx="902970" cy="235711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012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Июнь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26901275"/>
              </p:ext>
            </p:extLst>
          </p:nvPr>
        </p:nvGraphicFramePr>
        <p:xfrm>
          <a:off x="5269229" y="2011361"/>
          <a:ext cx="6160770" cy="3669348"/>
        </p:xfrm>
        <a:graphic>
          <a:graphicData uri="http://schemas.openxmlformats.org/drawingml/2006/table">
            <a:tbl>
              <a:tblPr firstRow="1" bandRow="1">
                <a:tableStyleId>{5C22544A-7EE6-4342-B048-85BDC9FD1C3A}</a:tableStyleId>
              </a:tblPr>
              <a:tblGrid>
                <a:gridCol w="880110"/>
                <a:gridCol w="880110"/>
                <a:gridCol w="880110"/>
                <a:gridCol w="880110"/>
                <a:gridCol w="880110"/>
                <a:gridCol w="880110"/>
                <a:gridCol w="880110"/>
              </a:tblGrid>
              <a:tr h="611558">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r>
              <a:tr h="611558">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r>
              <a:tr h="611558">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r>
              <a:tr h="611558">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r>
              <a:tr h="611558">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r>
              <a:tr h="611558">
                <a:tc>
                  <a:txBody>
                    <a:bodyPr/>
                    <a:lstStyle/>
                    <a:p>
                      <a:r>
                        <a:rPr lang="ru-RU" dirty="0" smtClean="0"/>
                        <a:t>30</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6355080" y="3417570"/>
            <a:ext cx="2628900" cy="605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5463540" y="3406140"/>
            <a:ext cx="902970" cy="184023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5452110" y="4023360"/>
            <a:ext cx="3531870" cy="12344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76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Июль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118732536"/>
              </p:ext>
            </p:extLst>
          </p:nvPr>
        </p:nvGraphicFramePr>
        <p:xfrm>
          <a:off x="5280659" y="2011364"/>
          <a:ext cx="6149339" cy="3623625"/>
        </p:xfrm>
        <a:graphic>
          <a:graphicData uri="http://schemas.openxmlformats.org/drawingml/2006/table">
            <a:tbl>
              <a:tblPr firstRow="1" bandRow="1">
                <a:tableStyleId>{5C22544A-7EE6-4342-B048-85BDC9FD1C3A}</a:tableStyleId>
              </a:tblPr>
              <a:tblGrid>
                <a:gridCol w="878477"/>
                <a:gridCol w="878477"/>
                <a:gridCol w="878477"/>
                <a:gridCol w="878477"/>
                <a:gridCol w="878477"/>
                <a:gridCol w="878477"/>
                <a:gridCol w="878477"/>
              </a:tblGrid>
              <a:tr h="724725">
                <a:tc>
                  <a:txBody>
                    <a:bodyPr/>
                    <a:lstStyle/>
                    <a:p>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r>
              <a:tr h="724725">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r>
              <a:tr h="724725">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r>
              <a:tr h="724725">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r>
              <a:tr h="724725">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dirty="0"/>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8103870" y="2891790"/>
            <a:ext cx="2651760" cy="7543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7246620" y="3669562"/>
            <a:ext cx="3497580" cy="142821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7223760" y="2891790"/>
            <a:ext cx="880110" cy="22662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439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Введение</a:t>
            </a:r>
            <a:endParaRPr lang="ru-RU" dirty="0"/>
          </a:p>
        </p:txBody>
      </p:sp>
      <p:sp>
        <p:nvSpPr>
          <p:cNvPr id="3" name="Объект 2"/>
          <p:cNvSpPr>
            <a:spLocks noGrp="1"/>
          </p:cNvSpPr>
          <p:nvPr>
            <p:ph idx="1"/>
          </p:nvPr>
        </p:nvSpPr>
        <p:spPr/>
        <p:txBody>
          <a:bodyPr/>
          <a:lstStyle/>
          <a:p>
            <a:pPr marL="0" indent="0">
              <a:buNone/>
            </a:pPr>
            <a:r>
              <a:rPr lang="ru-RU" dirty="0" smtClean="0">
                <a:solidFill>
                  <a:schemeClr val="tx1"/>
                </a:solidFill>
              </a:rPr>
              <a:t>Актуальность. Можно ли использовать настенный календарь на уроках математики? Для этого надо выяснить, есть ли ещё в математической литературе задачи по теме «календари», которые можно предлагать на уроках, олимпиадах и различных математических турнирах.</a:t>
            </a:r>
            <a:endParaRPr lang="ru-RU" dirty="0">
              <a:solidFill>
                <a:schemeClr val="tx1"/>
              </a:solidFill>
            </a:endParaRPr>
          </a:p>
        </p:txBody>
      </p:sp>
    </p:spTree>
    <p:extLst>
      <p:ext uri="{BB962C8B-B14F-4D97-AF65-F5344CB8AC3E}">
        <p14:creationId xmlns:p14="http://schemas.microsoft.com/office/powerpoint/2010/main" val="360781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Август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393228956"/>
              </p:ext>
            </p:extLst>
          </p:nvPr>
        </p:nvGraphicFramePr>
        <p:xfrm>
          <a:off x="5269229" y="2011364"/>
          <a:ext cx="6160770" cy="3303585"/>
        </p:xfrm>
        <a:graphic>
          <a:graphicData uri="http://schemas.openxmlformats.org/drawingml/2006/table">
            <a:tbl>
              <a:tblPr firstRow="1" bandRow="1">
                <a:tableStyleId>{5C22544A-7EE6-4342-B048-85BDC9FD1C3A}</a:tableStyleId>
              </a:tblPr>
              <a:tblGrid>
                <a:gridCol w="880110"/>
                <a:gridCol w="880110"/>
                <a:gridCol w="880110"/>
                <a:gridCol w="880110"/>
                <a:gridCol w="880110"/>
                <a:gridCol w="880110"/>
                <a:gridCol w="880110"/>
              </a:tblGrid>
              <a:tr h="660717">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r>
              <a:tr h="660717">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r>
              <a:tr h="660717">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r>
              <a:tr h="660717">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r>
              <a:tr h="660717">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r>
            </a:tbl>
          </a:graphicData>
        </a:graphic>
      </p:graphicFrame>
      <p:cxnSp>
        <p:nvCxnSpPr>
          <p:cNvPr id="6" name="Прямая соединительная линия 5"/>
          <p:cNvCxnSpPr/>
          <p:nvPr/>
        </p:nvCxnSpPr>
        <p:spPr>
          <a:xfrm flipH="1">
            <a:off x="7246620" y="2846070"/>
            <a:ext cx="3520440" cy="133731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9886950" y="2846070"/>
            <a:ext cx="880110" cy="19773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7246620" y="4183380"/>
            <a:ext cx="2651760" cy="65151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92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Сентябрь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336796831"/>
              </p:ext>
            </p:extLst>
          </p:nvPr>
        </p:nvGraphicFramePr>
        <p:xfrm>
          <a:off x="5280659" y="2011364"/>
          <a:ext cx="6149339" cy="3932235"/>
        </p:xfrm>
        <a:graphic>
          <a:graphicData uri="http://schemas.openxmlformats.org/drawingml/2006/table">
            <a:tbl>
              <a:tblPr firstRow="1" bandRow="1">
                <a:tableStyleId>{5C22544A-7EE6-4342-B048-85BDC9FD1C3A}</a:tableStyleId>
              </a:tblPr>
              <a:tblGrid>
                <a:gridCol w="878477"/>
                <a:gridCol w="878477"/>
                <a:gridCol w="878477"/>
                <a:gridCol w="878477"/>
                <a:gridCol w="878477"/>
                <a:gridCol w="878477"/>
                <a:gridCol w="878477"/>
              </a:tblGrid>
              <a:tr h="786447">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r>
              <a:tr h="786447">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r>
              <a:tr h="786447">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r>
              <a:tr h="786447">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r>
              <a:tr h="786447">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7223760" y="2971800"/>
            <a:ext cx="2651760" cy="8001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6343650" y="3771900"/>
            <a:ext cx="3531870" cy="15544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6343649" y="2971801"/>
            <a:ext cx="880111" cy="235457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904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Октябрь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76432209"/>
              </p:ext>
            </p:extLst>
          </p:nvPr>
        </p:nvGraphicFramePr>
        <p:xfrm>
          <a:off x="5280659" y="2011364"/>
          <a:ext cx="6149339" cy="3726495"/>
        </p:xfrm>
        <a:graphic>
          <a:graphicData uri="http://schemas.openxmlformats.org/drawingml/2006/table">
            <a:tbl>
              <a:tblPr firstRow="1" bandRow="1">
                <a:tableStyleId>{5C22544A-7EE6-4342-B048-85BDC9FD1C3A}</a:tableStyleId>
              </a:tblPr>
              <a:tblGrid>
                <a:gridCol w="878477"/>
                <a:gridCol w="878477"/>
                <a:gridCol w="878477"/>
                <a:gridCol w="878477"/>
                <a:gridCol w="878477"/>
                <a:gridCol w="878477"/>
                <a:gridCol w="878477"/>
              </a:tblGrid>
              <a:tr h="745299">
                <a:tc>
                  <a:txBody>
                    <a:bodyPr/>
                    <a:lstStyle/>
                    <a:p>
                      <a:endParaRPr lang="ru-RU" dirty="0"/>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r>
              <a:tr h="745299">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r>
              <a:tr h="745299">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r>
              <a:tr h="745299">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r>
              <a:tr h="745299">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H="1">
            <a:off x="5474970" y="2937510"/>
            <a:ext cx="3520440" cy="148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497830" y="4423410"/>
            <a:ext cx="2628900" cy="7543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8138160" y="2937510"/>
            <a:ext cx="857250" cy="226567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116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Ноябрь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808139429"/>
              </p:ext>
            </p:extLst>
          </p:nvPr>
        </p:nvGraphicFramePr>
        <p:xfrm>
          <a:off x="5280659" y="2011364"/>
          <a:ext cx="6149339" cy="3703635"/>
        </p:xfrm>
        <a:graphic>
          <a:graphicData uri="http://schemas.openxmlformats.org/drawingml/2006/table">
            <a:tbl>
              <a:tblPr firstRow="1" bandRow="1">
                <a:tableStyleId>{5C22544A-7EE6-4342-B048-85BDC9FD1C3A}</a:tableStyleId>
              </a:tblPr>
              <a:tblGrid>
                <a:gridCol w="878477"/>
                <a:gridCol w="878477"/>
                <a:gridCol w="878477"/>
                <a:gridCol w="878477"/>
                <a:gridCol w="878477"/>
                <a:gridCol w="878477"/>
                <a:gridCol w="878477"/>
              </a:tblGrid>
              <a:tr h="740727">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r>
              <a:tr h="740727">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r>
              <a:tr h="740727">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r>
              <a:tr h="740727">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r>
              <a:tr h="740727">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r>
            </a:tbl>
          </a:graphicData>
        </a:graphic>
      </p:graphicFrame>
      <p:cxnSp>
        <p:nvCxnSpPr>
          <p:cNvPr id="6" name="Прямая соединительная линия 5"/>
          <p:cNvCxnSpPr/>
          <p:nvPr/>
        </p:nvCxnSpPr>
        <p:spPr>
          <a:xfrm>
            <a:off x="4846320" y="3474720"/>
            <a:ext cx="6800850" cy="19659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60170" y="2011364"/>
            <a:ext cx="3017520" cy="954107"/>
          </a:xfrm>
          <a:prstGeom prst="rect">
            <a:avLst/>
          </a:prstGeom>
          <a:noFill/>
        </p:spPr>
        <p:txBody>
          <a:bodyPr wrap="square" rtlCol="0">
            <a:spAutoFit/>
          </a:bodyPr>
          <a:lstStyle/>
          <a:p>
            <a:r>
              <a:rPr lang="ru-RU" sz="2800" dirty="0" smtClean="0"/>
              <a:t>Здесь получилась прямая</a:t>
            </a:r>
            <a:endParaRPr lang="ru-RU" dirty="0"/>
          </a:p>
        </p:txBody>
      </p:sp>
    </p:spTree>
    <p:extLst>
      <p:ext uri="{BB962C8B-B14F-4D97-AF65-F5344CB8AC3E}">
        <p14:creationId xmlns:p14="http://schemas.microsoft.com/office/powerpoint/2010/main" val="4037348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Декабрь 1997</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850217077"/>
              </p:ext>
            </p:extLst>
          </p:nvPr>
        </p:nvGraphicFramePr>
        <p:xfrm>
          <a:off x="5303519" y="2011364"/>
          <a:ext cx="6126477" cy="4000815"/>
        </p:xfrm>
        <a:graphic>
          <a:graphicData uri="http://schemas.openxmlformats.org/drawingml/2006/table">
            <a:tbl>
              <a:tblPr firstRow="1" bandRow="1">
                <a:tableStyleId>{5C22544A-7EE6-4342-B048-85BDC9FD1C3A}</a:tableStyleId>
              </a:tblPr>
              <a:tblGrid>
                <a:gridCol w="875211"/>
                <a:gridCol w="875211"/>
                <a:gridCol w="875211"/>
                <a:gridCol w="875211"/>
                <a:gridCol w="875211"/>
                <a:gridCol w="875211"/>
                <a:gridCol w="875211"/>
              </a:tblGrid>
              <a:tr h="800163">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r>
              <a:tr h="800163">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r>
              <a:tr h="800163">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r>
              <a:tr h="800163">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r>
              <a:tr h="800163">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7223760" y="3006090"/>
            <a:ext cx="2651760" cy="8001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6366510" y="3806190"/>
            <a:ext cx="3509010" cy="1600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6366510" y="3006090"/>
            <a:ext cx="857250" cy="24003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483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2483567410"/>
              </p:ext>
            </p:extLst>
          </p:nvPr>
        </p:nvGraphicFramePr>
        <p:xfrm>
          <a:off x="5169532" y="1964600"/>
          <a:ext cx="6260464" cy="4191755"/>
        </p:xfrm>
        <a:graphic>
          <a:graphicData uri="http://schemas.openxmlformats.org/drawingml/2006/table">
            <a:tbl>
              <a:tblPr firstRow="1" bandRow="1">
                <a:tableStyleId>{5C22544A-7EE6-4342-B048-85BDC9FD1C3A}</a:tableStyleId>
              </a:tblPr>
              <a:tblGrid>
                <a:gridCol w="894352"/>
                <a:gridCol w="894352"/>
                <a:gridCol w="894352"/>
                <a:gridCol w="894352"/>
                <a:gridCol w="894352"/>
                <a:gridCol w="894352"/>
                <a:gridCol w="894352"/>
              </a:tblGrid>
              <a:tr h="838351">
                <a:tc>
                  <a:txBody>
                    <a:bodyPr/>
                    <a:lstStyle/>
                    <a:p>
                      <a:endParaRPr lang="ru-RU" dirty="0"/>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r>
              <a:tr h="838351">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r>
              <a:tr h="838351">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r>
              <a:tr h="838351">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r>
              <a:tr h="838351">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dirty="0"/>
                    </a:p>
                  </a:txBody>
                  <a:tcPr/>
                </a:tc>
              </a:tr>
            </a:tbl>
          </a:graphicData>
        </a:graphic>
      </p:graphicFrame>
      <p:sp>
        <p:nvSpPr>
          <p:cNvPr id="5" name="TextBox 4"/>
          <p:cNvSpPr txBox="1"/>
          <p:nvPr/>
        </p:nvSpPr>
        <p:spPr>
          <a:xfrm>
            <a:off x="657224" y="2417275"/>
            <a:ext cx="3561691" cy="2585323"/>
          </a:xfrm>
          <a:prstGeom prst="rect">
            <a:avLst/>
          </a:prstGeom>
          <a:noFill/>
        </p:spPr>
        <p:txBody>
          <a:bodyPr wrap="square" rtlCol="0">
            <a:spAutoFit/>
          </a:bodyPr>
          <a:lstStyle/>
          <a:p>
            <a:r>
              <a:rPr lang="ru-RU" dirty="0" smtClean="0"/>
              <a:t>Получится ли равнобедренный прямоугольный треугольник, если соединим другие числа в мае 1997 года?</a:t>
            </a:r>
          </a:p>
          <a:p>
            <a:endParaRPr lang="ru-RU" dirty="0"/>
          </a:p>
          <a:p>
            <a:r>
              <a:rPr lang="ru-RU" dirty="0" smtClean="0"/>
              <a:t>Соединим числа 8, 20 и 30.</a:t>
            </a:r>
          </a:p>
          <a:p>
            <a:endParaRPr lang="ru-RU" dirty="0"/>
          </a:p>
          <a:p>
            <a:r>
              <a:rPr lang="ru-RU" dirty="0" smtClean="0"/>
              <a:t>Визуально видно что треугольник произвольный. </a:t>
            </a:r>
            <a:endParaRPr lang="ru-RU" dirty="0"/>
          </a:p>
        </p:txBody>
      </p:sp>
      <p:cxnSp>
        <p:nvCxnSpPr>
          <p:cNvPr id="9" name="Прямая соединительная линия 8"/>
          <p:cNvCxnSpPr/>
          <p:nvPr/>
        </p:nvCxnSpPr>
        <p:spPr>
          <a:xfrm flipH="1">
            <a:off x="6274051" y="3014804"/>
            <a:ext cx="1729212" cy="166583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6283105" y="4680642"/>
            <a:ext cx="2670772" cy="82386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flipV="1">
            <a:off x="8003263" y="3014804"/>
            <a:ext cx="950614" cy="24987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691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Таинственные квадраты в календарях</a:t>
            </a:r>
            <a:endParaRPr lang="ru-RU" dirty="0"/>
          </a:p>
        </p:txBody>
      </p:sp>
      <p:sp>
        <p:nvSpPr>
          <p:cNvPr id="3" name="Объект 2"/>
          <p:cNvSpPr>
            <a:spLocks noGrp="1"/>
          </p:cNvSpPr>
          <p:nvPr>
            <p:ph idx="1"/>
          </p:nvPr>
        </p:nvSpPr>
        <p:spPr/>
        <p:txBody>
          <a:bodyPr/>
          <a:lstStyle/>
          <a:p>
            <a:r>
              <a:rPr lang="ru-RU" dirty="0" smtClean="0">
                <a:solidFill>
                  <a:schemeClr val="tx1"/>
                </a:solidFill>
              </a:rPr>
              <a:t>Посмотрев на настенный календарь, можно заметить «таинственные» квадраты в календарях, такие как 2х2, 3х3 и 4х4</a:t>
            </a:r>
            <a:endParaRPr lang="ru-RU" dirty="0">
              <a:solidFill>
                <a:schemeClr val="tx1"/>
              </a:solidFill>
            </a:endParaRPr>
          </a:p>
        </p:txBody>
      </p:sp>
    </p:spTree>
    <p:extLst>
      <p:ext uri="{BB962C8B-B14F-4D97-AF65-F5344CB8AC3E}">
        <p14:creationId xmlns:p14="http://schemas.microsoft.com/office/powerpoint/2010/main" val="3843109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Примеры</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368697046"/>
              </p:ext>
            </p:extLst>
          </p:nvPr>
        </p:nvGraphicFramePr>
        <p:xfrm>
          <a:off x="3829615" y="1991764"/>
          <a:ext cx="7600383" cy="3965415"/>
        </p:xfrm>
        <a:graphic>
          <a:graphicData uri="http://schemas.openxmlformats.org/drawingml/2006/table">
            <a:tbl>
              <a:tblPr firstRow="1" bandRow="1">
                <a:tableStyleId>{5C22544A-7EE6-4342-B048-85BDC9FD1C3A}</a:tableStyleId>
              </a:tblPr>
              <a:tblGrid>
                <a:gridCol w="1085769"/>
                <a:gridCol w="1085769"/>
                <a:gridCol w="1085769"/>
                <a:gridCol w="1085769"/>
                <a:gridCol w="1085769"/>
                <a:gridCol w="1085769"/>
                <a:gridCol w="1085769"/>
              </a:tblGrid>
              <a:tr h="793083">
                <a:tc>
                  <a:txBody>
                    <a:bodyPr/>
                    <a:lstStyle/>
                    <a:p>
                      <a:endParaRPr lang="ru-RU" dirty="0"/>
                    </a:p>
                  </a:txBody>
                  <a:tcPr/>
                </a:tc>
                <a:tc>
                  <a:txBody>
                    <a:bodyPr/>
                    <a:lstStyle/>
                    <a:p>
                      <a:endParaRPr lang="ru-RU" dirty="0"/>
                    </a:p>
                  </a:txBody>
                  <a:tcPr/>
                </a:tc>
                <a:tc>
                  <a:txBody>
                    <a:bodyPr/>
                    <a:lstStyle/>
                    <a:p>
                      <a:r>
                        <a:rPr lang="ru-RU" dirty="0" smtClean="0"/>
                        <a:t>4</a:t>
                      </a:r>
                      <a:endParaRPr lang="ru-RU" dirty="0"/>
                    </a:p>
                  </a:txBody>
                  <a:tcPr/>
                </a:tc>
                <a:tc>
                  <a:txBody>
                    <a:bodyPr/>
                    <a:lstStyle/>
                    <a:p>
                      <a:r>
                        <a:rPr lang="ru-RU" dirty="0" smtClean="0"/>
                        <a:t>9</a:t>
                      </a:r>
                      <a:endParaRPr lang="ru-RU" dirty="0"/>
                    </a:p>
                  </a:txBody>
                  <a:tcPr/>
                </a:tc>
                <a:tc>
                  <a:txBody>
                    <a:bodyPr/>
                    <a:lstStyle/>
                    <a:p>
                      <a:r>
                        <a:rPr lang="ru-RU" dirty="0" smtClean="0"/>
                        <a:t>14</a:t>
                      </a:r>
                      <a:endParaRPr lang="ru-RU" dirty="0"/>
                    </a:p>
                  </a:txBody>
                  <a:tcPr/>
                </a:tc>
                <a:tc>
                  <a:txBody>
                    <a:bodyPr/>
                    <a:lstStyle/>
                    <a:p>
                      <a:r>
                        <a:rPr lang="ru-RU" dirty="0" smtClean="0"/>
                        <a:t>19</a:t>
                      </a:r>
                      <a:endParaRPr lang="ru-RU" dirty="0"/>
                    </a:p>
                  </a:txBody>
                  <a:tcPr/>
                </a:tc>
                <a:tc>
                  <a:txBody>
                    <a:bodyPr/>
                    <a:lstStyle/>
                    <a:p>
                      <a:r>
                        <a:rPr lang="ru-RU" dirty="0" smtClean="0"/>
                        <a:t>24</a:t>
                      </a:r>
                      <a:endParaRPr lang="ru-RU" dirty="0"/>
                    </a:p>
                  </a:txBody>
                  <a:tcPr/>
                </a:tc>
              </a:tr>
              <a:tr h="793083">
                <a:tc>
                  <a:txBody>
                    <a:bodyPr/>
                    <a:lstStyle/>
                    <a:p>
                      <a:endParaRPr lang="ru-RU" dirty="0"/>
                    </a:p>
                  </a:txBody>
                  <a:tcPr/>
                </a:tc>
                <a:tc>
                  <a:txBody>
                    <a:bodyPr/>
                    <a:lstStyle/>
                    <a:p>
                      <a:endParaRPr lang="ru-RU" dirty="0"/>
                    </a:p>
                  </a:txBody>
                  <a:tcPr/>
                </a:tc>
                <a:tc>
                  <a:txBody>
                    <a:bodyPr/>
                    <a:lstStyle/>
                    <a:p>
                      <a:r>
                        <a:rPr lang="ru-RU" dirty="0" smtClean="0"/>
                        <a:t>5</a:t>
                      </a:r>
                      <a:endParaRPr lang="ru-RU" dirty="0"/>
                    </a:p>
                  </a:txBody>
                  <a:tcPr/>
                </a:tc>
                <a:tc>
                  <a:txBody>
                    <a:bodyPr/>
                    <a:lstStyle/>
                    <a:p>
                      <a:r>
                        <a:rPr lang="ru-RU" dirty="0" smtClean="0"/>
                        <a:t>10</a:t>
                      </a:r>
                      <a:endParaRPr lang="ru-RU" dirty="0"/>
                    </a:p>
                  </a:txBody>
                  <a:tcPr/>
                </a:tc>
                <a:tc>
                  <a:txBody>
                    <a:bodyPr/>
                    <a:lstStyle/>
                    <a:p>
                      <a:r>
                        <a:rPr lang="ru-RU" dirty="0" smtClean="0"/>
                        <a:t>15</a:t>
                      </a:r>
                      <a:endParaRPr lang="ru-RU" dirty="0"/>
                    </a:p>
                  </a:txBody>
                  <a:tcPr/>
                </a:tc>
                <a:tc>
                  <a:txBody>
                    <a:bodyPr/>
                    <a:lstStyle/>
                    <a:p>
                      <a:r>
                        <a:rPr lang="ru-RU" dirty="0" smtClean="0"/>
                        <a:t>20</a:t>
                      </a:r>
                      <a:endParaRPr lang="ru-RU" dirty="0"/>
                    </a:p>
                  </a:txBody>
                  <a:tcPr/>
                </a:tc>
                <a:tc>
                  <a:txBody>
                    <a:bodyPr/>
                    <a:lstStyle/>
                    <a:p>
                      <a:r>
                        <a:rPr lang="ru-RU" dirty="0" smtClean="0"/>
                        <a:t>25</a:t>
                      </a:r>
                      <a:endParaRPr lang="ru-RU" dirty="0"/>
                    </a:p>
                  </a:txBody>
                  <a:tcPr/>
                </a:tc>
              </a:tr>
              <a:tr h="793083">
                <a:tc>
                  <a:txBody>
                    <a:bodyPr/>
                    <a:lstStyle/>
                    <a:p>
                      <a:endParaRPr lang="ru-RU" dirty="0"/>
                    </a:p>
                  </a:txBody>
                  <a:tcPr/>
                </a:tc>
                <a:tc>
                  <a:txBody>
                    <a:bodyPr/>
                    <a:lstStyle/>
                    <a:p>
                      <a:r>
                        <a:rPr lang="ru-RU" dirty="0" smtClean="0"/>
                        <a:t>1</a:t>
                      </a:r>
                      <a:endParaRPr lang="ru-RU" dirty="0"/>
                    </a:p>
                  </a:txBody>
                  <a:tcPr>
                    <a:solidFill>
                      <a:srgbClr val="E9E9ED"/>
                    </a:solidFill>
                  </a:tcPr>
                </a:tc>
                <a:tc>
                  <a:txBody>
                    <a:bodyPr/>
                    <a:lstStyle/>
                    <a:p>
                      <a:r>
                        <a:rPr lang="ru-RU" dirty="0" smtClean="0"/>
                        <a:t>6</a:t>
                      </a:r>
                      <a:endParaRPr lang="ru-RU" dirty="0"/>
                    </a:p>
                  </a:txBody>
                  <a:tcPr>
                    <a:solidFill>
                      <a:schemeClr val="accent2"/>
                    </a:solidFill>
                  </a:tcPr>
                </a:tc>
                <a:tc>
                  <a:txBody>
                    <a:bodyPr/>
                    <a:lstStyle/>
                    <a:p>
                      <a:r>
                        <a:rPr lang="ru-RU" dirty="0" smtClean="0"/>
                        <a:t>11</a:t>
                      </a:r>
                      <a:endParaRPr lang="ru-RU" dirty="0"/>
                    </a:p>
                  </a:txBody>
                  <a:tcPr>
                    <a:solidFill>
                      <a:schemeClr val="accent2"/>
                    </a:solidFill>
                  </a:tcPr>
                </a:tc>
                <a:tc>
                  <a:txBody>
                    <a:bodyPr/>
                    <a:lstStyle/>
                    <a:p>
                      <a:r>
                        <a:rPr lang="ru-RU" dirty="0" smtClean="0"/>
                        <a:t>16</a:t>
                      </a:r>
                      <a:endParaRPr lang="ru-RU" dirty="0"/>
                    </a:p>
                  </a:txBody>
                  <a:tcPr/>
                </a:tc>
                <a:tc>
                  <a:txBody>
                    <a:bodyPr/>
                    <a:lstStyle/>
                    <a:p>
                      <a:r>
                        <a:rPr lang="ru-RU" dirty="0" smtClean="0"/>
                        <a:t>21</a:t>
                      </a:r>
                      <a:endParaRPr lang="ru-RU" dirty="0"/>
                    </a:p>
                  </a:txBody>
                  <a:tcPr/>
                </a:tc>
                <a:tc>
                  <a:txBody>
                    <a:bodyPr/>
                    <a:lstStyle/>
                    <a:p>
                      <a:r>
                        <a:rPr lang="ru-RU" dirty="0" smtClean="0"/>
                        <a:t>26</a:t>
                      </a:r>
                      <a:endParaRPr lang="ru-RU" dirty="0"/>
                    </a:p>
                  </a:txBody>
                  <a:tcPr/>
                </a:tc>
              </a:tr>
              <a:tr h="793083">
                <a:tc>
                  <a:txBody>
                    <a:bodyPr/>
                    <a:lstStyle/>
                    <a:p>
                      <a:endParaRPr lang="ru-RU"/>
                    </a:p>
                  </a:txBody>
                  <a:tcPr/>
                </a:tc>
                <a:tc>
                  <a:txBody>
                    <a:bodyPr/>
                    <a:lstStyle/>
                    <a:p>
                      <a:r>
                        <a:rPr lang="ru-RU" dirty="0" smtClean="0"/>
                        <a:t>2</a:t>
                      </a:r>
                      <a:endParaRPr lang="ru-RU" dirty="0"/>
                    </a:p>
                  </a:txBody>
                  <a:tcPr>
                    <a:solidFill>
                      <a:srgbClr val="D1D1DA"/>
                    </a:solidFill>
                  </a:tcPr>
                </a:tc>
                <a:tc>
                  <a:txBody>
                    <a:bodyPr/>
                    <a:lstStyle/>
                    <a:p>
                      <a:r>
                        <a:rPr lang="ru-RU" dirty="0" smtClean="0"/>
                        <a:t>7</a:t>
                      </a:r>
                      <a:endParaRPr lang="ru-RU" dirty="0"/>
                    </a:p>
                  </a:txBody>
                  <a:tcPr>
                    <a:solidFill>
                      <a:schemeClr val="accent2"/>
                    </a:solidFill>
                  </a:tcPr>
                </a:tc>
                <a:tc>
                  <a:txBody>
                    <a:bodyPr/>
                    <a:lstStyle/>
                    <a:p>
                      <a:r>
                        <a:rPr lang="ru-RU" dirty="0" smtClean="0"/>
                        <a:t>12</a:t>
                      </a:r>
                      <a:endParaRPr lang="ru-RU" dirty="0"/>
                    </a:p>
                  </a:txBody>
                  <a:tcPr>
                    <a:solidFill>
                      <a:schemeClr val="accent2"/>
                    </a:solidFill>
                  </a:tcPr>
                </a:tc>
                <a:tc>
                  <a:txBody>
                    <a:bodyPr/>
                    <a:lstStyle/>
                    <a:p>
                      <a:r>
                        <a:rPr lang="ru-RU" dirty="0" smtClean="0"/>
                        <a:t>17</a:t>
                      </a:r>
                      <a:endParaRPr lang="ru-RU" dirty="0"/>
                    </a:p>
                  </a:txBody>
                  <a:tcPr/>
                </a:tc>
                <a:tc>
                  <a:txBody>
                    <a:bodyPr/>
                    <a:lstStyle/>
                    <a:p>
                      <a:r>
                        <a:rPr lang="ru-RU" dirty="0" smtClean="0"/>
                        <a:t>22</a:t>
                      </a:r>
                      <a:endParaRPr lang="ru-RU" dirty="0"/>
                    </a:p>
                  </a:txBody>
                  <a:tcPr/>
                </a:tc>
                <a:tc>
                  <a:txBody>
                    <a:bodyPr/>
                    <a:lstStyle/>
                    <a:p>
                      <a:r>
                        <a:rPr lang="ru-RU" dirty="0" smtClean="0"/>
                        <a:t>27</a:t>
                      </a:r>
                      <a:endParaRPr lang="ru-RU" dirty="0"/>
                    </a:p>
                  </a:txBody>
                  <a:tcPr/>
                </a:tc>
              </a:tr>
              <a:tr h="793083">
                <a:tc>
                  <a:txBody>
                    <a:bodyPr/>
                    <a:lstStyle/>
                    <a:p>
                      <a:endParaRPr lang="ru-RU"/>
                    </a:p>
                  </a:txBody>
                  <a:tcPr/>
                </a:tc>
                <a:tc>
                  <a:txBody>
                    <a:bodyPr/>
                    <a:lstStyle/>
                    <a:p>
                      <a:r>
                        <a:rPr lang="ru-RU" dirty="0" smtClean="0"/>
                        <a:t>3</a:t>
                      </a:r>
                      <a:endParaRPr lang="ru-RU" dirty="0"/>
                    </a:p>
                  </a:txBody>
                  <a:tcPr/>
                </a:tc>
                <a:tc>
                  <a:txBody>
                    <a:bodyPr/>
                    <a:lstStyle/>
                    <a:p>
                      <a:r>
                        <a:rPr lang="ru-RU" dirty="0" smtClean="0"/>
                        <a:t>8</a:t>
                      </a:r>
                      <a:endParaRPr lang="ru-RU" dirty="0"/>
                    </a:p>
                  </a:txBody>
                  <a:tcPr/>
                </a:tc>
                <a:tc>
                  <a:txBody>
                    <a:bodyPr/>
                    <a:lstStyle/>
                    <a:p>
                      <a:r>
                        <a:rPr lang="ru-RU" dirty="0" smtClean="0"/>
                        <a:t>13</a:t>
                      </a:r>
                      <a:endParaRPr lang="ru-RU" dirty="0"/>
                    </a:p>
                  </a:txBody>
                  <a:tcPr/>
                </a:tc>
                <a:tc>
                  <a:txBody>
                    <a:bodyPr/>
                    <a:lstStyle/>
                    <a:p>
                      <a:r>
                        <a:rPr lang="ru-RU" dirty="0" smtClean="0"/>
                        <a:t>18</a:t>
                      </a:r>
                      <a:endParaRPr lang="ru-RU" dirty="0"/>
                    </a:p>
                  </a:txBody>
                  <a:tcPr/>
                </a:tc>
                <a:tc>
                  <a:txBody>
                    <a:bodyPr/>
                    <a:lstStyle/>
                    <a:p>
                      <a:r>
                        <a:rPr lang="ru-RU" dirty="0" smtClean="0"/>
                        <a:t>23</a:t>
                      </a:r>
                      <a:endParaRPr lang="ru-RU" dirty="0"/>
                    </a:p>
                  </a:txBody>
                  <a:tcPr/>
                </a:tc>
                <a:tc>
                  <a:txBody>
                    <a:bodyPr/>
                    <a:lstStyle/>
                    <a:p>
                      <a:r>
                        <a:rPr lang="ru-RU" dirty="0" smtClean="0"/>
                        <a:t>28</a:t>
                      </a:r>
                      <a:endParaRPr lang="ru-RU" dirty="0"/>
                    </a:p>
                  </a:txBody>
                  <a:tcPr/>
                </a:tc>
              </a:tr>
            </a:tbl>
          </a:graphicData>
        </a:graphic>
      </p:graphicFrame>
      <p:sp>
        <p:nvSpPr>
          <p:cNvPr id="5" name="TextBox 4"/>
          <p:cNvSpPr txBox="1"/>
          <p:nvPr/>
        </p:nvSpPr>
        <p:spPr>
          <a:xfrm>
            <a:off x="995881" y="2806574"/>
            <a:ext cx="1892174" cy="369332"/>
          </a:xfrm>
          <a:prstGeom prst="rect">
            <a:avLst/>
          </a:prstGeom>
          <a:noFill/>
        </p:spPr>
        <p:txBody>
          <a:bodyPr wrap="square" rtlCol="0">
            <a:spAutoFit/>
          </a:bodyPr>
          <a:lstStyle/>
          <a:p>
            <a:r>
              <a:rPr lang="ru-RU" dirty="0" smtClean="0"/>
              <a:t>Квадрат 2х2</a:t>
            </a:r>
            <a:endParaRPr lang="ru-RU" dirty="0"/>
          </a:p>
        </p:txBody>
      </p:sp>
    </p:spTree>
    <p:extLst>
      <p:ext uri="{BB962C8B-B14F-4D97-AF65-F5344CB8AC3E}">
        <p14:creationId xmlns:p14="http://schemas.microsoft.com/office/powerpoint/2010/main" val="1132566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3838515387"/>
              </p:ext>
            </p:extLst>
          </p:nvPr>
        </p:nvGraphicFramePr>
        <p:xfrm>
          <a:off x="3838671" y="2046084"/>
          <a:ext cx="7591325" cy="4354715"/>
        </p:xfrm>
        <a:graphic>
          <a:graphicData uri="http://schemas.openxmlformats.org/drawingml/2006/table">
            <a:tbl>
              <a:tblPr firstRow="1" bandRow="1">
                <a:tableStyleId>{5C22544A-7EE6-4342-B048-85BDC9FD1C3A}</a:tableStyleId>
              </a:tblPr>
              <a:tblGrid>
                <a:gridCol w="1084475"/>
                <a:gridCol w="1084475"/>
                <a:gridCol w="1084475"/>
                <a:gridCol w="1084475"/>
                <a:gridCol w="1084475"/>
                <a:gridCol w="1084475"/>
                <a:gridCol w="1084475"/>
              </a:tblGrid>
              <a:tr h="870943">
                <a:tc>
                  <a:txBody>
                    <a:bodyPr/>
                    <a:lstStyle/>
                    <a:p>
                      <a:endParaRPr lang="ru-RU" dirty="0"/>
                    </a:p>
                  </a:txBody>
                  <a:tcPr/>
                </a:tc>
                <a:tc>
                  <a:txBody>
                    <a:bodyPr/>
                    <a:lstStyle/>
                    <a:p>
                      <a:endParaRPr lang="ru-RU"/>
                    </a:p>
                  </a:txBody>
                  <a:tcPr/>
                </a:tc>
                <a:tc>
                  <a:txBody>
                    <a:bodyPr/>
                    <a:lstStyle/>
                    <a:p>
                      <a:endParaRPr lang="ru-RU" dirty="0"/>
                    </a:p>
                  </a:txBody>
                  <a:tcPr/>
                </a:tc>
                <a:tc>
                  <a:txBody>
                    <a:bodyPr/>
                    <a:lstStyle/>
                    <a:p>
                      <a:r>
                        <a:rPr lang="ru-RU" dirty="0" smtClean="0"/>
                        <a:t>1</a:t>
                      </a:r>
                      <a:endParaRPr lang="ru-RU" dirty="0"/>
                    </a:p>
                  </a:txBody>
                  <a:tcPr>
                    <a:solidFill>
                      <a:schemeClr val="accent2"/>
                    </a:solidFill>
                  </a:tcPr>
                </a:tc>
                <a:tc>
                  <a:txBody>
                    <a:bodyPr/>
                    <a:lstStyle/>
                    <a:p>
                      <a:r>
                        <a:rPr lang="ru-RU" dirty="0" smtClean="0"/>
                        <a:t>2</a:t>
                      </a:r>
                      <a:endParaRPr lang="ru-RU" dirty="0"/>
                    </a:p>
                  </a:txBody>
                  <a:tcPr>
                    <a:solidFill>
                      <a:schemeClr val="accent2"/>
                    </a:solidFill>
                  </a:tcPr>
                </a:tc>
                <a:tc>
                  <a:txBody>
                    <a:bodyPr/>
                    <a:lstStyle/>
                    <a:p>
                      <a:r>
                        <a:rPr lang="ru-RU" dirty="0" smtClean="0"/>
                        <a:t>3</a:t>
                      </a:r>
                      <a:endParaRPr lang="ru-RU" dirty="0"/>
                    </a:p>
                  </a:txBody>
                  <a:tcPr>
                    <a:solidFill>
                      <a:schemeClr val="accent2"/>
                    </a:solidFill>
                  </a:tcPr>
                </a:tc>
                <a:tc>
                  <a:txBody>
                    <a:bodyPr/>
                    <a:lstStyle/>
                    <a:p>
                      <a:r>
                        <a:rPr lang="ru-RU" dirty="0" smtClean="0"/>
                        <a:t>4</a:t>
                      </a:r>
                      <a:endParaRPr lang="ru-RU" dirty="0"/>
                    </a:p>
                  </a:txBody>
                  <a:tcPr/>
                </a:tc>
              </a:tr>
              <a:tr h="870943">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solidFill>
                      <a:schemeClr val="accent2"/>
                    </a:solidFill>
                  </a:tcPr>
                </a:tc>
                <a:tc>
                  <a:txBody>
                    <a:bodyPr/>
                    <a:lstStyle/>
                    <a:p>
                      <a:r>
                        <a:rPr lang="ru-RU" dirty="0" smtClean="0"/>
                        <a:t>9</a:t>
                      </a:r>
                      <a:endParaRPr lang="ru-RU" dirty="0"/>
                    </a:p>
                  </a:txBody>
                  <a:tcPr>
                    <a:solidFill>
                      <a:schemeClr val="accent2"/>
                    </a:solidFill>
                  </a:tcPr>
                </a:tc>
                <a:tc>
                  <a:txBody>
                    <a:bodyPr/>
                    <a:lstStyle/>
                    <a:p>
                      <a:r>
                        <a:rPr lang="ru-RU" dirty="0" smtClean="0"/>
                        <a:t>10</a:t>
                      </a:r>
                      <a:endParaRPr lang="ru-RU" dirty="0"/>
                    </a:p>
                  </a:txBody>
                  <a:tcPr>
                    <a:solidFill>
                      <a:schemeClr val="accent2"/>
                    </a:solidFill>
                  </a:tcPr>
                </a:tc>
                <a:tc>
                  <a:txBody>
                    <a:bodyPr/>
                    <a:lstStyle/>
                    <a:p>
                      <a:r>
                        <a:rPr lang="ru-RU" dirty="0" smtClean="0"/>
                        <a:t>11</a:t>
                      </a:r>
                      <a:endParaRPr lang="ru-RU" dirty="0"/>
                    </a:p>
                  </a:txBody>
                  <a:tcPr/>
                </a:tc>
              </a:tr>
              <a:tr h="870943">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solidFill>
                      <a:srgbClr val="E9E9ED"/>
                    </a:solidFill>
                  </a:tcPr>
                </a:tc>
                <a:tc>
                  <a:txBody>
                    <a:bodyPr/>
                    <a:lstStyle/>
                    <a:p>
                      <a:r>
                        <a:rPr lang="ru-RU" dirty="0" smtClean="0"/>
                        <a:t>15</a:t>
                      </a:r>
                      <a:endParaRPr lang="ru-RU" dirty="0"/>
                    </a:p>
                  </a:txBody>
                  <a:tcPr>
                    <a:solidFill>
                      <a:schemeClr val="accent2"/>
                    </a:solidFill>
                  </a:tcPr>
                </a:tc>
                <a:tc>
                  <a:txBody>
                    <a:bodyPr/>
                    <a:lstStyle/>
                    <a:p>
                      <a:r>
                        <a:rPr lang="ru-RU" dirty="0" smtClean="0"/>
                        <a:t>16</a:t>
                      </a:r>
                      <a:endParaRPr lang="ru-RU" dirty="0"/>
                    </a:p>
                  </a:txBody>
                  <a:tcPr>
                    <a:solidFill>
                      <a:schemeClr val="accent2"/>
                    </a:solidFill>
                  </a:tcPr>
                </a:tc>
                <a:tc>
                  <a:txBody>
                    <a:bodyPr/>
                    <a:lstStyle/>
                    <a:p>
                      <a:r>
                        <a:rPr lang="ru-RU" dirty="0" smtClean="0"/>
                        <a:t>17</a:t>
                      </a:r>
                      <a:endParaRPr lang="ru-RU" dirty="0"/>
                    </a:p>
                  </a:txBody>
                  <a:tcPr>
                    <a:solidFill>
                      <a:schemeClr val="accent2"/>
                    </a:solidFill>
                  </a:tcPr>
                </a:tc>
                <a:tc>
                  <a:txBody>
                    <a:bodyPr/>
                    <a:lstStyle/>
                    <a:p>
                      <a:r>
                        <a:rPr lang="ru-RU" dirty="0" smtClean="0"/>
                        <a:t>18</a:t>
                      </a:r>
                      <a:endParaRPr lang="ru-RU" dirty="0"/>
                    </a:p>
                  </a:txBody>
                  <a:tcPr/>
                </a:tc>
              </a:tr>
              <a:tr h="870943">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solidFill>
                      <a:srgbClr val="D1D1DA"/>
                    </a:solidFill>
                  </a:tcPr>
                </a:tc>
                <a:tc>
                  <a:txBody>
                    <a:bodyPr/>
                    <a:lstStyle/>
                    <a:p>
                      <a:r>
                        <a:rPr lang="ru-RU" dirty="0" smtClean="0"/>
                        <a:t>22</a:t>
                      </a:r>
                      <a:endParaRPr lang="ru-RU" dirty="0"/>
                    </a:p>
                  </a:txBody>
                  <a:tcPr>
                    <a:solidFill>
                      <a:srgbClr val="D1D1DA"/>
                    </a:solidFill>
                  </a:tcPr>
                </a:tc>
                <a:tc>
                  <a:txBody>
                    <a:bodyPr/>
                    <a:lstStyle/>
                    <a:p>
                      <a:r>
                        <a:rPr lang="ru-RU" dirty="0" smtClean="0"/>
                        <a:t>23</a:t>
                      </a:r>
                      <a:endParaRPr lang="ru-RU" dirty="0"/>
                    </a:p>
                  </a:txBody>
                  <a:tcPr>
                    <a:solidFill>
                      <a:srgbClr val="D1D1DA"/>
                    </a:solidFill>
                  </a:tcPr>
                </a:tc>
                <a:tc>
                  <a:txBody>
                    <a:bodyPr/>
                    <a:lstStyle/>
                    <a:p>
                      <a:r>
                        <a:rPr lang="ru-RU" dirty="0" smtClean="0"/>
                        <a:t>24</a:t>
                      </a:r>
                      <a:endParaRPr lang="ru-RU" dirty="0"/>
                    </a:p>
                  </a:txBody>
                  <a:tcPr/>
                </a:tc>
                <a:tc>
                  <a:txBody>
                    <a:bodyPr/>
                    <a:lstStyle/>
                    <a:p>
                      <a:r>
                        <a:rPr lang="ru-RU" dirty="0" smtClean="0"/>
                        <a:t>25</a:t>
                      </a:r>
                      <a:endParaRPr lang="ru-RU" dirty="0"/>
                    </a:p>
                  </a:txBody>
                  <a:tcPr/>
                </a:tc>
              </a:tr>
              <a:tr h="870943">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dirty="0"/>
                    </a:p>
                  </a:txBody>
                  <a:tcPr>
                    <a:solidFill>
                      <a:srgbClr val="E9E9ED"/>
                    </a:solidFill>
                  </a:tcPr>
                </a:tc>
              </a:tr>
            </a:tbl>
          </a:graphicData>
        </a:graphic>
      </p:graphicFrame>
      <p:sp>
        <p:nvSpPr>
          <p:cNvPr id="5" name="TextBox 4"/>
          <p:cNvSpPr txBox="1"/>
          <p:nvPr/>
        </p:nvSpPr>
        <p:spPr>
          <a:xfrm>
            <a:off x="869133" y="3295461"/>
            <a:ext cx="2399168" cy="369332"/>
          </a:xfrm>
          <a:prstGeom prst="rect">
            <a:avLst/>
          </a:prstGeom>
          <a:noFill/>
        </p:spPr>
        <p:txBody>
          <a:bodyPr wrap="square" rtlCol="0">
            <a:spAutoFit/>
          </a:bodyPr>
          <a:lstStyle/>
          <a:p>
            <a:r>
              <a:rPr lang="ru-RU" dirty="0" smtClean="0"/>
              <a:t>Квадрат 3х3</a:t>
            </a:r>
            <a:endParaRPr lang="ru-RU" dirty="0"/>
          </a:p>
        </p:txBody>
      </p:sp>
    </p:spTree>
    <p:extLst>
      <p:ext uri="{BB962C8B-B14F-4D97-AF65-F5344CB8AC3E}">
        <p14:creationId xmlns:p14="http://schemas.microsoft.com/office/powerpoint/2010/main" val="2404965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2350975905"/>
              </p:ext>
            </p:extLst>
          </p:nvPr>
        </p:nvGraphicFramePr>
        <p:xfrm>
          <a:off x="3775294" y="2018925"/>
          <a:ext cx="7654703" cy="4345660"/>
        </p:xfrm>
        <a:graphic>
          <a:graphicData uri="http://schemas.openxmlformats.org/drawingml/2006/table">
            <a:tbl>
              <a:tblPr firstRow="1" bandRow="1">
                <a:tableStyleId>{5C22544A-7EE6-4342-B048-85BDC9FD1C3A}</a:tableStyleId>
              </a:tblPr>
              <a:tblGrid>
                <a:gridCol w="1093529"/>
                <a:gridCol w="1093529"/>
                <a:gridCol w="1093529"/>
                <a:gridCol w="1093529"/>
                <a:gridCol w="1093529"/>
                <a:gridCol w="1093529"/>
                <a:gridCol w="1093529"/>
              </a:tblGrid>
              <a:tr h="869132">
                <a:tc>
                  <a:txBody>
                    <a:bodyPr/>
                    <a:lstStyle/>
                    <a:p>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solidFill>
                      <a:schemeClr val="accent2"/>
                    </a:solidFill>
                  </a:tcPr>
                </a:tc>
                <a:tc>
                  <a:txBody>
                    <a:bodyPr/>
                    <a:lstStyle/>
                    <a:p>
                      <a:r>
                        <a:rPr lang="ru-RU" dirty="0" smtClean="0"/>
                        <a:t>3</a:t>
                      </a:r>
                      <a:endParaRPr lang="ru-RU" dirty="0"/>
                    </a:p>
                  </a:txBody>
                  <a:tcPr>
                    <a:solidFill>
                      <a:schemeClr val="accent2"/>
                    </a:solidFill>
                  </a:tcPr>
                </a:tc>
                <a:tc>
                  <a:txBody>
                    <a:bodyPr/>
                    <a:lstStyle/>
                    <a:p>
                      <a:r>
                        <a:rPr lang="ru-RU" dirty="0" smtClean="0"/>
                        <a:t>4</a:t>
                      </a:r>
                      <a:endParaRPr lang="ru-RU" dirty="0"/>
                    </a:p>
                  </a:txBody>
                  <a:tcPr>
                    <a:solidFill>
                      <a:schemeClr val="accent2"/>
                    </a:solidFill>
                  </a:tcPr>
                </a:tc>
                <a:tc>
                  <a:txBody>
                    <a:bodyPr/>
                    <a:lstStyle/>
                    <a:p>
                      <a:r>
                        <a:rPr lang="ru-RU" dirty="0" smtClean="0"/>
                        <a:t>5</a:t>
                      </a:r>
                      <a:endParaRPr lang="ru-RU" dirty="0"/>
                    </a:p>
                  </a:txBody>
                  <a:tcPr>
                    <a:solidFill>
                      <a:schemeClr val="accent2"/>
                    </a:solidFill>
                  </a:tcPr>
                </a:tc>
                <a:tc>
                  <a:txBody>
                    <a:bodyPr/>
                    <a:lstStyle/>
                    <a:p>
                      <a:r>
                        <a:rPr lang="ru-RU" dirty="0" smtClean="0"/>
                        <a:t>6</a:t>
                      </a:r>
                      <a:endParaRPr lang="ru-RU" dirty="0"/>
                    </a:p>
                  </a:txBody>
                  <a:tcPr/>
                </a:tc>
              </a:tr>
              <a:tr h="869132">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solidFill>
                      <a:schemeClr val="accent2"/>
                    </a:solidFill>
                  </a:tcPr>
                </a:tc>
                <a:tc>
                  <a:txBody>
                    <a:bodyPr/>
                    <a:lstStyle/>
                    <a:p>
                      <a:r>
                        <a:rPr lang="ru-RU" dirty="0" smtClean="0"/>
                        <a:t>10</a:t>
                      </a:r>
                      <a:endParaRPr lang="ru-RU" dirty="0"/>
                    </a:p>
                  </a:txBody>
                  <a:tcPr>
                    <a:solidFill>
                      <a:schemeClr val="accent2"/>
                    </a:solidFill>
                  </a:tcPr>
                </a:tc>
                <a:tc>
                  <a:txBody>
                    <a:bodyPr/>
                    <a:lstStyle/>
                    <a:p>
                      <a:r>
                        <a:rPr lang="ru-RU" dirty="0" smtClean="0"/>
                        <a:t>11</a:t>
                      </a:r>
                      <a:endParaRPr lang="ru-RU" dirty="0"/>
                    </a:p>
                  </a:txBody>
                  <a:tcPr>
                    <a:solidFill>
                      <a:schemeClr val="accent2"/>
                    </a:solidFill>
                  </a:tcPr>
                </a:tc>
                <a:tc>
                  <a:txBody>
                    <a:bodyPr/>
                    <a:lstStyle/>
                    <a:p>
                      <a:r>
                        <a:rPr lang="ru-RU" dirty="0" smtClean="0"/>
                        <a:t>12</a:t>
                      </a:r>
                      <a:endParaRPr lang="ru-RU" dirty="0"/>
                    </a:p>
                  </a:txBody>
                  <a:tcPr>
                    <a:solidFill>
                      <a:schemeClr val="accent2"/>
                    </a:solidFill>
                  </a:tcPr>
                </a:tc>
                <a:tc>
                  <a:txBody>
                    <a:bodyPr/>
                    <a:lstStyle/>
                    <a:p>
                      <a:r>
                        <a:rPr lang="ru-RU" dirty="0" smtClean="0"/>
                        <a:t>13</a:t>
                      </a:r>
                      <a:endParaRPr lang="ru-RU" dirty="0"/>
                    </a:p>
                  </a:txBody>
                  <a:tcPr/>
                </a:tc>
              </a:tr>
              <a:tr h="869132">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solidFill>
                      <a:schemeClr val="accent2"/>
                    </a:solidFill>
                  </a:tcPr>
                </a:tc>
                <a:tc>
                  <a:txBody>
                    <a:bodyPr/>
                    <a:lstStyle/>
                    <a:p>
                      <a:r>
                        <a:rPr lang="ru-RU" dirty="0" smtClean="0"/>
                        <a:t>17</a:t>
                      </a:r>
                      <a:endParaRPr lang="ru-RU" dirty="0"/>
                    </a:p>
                  </a:txBody>
                  <a:tcPr>
                    <a:solidFill>
                      <a:schemeClr val="accent2"/>
                    </a:solidFill>
                  </a:tcPr>
                </a:tc>
                <a:tc>
                  <a:txBody>
                    <a:bodyPr/>
                    <a:lstStyle/>
                    <a:p>
                      <a:r>
                        <a:rPr lang="ru-RU" dirty="0" smtClean="0"/>
                        <a:t>18</a:t>
                      </a:r>
                      <a:endParaRPr lang="ru-RU" dirty="0"/>
                    </a:p>
                  </a:txBody>
                  <a:tcPr>
                    <a:solidFill>
                      <a:schemeClr val="accent2"/>
                    </a:solidFill>
                  </a:tcPr>
                </a:tc>
                <a:tc>
                  <a:txBody>
                    <a:bodyPr/>
                    <a:lstStyle/>
                    <a:p>
                      <a:r>
                        <a:rPr lang="ru-RU" dirty="0" smtClean="0"/>
                        <a:t>19</a:t>
                      </a:r>
                      <a:endParaRPr lang="ru-RU" dirty="0"/>
                    </a:p>
                  </a:txBody>
                  <a:tcPr>
                    <a:solidFill>
                      <a:schemeClr val="accent2"/>
                    </a:solidFill>
                  </a:tcPr>
                </a:tc>
                <a:tc>
                  <a:txBody>
                    <a:bodyPr/>
                    <a:lstStyle/>
                    <a:p>
                      <a:r>
                        <a:rPr lang="ru-RU" dirty="0" smtClean="0"/>
                        <a:t>20</a:t>
                      </a:r>
                      <a:endParaRPr lang="ru-RU" dirty="0"/>
                    </a:p>
                  </a:txBody>
                  <a:tcPr/>
                </a:tc>
              </a:tr>
              <a:tr h="869132">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solidFill>
                      <a:schemeClr val="accent2"/>
                    </a:solidFill>
                  </a:tcPr>
                </a:tc>
                <a:tc>
                  <a:txBody>
                    <a:bodyPr/>
                    <a:lstStyle/>
                    <a:p>
                      <a:r>
                        <a:rPr lang="ru-RU" dirty="0" smtClean="0"/>
                        <a:t>24</a:t>
                      </a:r>
                      <a:endParaRPr lang="ru-RU" dirty="0"/>
                    </a:p>
                  </a:txBody>
                  <a:tcPr>
                    <a:solidFill>
                      <a:schemeClr val="accent2"/>
                    </a:solidFill>
                  </a:tcPr>
                </a:tc>
                <a:tc>
                  <a:txBody>
                    <a:bodyPr/>
                    <a:lstStyle/>
                    <a:p>
                      <a:r>
                        <a:rPr lang="ru-RU" dirty="0" smtClean="0"/>
                        <a:t>25</a:t>
                      </a:r>
                      <a:endParaRPr lang="ru-RU" dirty="0"/>
                    </a:p>
                  </a:txBody>
                  <a:tcPr>
                    <a:solidFill>
                      <a:schemeClr val="accent2"/>
                    </a:solidFill>
                  </a:tcPr>
                </a:tc>
                <a:tc>
                  <a:txBody>
                    <a:bodyPr/>
                    <a:lstStyle/>
                    <a:p>
                      <a:r>
                        <a:rPr lang="ru-RU" dirty="0" smtClean="0"/>
                        <a:t>26</a:t>
                      </a:r>
                      <a:endParaRPr lang="ru-RU" dirty="0"/>
                    </a:p>
                  </a:txBody>
                  <a:tcPr>
                    <a:solidFill>
                      <a:schemeClr val="accent2"/>
                    </a:solidFill>
                  </a:tcPr>
                </a:tc>
                <a:tc>
                  <a:txBody>
                    <a:bodyPr/>
                    <a:lstStyle/>
                    <a:p>
                      <a:r>
                        <a:rPr lang="ru-RU" dirty="0" smtClean="0"/>
                        <a:t>27</a:t>
                      </a:r>
                      <a:endParaRPr lang="ru-RU" dirty="0"/>
                    </a:p>
                  </a:txBody>
                  <a:tcPr/>
                </a:tc>
              </a:tr>
              <a:tr h="869132">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solidFill>
                      <a:srgbClr val="E9E9ED"/>
                    </a:solidFill>
                  </a:tcPr>
                </a:tc>
                <a:tc>
                  <a:txBody>
                    <a:bodyPr/>
                    <a:lstStyle/>
                    <a:p>
                      <a:endParaRPr lang="ru-RU" dirty="0"/>
                    </a:p>
                  </a:txBody>
                  <a:tcPr>
                    <a:solidFill>
                      <a:srgbClr val="E9E9ED"/>
                    </a:solidFill>
                  </a:tcPr>
                </a:tc>
                <a:tc>
                  <a:txBody>
                    <a:bodyPr/>
                    <a:lstStyle/>
                    <a:p>
                      <a:endParaRPr lang="ru-RU" dirty="0"/>
                    </a:p>
                  </a:txBody>
                  <a:tcPr>
                    <a:solidFill>
                      <a:srgbClr val="E9E9ED"/>
                    </a:solidFill>
                  </a:tcPr>
                </a:tc>
                <a:tc>
                  <a:txBody>
                    <a:bodyPr/>
                    <a:lstStyle/>
                    <a:p>
                      <a:endParaRPr lang="ru-RU" dirty="0"/>
                    </a:p>
                  </a:txBody>
                  <a:tcPr>
                    <a:solidFill>
                      <a:srgbClr val="E9E9ED"/>
                    </a:solidFill>
                  </a:tcPr>
                </a:tc>
                <a:tc>
                  <a:txBody>
                    <a:bodyPr/>
                    <a:lstStyle/>
                    <a:p>
                      <a:endParaRPr lang="ru-RU" dirty="0"/>
                    </a:p>
                  </a:txBody>
                  <a:tcPr/>
                </a:tc>
              </a:tr>
            </a:tbl>
          </a:graphicData>
        </a:graphic>
      </p:graphicFrame>
      <p:sp>
        <p:nvSpPr>
          <p:cNvPr id="5" name="TextBox 4"/>
          <p:cNvSpPr txBox="1"/>
          <p:nvPr/>
        </p:nvSpPr>
        <p:spPr>
          <a:xfrm>
            <a:off x="805758" y="3005750"/>
            <a:ext cx="2317688" cy="369332"/>
          </a:xfrm>
          <a:prstGeom prst="rect">
            <a:avLst/>
          </a:prstGeom>
          <a:noFill/>
        </p:spPr>
        <p:txBody>
          <a:bodyPr wrap="square" rtlCol="0">
            <a:spAutoFit/>
          </a:bodyPr>
          <a:lstStyle/>
          <a:p>
            <a:r>
              <a:rPr lang="ru-RU" dirty="0" smtClean="0"/>
              <a:t>Квадрат 4х4</a:t>
            </a:r>
            <a:endParaRPr lang="ru-RU" dirty="0"/>
          </a:p>
        </p:txBody>
      </p:sp>
    </p:spTree>
    <p:extLst>
      <p:ext uri="{BB962C8B-B14F-4D97-AF65-F5344CB8AC3E}">
        <p14:creationId xmlns:p14="http://schemas.microsoft.com/office/powerpoint/2010/main" val="50953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ru-RU" dirty="0" smtClean="0">
                <a:solidFill>
                  <a:schemeClr val="tx1"/>
                </a:solidFill>
              </a:rPr>
              <a:t>Гипотеза исследования связана с предположением, что, изучив особенности табель-календарей, можно исследовать немало задач по теме «Календари», которые украсят уроки математики, и их можно применять и во внеклассной работе: олимпиадах, турнирах, конкурсах, марафонах и т.д.</a:t>
            </a:r>
            <a:endParaRPr lang="ru-RU" dirty="0">
              <a:solidFill>
                <a:schemeClr val="tx1"/>
              </a:solidFill>
            </a:endParaRPr>
          </a:p>
        </p:txBody>
      </p:sp>
    </p:spTree>
    <p:extLst>
      <p:ext uri="{BB962C8B-B14F-4D97-AF65-F5344CB8AC3E}">
        <p14:creationId xmlns:p14="http://schemas.microsoft.com/office/powerpoint/2010/main" val="2316191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solidFill>
                  <a:schemeClr val="tx1"/>
                </a:solidFill>
              </a:rPr>
              <a:t>Квадрат 2х2: Сумма </a:t>
            </a:r>
            <a:r>
              <a:rPr lang="ru-RU" dirty="0">
                <a:solidFill>
                  <a:schemeClr val="tx1"/>
                </a:solidFill>
              </a:rPr>
              <a:t>чисел на одной диагонали выделенного квадрата, равна сумме чисел на другой диагонали. Чтобы найти сумму всех четырех чисел достаточно сумму чисел одной диагонали умножить на 2. </a:t>
            </a:r>
            <a:endParaRPr lang="ru-RU" dirty="0" smtClean="0">
              <a:solidFill>
                <a:schemeClr val="tx1"/>
              </a:solidFill>
            </a:endParaRPr>
          </a:p>
          <a:p>
            <a:r>
              <a:rPr lang="ru-RU" dirty="0" smtClean="0">
                <a:solidFill>
                  <a:schemeClr val="tx1"/>
                </a:solidFill>
              </a:rPr>
              <a:t>(16+16) </a:t>
            </a:r>
            <a:r>
              <a:rPr lang="ru-RU" dirty="0">
                <a:solidFill>
                  <a:schemeClr val="tx1"/>
                </a:solidFill>
              </a:rPr>
              <a:t>×</a:t>
            </a:r>
            <a:r>
              <a:rPr lang="ru-RU" dirty="0" smtClean="0">
                <a:solidFill>
                  <a:schemeClr val="tx1"/>
                </a:solidFill>
              </a:rPr>
              <a:t>2=64</a:t>
            </a:r>
            <a:endParaRPr lang="ru-RU" dirty="0">
              <a:solidFill>
                <a:schemeClr val="tx1"/>
              </a:solidFill>
            </a:endParaRPr>
          </a:p>
        </p:txBody>
      </p:sp>
    </p:spTree>
    <p:extLst>
      <p:ext uri="{BB962C8B-B14F-4D97-AF65-F5344CB8AC3E}">
        <p14:creationId xmlns:p14="http://schemas.microsoft.com/office/powerpoint/2010/main" val="4029240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ru-RU" dirty="0" smtClean="0">
                <a:solidFill>
                  <a:schemeClr val="tx1"/>
                </a:solidFill>
              </a:rPr>
              <a:t>Квадрат 3х3:</a:t>
            </a:r>
            <a:br>
              <a:rPr lang="ru-RU" dirty="0" smtClean="0">
                <a:solidFill>
                  <a:schemeClr val="tx1"/>
                </a:solidFill>
              </a:rPr>
            </a:br>
            <a:endParaRPr lang="ru-RU" dirty="0">
              <a:solidFill>
                <a:schemeClr val="tx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50202124"/>
              </p:ext>
            </p:extLst>
          </p:nvPr>
        </p:nvGraphicFramePr>
        <p:xfrm>
          <a:off x="474981" y="3366983"/>
          <a:ext cx="2324735" cy="1376839"/>
        </p:xfrm>
        <a:graphic>
          <a:graphicData uri="http://schemas.openxmlformats.org/drawingml/2006/table">
            <a:tbl>
              <a:tblPr/>
              <a:tblGrid>
                <a:gridCol w="791845"/>
                <a:gridCol w="848360"/>
                <a:gridCol w="684530"/>
              </a:tblGrid>
              <a:tr h="0">
                <a:tc>
                  <a:txBody>
                    <a:bodyPr/>
                    <a:lstStyle/>
                    <a:p>
                      <a:r>
                        <a:rPr lang="en-US" dirty="0">
                          <a:effectLst/>
                        </a:rPr>
                        <a:t>m–16</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m–9</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m–2</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8480">
                <a:tc>
                  <a:txBody>
                    <a:bodyPr/>
                    <a:lstStyle/>
                    <a:p>
                      <a:r>
                        <a:rPr lang="en-US" dirty="0">
                          <a:effectLst/>
                        </a:rPr>
                        <a:t>m–15</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m–8</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effectLst/>
                        </a:rPr>
                        <a:t>m–1</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2599">
                <a:tc>
                  <a:txBody>
                    <a:bodyPr/>
                    <a:lstStyle/>
                    <a:p>
                      <a:r>
                        <a:rPr lang="en-US" dirty="0">
                          <a:effectLst/>
                        </a:rPr>
                        <a:t>m–14</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effectLst/>
                        </a:rPr>
                        <a:t>m–7</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effectLst/>
                        </a:rPr>
                        <a:t>m</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1092000437"/>
              </p:ext>
            </p:extLst>
          </p:nvPr>
        </p:nvGraphicFramePr>
        <p:xfrm>
          <a:off x="474981" y="4743822"/>
          <a:ext cx="2325116" cy="1622266"/>
        </p:xfrm>
        <a:graphic>
          <a:graphicData uri="http://schemas.openxmlformats.org/drawingml/2006/table">
            <a:tbl>
              <a:tblPr/>
              <a:tblGrid>
                <a:gridCol w="745894"/>
                <a:gridCol w="745894"/>
                <a:gridCol w="833328"/>
              </a:tblGrid>
              <a:tr h="408117">
                <a:tc>
                  <a:txBody>
                    <a:bodyPr/>
                    <a:lstStyle/>
                    <a:p>
                      <a:r>
                        <a:rPr lang="en-US" dirty="0">
                          <a:effectLst/>
                        </a:rPr>
                        <a:t>m</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m+7</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m+14</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630">
                <a:tc>
                  <a:txBody>
                    <a:bodyPr/>
                    <a:lstStyle/>
                    <a:p>
                      <a:r>
                        <a:rPr lang="en-US" dirty="0">
                          <a:effectLst/>
                        </a:rPr>
                        <a:t>m+1</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effectLst/>
                        </a:rPr>
                        <a:t>m+8</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effectLst/>
                        </a:rPr>
                        <a:t>m+15</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4519">
                <a:tc>
                  <a:txBody>
                    <a:bodyPr/>
                    <a:lstStyle/>
                    <a:p>
                      <a:r>
                        <a:rPr lang="en-US" dirty="0">
                          <a:effectLst/>
                        </a:rPr>
                        <a:t>m+2</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effectLst/>
                        </a:rPr>
                        <a:t>m+9</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effectLst/>
                        </a:rPr>
                        <a:t>m+16</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3001391" y="2259638"/>
            <a:ext cx="793877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 любом месяце календаря можно выделить квадрат из девяти чисел.</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Найдем их сумму.</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Пусть m-наименьшее число.</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Складывая числа, получим </a:t>
            </a:r>
            <a:r>
              <a:rPr kumimoji="0" lang="ru-RU" altLang="ru-RU" sz="1800" b="1" i="0" u="none" strike="noStrike" cap="none" normalizeH="0" baseline="0" dirty="0" smtClean="0">
                <a:ln>
                  <a:noFill/>
                </a:ln>
                <a:solidFill>
                  <a:schemeClr val="tx1"/>
                </a:solidFill>
                <a:effectLst/>
                <a:latin typeface="Arial" panose="020B0604020202020204" pitchFamily="34" charset="0"/>
              </a:rPr>
              <a:t>9m+72=9(m+8).</a:t>
            </a:r>
            <a:r>
              <a:rPr kumimoji="0" lang="ru-RU" altLang="ru-RU" sz="1800" b="0" i="0" u="none" strike="noStrike" cap="none" normalizeH="0" baseline="0" dirty="0" smtClean="0">
                <a:ln>
                  <a:noFill/>
                </a:ln>
                <a:solidFill>
                  <a:schemeClr val="tx1"/>
                </a:solidFill>
                <a:effectLst/>
                <a:latin typeface="Arial" panose="020B0604020202020204" pitchFamily="34" charset="0"/>
              </a:rPr>
              <a:t> Значит, сумму чисел </a:t>
            </a:r>
            <a:r>
              <a:rPr kumimoji="0" lang="ru-RU" altLang="ru-RU" sz="1800" b="1" i="0" u="none" strike="noStrike" cap="none" normalizeH="0" baseline="0" dirty="0" smtClean="0">
                <a:ln>
                  <a:noFill/>
                </a:ln>
                <a:solidFill>
                  <a:schemeClr val="tx1"/>
                </a:solidFill>
                <a:effectLst/>
                <a:latin typeface="Arial" panose="020B0604020202020204" pitchFamily="34" charset="0"/>
              </a:rPr>
              <a:t>таких квадратов можно находить, если к меньшему числу прибавить 8 и сумму умножить на 9.</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(8+8)×9=144</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Или, пусть m-наибольшее число, тогда</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Сложим, </a:t>
            </a:r>
            <a:r>
              <a:rPr kumimoji="0" lang="ru-RU" altLang="ru-RU" sz="1800" b="1" i="0" u="none" strike="noStrike" cap="none" normalizeH="0" baseline="0" dirty="0" smtClean="0">
                <a:ln>
                  <a:noFill/>
                </a:ln>
                <a:solidFill>
                  <a:schemeClr val="tx1"/>
                </a:solidFill>
                <a:effectLst/>
                <a:latin typeface="Arial" panose="020B0604020202020204" pitchFamily="34" charset="0"/>
              </a:rPr>
              <a:t>9m – 72=9(m – 8).</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Значит</a:t>
            </a:r>
            <a:r>
              <a:rPr kumimoji="0" lang="ru-RU" altLang="ru-RU" sz="1800" b="1" i="0" u="none" strike="noStrike" cap="none" normalizeH="0" baseline="0" dirty="0" smtClean="0">
                <a:ln>
                  <a:noFill/>
                </a:ln>
                <a:solidFill>
                  <a:schemeClr val="tx1"/>
                </a:solidFill>
                <a:effectLst/>
                <a:latin typeface="Arial" panose="020B0604020202020204" pitchFamily="34" charset="0"/>
              </a:rPr>
              <a:t>, сумму чисел обведенного квадрата 3×3 можно найти, если из большего числа вычесть 8 и разность умножить на 9.</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(24–8)×9=144</a:t>
            </a:r>
          </a:p>
        </p:txBody>
      </p:sp>
    </p:spTree>
    <p:extLst>
      <p:ext uri="{BB962C8B-B14F-4D97-AF65-F5344CB8AC3E}">
        <p14:creationId xmlns:p14="http://schemas.microsoft.com/office/powerpoint/2010/main" val="3051075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smtClean="0">
                <a:solidFill>
                  <a:schemeClr val="tx1"/>
                </a:solidFill>
              </a:rPr>
              <a:t>Квадрат 4х4:</a:t>
            </a:r>
            <a:br>
              <a:rPr lang="ru-RU" dirty="0" smtClean="0">
                <a:solidFill>
                  <a:schemeClr val="tx1"/>
                </a:solidFill>
              </a:rPr>
            </a:br>
            <a:endParaRPr lang="ru-RU" dirty="0">
              <a:solidFill>
                <a:schemeClr val="tx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793983922"/>
              </p:ext>
            </p:extLst>
          </p:nvPr>
        </p:nvGraphicFramePr>
        <p:xfrm>
          <a:off x="413067" y="3041968"/>
          <a:ext cx="2067560" cy="2560320"/>
        </p:xfrm>
        <a:graphic>
          <a:graphicData uri="http://schemas.openxmlformats.org/drawingml/2006/table">
            <a:tbl>
              <a:tblPr/>
              <a:tblGrid>
                <a:gridCol w="516890"/>
                <a:gridCol w="516890"/>
                <a:gridCol w="516890"/>
                <a:gridCol w="516890"/>
              </a:tblGrid>
              <a:tr h="353060">
                <a:tc>
                  <a:txBody>
                    <a:bodyPr/>
                    <a:lstStyle/>
                    <a:p>
                      <a:r>
                        <a:rPr lang="ru-RU">
                          <a:effectLst/>
                        </a:rPr>
                        <a:t>Р-24</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Р-17</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Р-10</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Р-3</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825">
                <a:tc>
                  <a:txBody>
                    <a:bodyPr/>
                    <a:lstStyle/>
                    <a:p>
                      <a:r>
                        <a:rPr lang="ru-RU">
                          <a:effectLst/>
                        </a:rPr>
                        <a:t>Р-23</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Р-16</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Р-9</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Р-2</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825">
                <a:tc>
                  <a:txBody>
                    <a:bodyPr/>
                    <a:lstStyle/>
                    <a:p>
                      <a:r>
                        <a:rPr lang="ru-RU">
                          <a:effectLst/>
                        </a:rPr>
                        <a:t>Р-22</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Р-15</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Р-8</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825">
                <a:tc>
                  <a:txBody>
                    <a:bodyPr/>
                    <a:lstStyle/>
                    <a:p>
                      <a:r>
                        <a:rPr lang="ru-RU">
                          <a:effectLst/>
                        </a:rPr>
                        <a:t>Р-21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Р-14</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a:effectLst/>
                        </a:rPr>
                        <a:t>Р-7</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dirty="0">
                          <a:effectLst/>
                        </a:rPr>
                        <a:t>Р</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2854389" y="2692938"/>
            <a:ext cx="951287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    Найдем сумму чисел в таком квадрате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smtClean="0">
                <a:ln>
                  <a:noFill/>
                </a:ln>
                <a:solidFill>
                  <a:schemeClr val="tx1"/>
                </a:solidFill>
                <a:effectLst/>
                <a:latin typeface="Arial" panose="020B0604020202020204" pitchFamily="34" charset="0"/>
              </a:rPr>
              <a:t>Р</a:t>
            </a:r>
            <a:r>
              <a:rPr kumimoji="0" lang="ru-RU" altLang="ru-RU" sz="1800" b="0" i="0" u="none" strike="noStrike" cap="none" normalizeH="0" baseline="0" dirty="0" smtClean="0">
                <a:ln>
                  <a:noFill/>
                </a:ln>
                <a:solidFill>
                  <a:schemeClr val="tx1"/>
                </a:solidFill>
                <a:effectLst/>
                <a:latin typeface="Arial" panose="020B0604020202020204" pitchFamily="34" charset="0"/>
              </a:rPr>
              <a:t>-наибольшее число.</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Получим, </a:t>
            </a:r>
            <a:r>
              <a:rPr kumimoji="0" lang="ru-RU" altLang="ru-RU" sz="1800" b="1" i="0" u="none" strike="noStrike" cap="none" normalizeH="0" baseline="0" dirty="0" smtClean="0">
                <a:ln>
                  <a:noFill/>
                </a:ln>
                <a:solidFill>
                  <a:schemeClr val="tx1"/>
                </a:solidFill>
                <a:effectLst/>
                <a:latin typeface="Arial" panose="020B0604020202020204" pitchFamily="34" charset="0"/>
              </a:rPr>
              <a:t>16Р-192=16(Р-12).</a:t>
            </a:r>
            <a:r>
              <a:rPr kumimoji="0" lang="ru-RU" altLang="ru-RU" sz="1800" b="0" i="0" u="none" strike="noStrike" cap="none" normalizeH="0" baseline="0" dirty="0" smtClean="0">
                <a:ln>
                  <a:noFill/>
                </a:ln>
                <a:solidFill>
                  <a:schemeClr val="tx1"/>
                </a:solidFill>
                <a:effectLst/>
                <a:latin typeface="Arial" panose="020B0604020202020204" pitchFamily="34" charset="0"/>
              </a:rPr>
              <a:t> Значит, </a:t>
            </a:r>
            <a:r>
              <a:rPr kumimoji="0" lang="ru-RU" altLang="ru-RU" sz="1800" b="1" i="0" u="none" strike="noStrike" cap="none" normalizeH="0" baseline="0" dirty="0" smtClean="0">
                <a:ln>
                  <a:noFill/>
                </a:ln>
                <a:solidFill>
                  <a:schemeClr val="tx1"/>
                </a:solidFill>
                <a:effectLst/>
                <a:latin typeface="Arial" panose="020B0604020202020204" pitchFamily="34" charset="0"/>
              </a:rPr>
              <a:t>сумму чисел в любом квадрате из 16-ти чисел можно находить по правилу: Из большего числа вычитаем 12 и умножаем на 16.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(30-12)∙16=288 или к </a:t>
            </a:r>
            <a:r>
              <a:rPr kumimoji="0" lang="ru-RU" altLang="ru-RU" sz="1800" b="1" i="0" u="none" strike="noStrike" cap="none" normalizeH="0" baseline="0" dirty="0" smtClean="0">
                <a:ln>
                  <a:noFill/>
                </a:ln>
                <a:solidFill>
                  <a:schemeClr val="tx1"/>
                </a:solidFill>
                <a:effectLst/>
                <a:latin typeface="Arial" panose="020B0604020202020204" pitchFamily="34" charset="0"/>
              </a:rPr>
              <a:t>меньшему числу прибавить 12 и умножить на 16. </a:t>
            </a:r>
            <a:r>
              <a:rPr kumimoji="0" lang="ru-RU" altLang="ru-RU" sz="1800" b="0" i="0" u="none" strike="noStrike" cap="none" normalizeH="0" baseline="0" dirty="0" smtClean="0">
                <a:ln>
                  <a:noFill/>
                </a:ln>
                <a:solidFill>
                  <a:schemeClr val="tx1"/>
                </a:solidFill>
                <a:effectLst/>
                <a:latin typeface="Arial" panose="020B0604020202020204" pitchFamily="34" charset="0"/>
              </a:rPr>
              <a:t>(6+12) ∙16=288</a:t>
            </a:r>
          </a:p>
        </p:txBody>
      </p:sp>
    </p:spTree>
    <p:extLst>
      <p:ext uri="{BB962C8B-B14F-4D97-AF65-F5344CB8AC3E}">
        <p14:creationId xmlns:p14="http://schemas.microsoft.com/office/powerpoint/2010/main" val="1391738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Особенности календарей</a:t>
            </a:r>
            <a:endParaRPr lang="ru-RU" dirty="0"/>
          </a:p>
        </p:txBody>
      </p:sp>
      <p:sp>
        <p:nvSpPr>
          <p:cNvPr id="3" name="Объект 2"/>
          <p:cNvSpPr>
            <a:spLocks noGrp="1"/>
          </p:cNvSpPr>
          <p:nvPr>
            <p:ph idx="1"/>
          </p:nvPr>
        </p:nvSpPr>
        <p:spPr>
          <a:xfrm>
            <a:off x="657224" y="2157731"/>
            <a:ext cx="10753725" cy="3766185"/>
          </a:xfrm>
        </p:spPr>
        <p:txBody>
          <a:bodyPr/>
          <a:lstStyle/>
          <a:p>
            <a:r>
              <a:rPr lang="ru-RU" dirty="0" smtClean="0">
                <a:solidFill>
                  <a:schemeClr val="tx1"/>
                </a:solidFill>
              </a:rPr>
              <a:t>1. В каждом календаре: лунном, солнечном, юлианском, григорианском год состоит из ≈ 365 суток, и месяц из ≈ 30 дней.</a:t>
            </a:r>
          </a:p>
          <a:p>
            <a:r>
              <a:rPr lang="ru-RU" dirty="0" smtClean="0">
                <a:solidFill>
                  <a:schemeClr val="tx1"/>
                </a:solidFill>
              </a:rPr>
              <a:t>2. Каждый год определённая дата на неделе передвигается не день вперед, и это видно на календаре.</a:t>
            </a:r>
          </a:p>
          <a:p>
            <a:endParaRPr lang="el-GR" dirty="0"/>
          </a:p>
        </p:txBody>
      </p:sp>
    </p:spTree>
    <p:extLst>
      <p:ext uri="{BB962C8B-B14F-4D97-AF65-F5344CB8AC3E}">
        <p14:creationId xmlns:p14="http://schemas.microsoft.com/office/powerpoint/2010/main" val="934712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278" y="145315"/>
            <a:ext cx="10772775" cy="1615017"/>
          </a:xfrm>
        </p:spPr>
        <p:txBody>
          <a:bodyPr/>
          <a:lstStyle/>
          <a:p>
            <a:r>
              <a:rPr lang="ru-RU" dirty="0" smtClean="0"/>
              <a:t>Задача про календарь</a:t>
            </a:r>
            <a:endParaRPr lang="ru-RU" dirty="0"/>
          </a:p>
        </p:txBody>
      </p:sp>
      <p:sp>
        <p:nvSpPr>
          <p:cNvPr id="3" name="Объект 2"/>
          <p:cNvSpPr>
            <a:spLocks noGrp="1"/>
          </p:cNvSpPr>
          <p:nvPr>
            <p:ph idx="1"/>
          </p:nvPr>
        </p:nvSpPr>
        <p:spPr>
          <a:xfrm>
            <a:off x="253497" y="1929883"/>
            <a:ext cx="10700252" cy="4787787"/>
          </a:xfrm>
        </p:spPr>
        <p:txBody>
          <a:bodyPr>
            <a:normAutofit lnSpcReduction="10000"/>
          </a:bodyPr>
          <a:lstStyle/>
          <a:p>
            <a:pPr marL="0" lvl="0" indent="0" eaLnBrk="0" fontAlgn="base" hangingPunct="0">
              <a:lnSpc>
                <a:spcPct val="100000"/>
              </a:lnSpc>
              <a:spcBef>
                <a:spcPct val="0"/>
              </a:spcBef>
              <a:spcAft>
                <a:spcPct val="0"/>
              </a:spcAft>
              <a:buNone/>
            </a:pPr>
            <a:r>
              <a:rPr lang="ru-RU" altLang="ru-RU" dirty="0">
                <a:solidFill>
                  <a:schemeClr val="tx1"/>
                </a:solidFill>
                <a:latin typeface="Arial" panose="020B0604020202020204" pitchFamily="34" charset="0"/>
              </a:rPr>
              <a:t>На планете </a:t>
            </a:r>
            <a:r>
              <a:rPr lang="ru-RU" altLang="ru-RU" dirty="0" err="1">
                <a:solidFill>
                  <a:schemeClr val="tx1"/>
                </a:solidFill>
                <a:latin typeface="Arial" panose="020B0604020202020204" pitchFamily="34" charset="0"/>
              </a:rPr>
              <a:t>Урап</a:t>
            </a:r>
            <a:r>
              <a:rPr lang="ru-RU" altLang="ru-RU" dirty="0">
                <a:solidFill>
                  <a:schemeClr val="tx1"/>
                </a:solidFill>
                <a:latin typeface="Arial" panose="020B0604020202020204" pitchFamily="34" charset="0"/>
              </a:rPr>
              <a:t>, что в созвездии Тау Кита, один год длится 18 месяцев, и каждый месяц длится 10 дней.</a:t>
            </a:r>
            <a:br>
              <a:rPr lang="ru-RU" altLang="ru-RU" dirty="0">
                <a:solidFill>
                  <a:schemeClr val="tx1"/>
                </a:solidFill>
                <a:latin typeface="Arial" panose="020B0604020202020204" pitchFamily="34" charset="0"/>
              </a:rPr>
            </a:br>
            <a:r>
              <a:rPr lang="ru-RU" altLang="ru-RU" dirty="0">
                <a:solidFill>
                  <a:schemeClr val="tx1"/>
                </a:solidFill>
                <a:latin typeface="Arial" panose="020B0604020202020204" pitchFamily="34" charset="0"/>
              </a:rPr>
              <a:t>Каждый 7-ой год - </a:t>
            </a:r>
            <a:r>
              <a:rPr lang="ru-RU" altLang="ru-RU" dirty="0" err="1">
                <a:solidFill>
                  <a:schemeClr val="tx1"/>
                </a:solidFill>
                <a:latin typeface="Arial" panose="020B0604020202020204" pitchFamily="34" charset="0"/>
              </a:rPr>
              <a:t>высокосный</a:t>
            </a:r>
            <a:r>
              <a:rPr lang="ru-RU" altLang="ru-RU" dirty="0">
                <a:solidFill>
                  <a:schemeClr val="tx1"/>
                </a:solidFill>
                <a:latin typeface="Arial" panose="020B0604020202020204" pitchFamily="34" charset="0"/>
              </a:rPr>
              <a:t> год (этот год на один день длиннее, чем другие годы), в этот год третий месяц имеет 11 дней.</a:t>
            </a:r>
            <a:br>
              <a:rPr lang="ru-RU" altLang="ru-RU" dirty="0">
                <a:solidFill>
                  <a:schemeClr val="tx1"/>
                </a:solidFill>
                <a:latin typeface="Arial" panose="020B0604020202020204" pitchFamily="34" charset="0"/>
              </a:rPr>
            </a:br>
            <a:r>
              <a:rPr lang="ru-RU" altLang="ru-RU" dirty="0">
                <a:solidFill>
                  <a:schemeClr val="tx1"/>
                </a:solidFill>
                <a:latin typeface="Arial" panose="020B0604020202020204" pitchFamily="34" charset="0"/>
              </a:rPr>
              <a:t>Каждая неделя состоит из пяти дней :</a:t>
            </a:r>
            <a:br>
              <a:rPr lang="ru-RU" altLang="ru-RU" dirty="0">
                <a:solidFill>
                  <a:schemeClr val="tx1"/>
                </a:solidFill>
                <a:latin typeface="Arial" panose="020B0604020202020204" pitchFamily="34" charset="0"/>
              </a:rPr>
            </a:br>
            <a:r>
              <a:rPr lang="ru-RU" altLang="ru-RU" dirty="0">
                <a:solidFill>
                  <a:schemeClr val="tx1"/>
                </a:solidFill>
                <a:latin typeface="Arial" panose="020B0604020202020204" pitchFamily="34" charset="0"/>
              </a:rPr>
              <a:t>Лунный, Солнечный, Земной, </a:t>
            </a:r>
            <a:r>
              <a:rPr lang="ru-RU" altLang="ru-RU" dirty="0" err="1">
                <a:solidFill>
                  <a:schemeClr val="tx1"/>
                </a:solidFill>
                <a:latin typeface="Arial" panose="020B0604020202020204" pitchFamily="34" charset="0"/>
              </a:rPr>
              <a:t>Ураповый</a:t>
            </a:r>
            <a:r>
              <a:rPr lang="ru-RU" altLang="ru-RU" dirty="0">
                <a:solidFill>
                  <a:schemeClr val="tx1"/>
                </a:solidFill>
                <a:latin typeface="Arial" panose="020B0604020202020204" pitchFamily="34" charset="0"/>
              </a:rPr>
              <a:t>, Прогулочный день.  </a:t>
            </a:r>
            <a:endParaRPr lang="ru-RU" altLang="ru-RU" sz="7200" dirty="0">
              <a:solidFill>
                <a:schemeClr val="tx1"/>
              </a:solidFill>
              <a:latin typeface="Arial" panose="020B0604020202020204" pitchFamily="34" charset="0"/>
            </a:endParaRPr>
          </a:p>
          <a:p>
            <a:pPr marL="0" lvl="0" indent="0" eaLnBrk="0" fontAlgn="base" hangingPunct="0">
              <a:lnSpc>
                <a:spcPct val="100000"/>
              </a:lnSpc>
              <a:spcBef>
                <a:spcPct val="0"/>
              </a:spcBef>
              <a:spcAft>
                <a:spcPct val="0"/>
              </a:spcAft>
              <a:buNone/>
            </a:pPr>
            <a:r>
              <a:rPr lang="ru-RU" altLang="ru-RU" dirty="0" err="1">
                <a:solidFill>
                  <a:schemeClr val="tx1"/>
                </a:solidFill>
                <a:latin typeface="Arial" panose="020B0604020202020204" pitchFamily="34" charset="0"/>
              </a:rPr>
              <a:t>Дурап</a:t>
            </a:r>
            <a:r>
              <a:rPr lang="ru-RU" altLang="ru-RU" dirty="0">
                <a:solidFill>
                  <a:schemeClr val="tx1"/>
                </a:solidFill>
                <a:latin typeface="Arial" panose="020B0604020202020204" pitchFamily="34" charset="0"/>
              </a:rPr>
              <a:t>, один из жителей планеты </a:t>
            </a:r>
            <a:r>
              <a:rPr lang="ru-RU" altLang="ru-RU" dirty="0" err="1">
                <a:solidFill>
                  <a:schemeClr val="tx1"/>
                </a:solidFill>
                <a:latin typeface="Arial" panose="020B0604020202020204" pitchFamily="34" charset="0"/>
              </a:rPr>
              <a:t>Урап</a:t>
            </a:r>
            <a:r>
              <a:rPr lang="ru-RU" altLang="ru-RU" dirty="0">
                <a:solidFill>
                  <a:schemeClr val="tx1"/>
                </a:solidFill>
                <a:latin typeface="Arial" panose="020B0604020202020204" pitchFamily="34" charset="0"/>
              </a:rPr>
              <a:t>, родился в </a:t>
            </a:r>
            <a:r>
              <a:rPr lang="ru-RU" altLang="ru-RU" dirty="0" err="1">
                <a:solidFill>
                  <a:schemeClr val="tx1"/>
                </a:solidFill>
                <a:latin typeface="Arial" panose="020B0604020202020204" pitchFamily="34" charset="0"/>
              </a:rPr>
              <a:t>Ураповый</a:t>
            </a:r>
            <a:r>
              <a:rPr lang="ru-RU" altLang="ru-RU" dirty="0">
                <a:solidFill>
                  <a:schemeClr val="tx1"/>
                </a:solidFill>
                <a:latin typeface="Arial" panose="020B0604020202020204" pitchFamily="34" charset="0"/>
              </a:rPr>
              <a:t> день, в первый день четвертого месяца </a:t>
            </a:r>
            <a:r>
              <a:rPr lang="ru-RU" altLang="ru-RU" dirty="0" err="1">
                <a:solidFill>
                  <a:schemeClr val="tx1"/>
                </a:solidFill>
                <a:latin typeface="Arial" panose="020B0604020202020204" pitchFamily="34" charset="0"/>
              </a:rPr>
              <a:t>высокосного</a:t>
            </a:r>
            <a:r>
              <a:rPr lang="ru-RU" altLang="ru-RU" dirty="0">
                <a:solidFill>
                  <a:schemeClr val="tx1"/>
                </a:solidFill>
                <a:latin typeface="Arial" panose="020B0604020202020204" pitchFamily="34" charset="0"/>
              </a:rPr>
              <a:t> года.</a:t>
            </a:r>
          </a:p>
          <a:p>
            <a:pPr marL="0" lvl="0" indent="0" eaLnBrk="0" fontAlgn="base" hangingPunct="0">
              <a:lnSpc>
                <a:spcPct val="100000"/>
              </a:lnSpc>
              <a:spcBef>
                <a:spcPct val="0"/>
              </a:spcBef>
              <a:spcAft>
                <a:spcPct val="0"/>
              </a:spcAft>
              <a:buNone/>
            </a:pPr>
            <a:r>
              <a:rPr lang="ru-RU" altLang="ru-RU" dirty="0">
                <a:solidFill>
                  <a:schemeClr val="tx1"/>
                </a:solidFill>
                <a:latin typeface="Arial" panose="020B0604020202020204" pitchFamily="34" charset="0"/>
              </a:rPr>
              <a:t>В какой день недели он будет праздновать свое 15-летие ?</a:t>
            </a:r>
            <a:r>
              <a:rPr lang="ru-RU" b="1" dirty="0" smtClean="0">
                <a:solidFill>
                  <a:schemeClr val="tx1"/>
                </a:solidFill>
              </a:rPr>
              <a:t/>
            </a:r>
            <a:br>
              <a:rPr lang="ru-RU" b="1" dirty="0" smtClean="0">
                <a:solidFill>
                  <a:schemeClr val="tx1"/>
                </a:solidFill>
              </a:rPr>
            </a:br>
            <a:endParaRPr lang="ru-RU" b="1" dirty="0" smtClean="0">
              <a:solidFill>
                <a:schemeClr val="tx1"/>
              </a:solidFill>
            </a:endParaRPr>
          </a:p>
          <a:p>
            <a:pPr marL="0" lvl="0" indent="0" eaLnBrk="0" fontAlgn="base" hangingPunct="0">
              <a:lnSpc>
                <a:spcPct val="100000"/>
              </a:lnSpc>
              <a:spcBef>
                <a:spcPct val="0"/>
              </a:spcBef>
              <a:spcAft>
                <a:spcPct val="0"/>
              </a:spcAft>
              <a:buNone/>
            </a:pPr>
            <a:endParaRPr lang="ru-RU" b="1" dirty="0">
              <a:solidFill>
                <a:schemeClr val="tx1"/>
              </a:solidFill>
            </a:endParaRPr>
          </a:p>
          <a:p>
            <a:pPr marL="0" lvl="0" indent="0" eaLnBrk="0" fontAlgn="base" hangingPunct="0">
              <a:lnSpc>
                <a:spcPct val="100000"/>
              </a:lnSpc>
              <a:spcBef>
                <a:spcPct val="0"/>
              </a:spcBef>
              <a:spcAft>
                <a:spcPct val="0"/>
              </a:spcAft>
              <a:buNone/>
            </a:pPr>
            <a:r>
              <a:rPr lang="ru-RU" b="1" dirty="0" smtClean="0">
                <a:solidFill>
                  <a:schemeClr val="tx1"/>
                </a:solidFill>
              </a:rPr>
              <a:t/>
            </a:r>
            <a:br>
              <a:rPr lang="ru-RU" b="1" dirty="0" smtClean="0">
                <a:solidFill>
                  <a:schemeClr val="tx1"/>
                </a:solidFill>
              </a:rPr>
            </a:br>
            <a:endParaRPr lang="ru-RU" b="1" dirty="0" smtClean="0">
              <a:solidFill>
                <a:schemeClr val="tx1"/>
              </a:solidFill>
            </a:endParaRPr>
          </a:p>
          <a:p>
            <a:endParaRPr lang="ru-RU" b="1" dirty="0" smtClean="0">
              <a:solidFill>
                <a:schemeClr val="tx1"/>
              </a:solidFill>
            </a:endParaRPr>
          </a:p>
        </p:txBody>
      </p:sp>
      <p:sp>
        <p:nvSpPr>
          <p:cNvPr id="4" name="Rectangle 1"/>
          <p:cNvSpPr>
            <a:spLocks noChangeArrowheads="1"/>
          </p:cNvSpPr>
          <p:nvPr/>
        </p:nvSpPr>
        <p:spPr bwMode="auto">
          <a:xfrm>
            <a:off x="106298" y="1929884"/>
            <a:ext cx="12085702" cy="154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22321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lvl="0" indent="0" eaLnBrk="0" fontAlgn="base" hangingPunct="0">
              <a:lnSpc>
                <a:spcPct val="100000"/>
              </a:lnSpc>
              <a:spcBef>
                <a:spcPct val="0"/>
              </a:spcBef>
              <a:spcAft>
                <a:spcPct val="0"/>
              </a:spcAft>
              <a:buNone/>
            </a:pPr>
            <a:r>
              <a:rPr lang="ru-RU" b="1" dirty="0">
                <a:solidFill>
                  <a:schemeClr val="tx1"/>
                </a:solidFill>
              </a:rPr>
              <a:t>Решение:</a:t>
            </a:r>
            <a:br>
              <a:rPr lang="ru-RU" b="1" dirty="0">
                <a:solidFill>
                  <a:schemeClr val="tx1"/>
                </a:solidFill>
              </a:rPr>
            </a:br>
            <a:r>
              <a:rPr lang="ru-RU" b="1" dirty="0">
                <a:solidFill>
                  <a:schemeClr val="tx1"/>
                </a:solidFill>
              </a:rPr>
              <a:t>18х10=180(д.) – продолжительность года</a:t>
            </a:r>
          </a:p>
          <a:p>
            <a:pPr marL="0" lvl="0" indent="0" eaLnBrk="0" fontAlgn="base" hangingPunct="0">
              <a:lnSpc>
                <a:spcPct val="100000"/>
              </a:lnSpc>
              <a:spcBef>
                <a:spcPct val="0"/>
              </a:spcBef>
              <a:spcAft>
                <a:spcPct val="0"/>
              </a:spcAft>
              <a:buNone/>
            </a:pPr>
            <a:r>
              <a:rPr lang="ru-RU" b="1" dirty="0">
                <a:solidFill>
                  <a:schemeClr val="tx1"/>
                </a:solidFill>
              </a:rPr>
              <a:t>180:5 = 36 (д.) – продолжительность месяца</a:t>
            </a:r>
            <a:br>
              <a:rPr lang="ru-RU" b="1" dirty="0">
                <a:solidFill>
                  <a:schemeClr val="tx1"/>
                </a:solidFill>
              </a:rPr>
            </a:br>
            <a:r>
              <a:rPr lang="ru-RU" b="1" dirty="0">
                <a:solidFill>
                  <a:schemeClr val="tx1"/>
                </a:solidFill>
              </a:rPr>
              <a:t>Каждый год день рождения в один и тот же день кроме високосного, за 15 лет выпадает два високосных года, каждый такой год день рождения </a:t>
            </a:r>
            <a:r>
              <a:rPr lang="ru-RU" b="1" dirty="0" err="1">
                <a:solidFill>
                  <a:schemeClr val="tx1"/>
                </a:solidFill>
              </a:rPr>
              <a:t>Дурапа</a:t>
            </a:r>
            <a:r>
              <a:rPr lang="ru-RU" b="1" dirty="0">
                <a:solidFill>
                  <a:schemeClr val="tx1"/>
                </a:solidFill>
              </a:rPr>
              <a:t> смещается на 1 день, значит праздновать день рождения он будет в Лунный день</a:t>
            </a:r>
          </a:p>
          <a:p>
            <a:pPr marL="0" indent="0">
              <a:buNone/>
            </a:pPr>
            <a:r>
              <a:rPr lang="ru-RU" dirty="0" smtClean="0">
                <a:solidFill>
                  <a:schemeClr val="tx1"/>
                </a:solidFill>
              </a:rPr>
              <a:t>Ответ: в Лунный день</a:t>
            </a:r>
            <a:endParaRPr lang="ru-RU" dirty="0">
              <a:solidFill>
                <a:schemeClr val="tx1"/>
              </a:solidFill>
            </a:endParaRPr>
          </a:p>
        </p:txBody>
      </p:sp>
    </p:spTree>
    <p:extLst>
      <p:ext uri="{BB962C8B-B14F-4D97-AF65-F5344CB8AC3E}">
        <p14:creationId xmlns:p14="http://schemas.microsoft.com/office/powerpoint/2010/main" val="2675782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Ответы на учебные задачи</a:t>
            </a:r>
            <a:endParaRPr lang="ru-RU" dirty="0"/>
          </a:p>
        </p:txBody>
      </p:sp>
      <p:sp>
        <p:nvSpPr>
          <p:cNvPr id="3" name="Объект 2"/>
          <p:cNvSpPr>
            <a:spLocks noGrp="1"/>
          </p:cNvSpPr>
          <p:nvPr>
            <p:ph idx="1"/>
          </p:nvPr>
        </p:nvSpPr>
        <p:spPr/>
        <p:txBody>
          <a:bodyPr/>
          <a:lstStyle/>
          <a:p>
            <a:r>
              <a:rPr lang="ru-RU" dirty="0" smtClean="0">
                <a:solidFill>
                  <a:schemeClr val="tx1"/>
                </a:solidFill>
              </a:rPr>
              <a:t>1. Получится ли равнобедренный прямоугольный треугольник, если соединить числа 10, 20 и 30 января в 1997 году?</a:t>
            </a:r>
          </a:p>
          <a:p>
            <a:r>
              <a:rPr lang="ru-RU" dirty="0" smtClean="0">
                <a:solidFill>
                  <a:schemeClr val="tx1"/>
                </a:solidFill>
              </a:rPr>
              <a:t>Ответ: да, получится</a:t>
            </a:r>
          </a:p>
          <a:p>
            <a:r>
              <a:rPr lang="ru-RU" dirty="0" smtClean="0">
                <a:solidFill>
                  <a:schemeClr val="tx1"/>
                </a:solidFill>
              </a:rPr>
              <a:t>2. Каков будет результат если будем соединять числа 10, 20 и 30 в марте в 1997 году?</a:t>
            </a:r>
          </a:p>
          <a:p>
            <a:r>
              <a:rPr lang="ru-RU" dirty="0" smtClean="0">
                <a:solidFill>
                  <a:schemeClr val="tx1"/>
                </a:solidFill>
              </a:rPr>
              <a:t>Ответ: получится прямая</a:t>
            </a:r>
          </a:p>
          <a:p>
            <a:r>
              <a:rPr lang="ru-RU" dirty="0" smtClean="0">
                <a:solidFill>
                  <a:schemeClr val="tx1"/>
                </a:solidFill>
              </a:rPr>
              <a:t>3. Получится ли равнобедренный прямоугольный треугольник, если соединим другие числа в мае 1997 года?</a:t>
            </a:r>
            <a:br>
              <a:rPr lang="ru-RU" dirty="0" smtClean="0">
                <a:solidFill>
                  <a:schemeClr val="tx1"/>
                </a:solidFill>
              </a:rPr>
            </a:br>
            <a:r>
              <a:rPr lang="ru-RU" dirty="0" smtClean="0">
                <a:solidFill>
                  <a:schemeClr val="tx1"/>
                </a:solidFill>
              </a:rPr>
              <a:t>Ответ: при соединении чисел 8, 20 и 30 получился произвольный треугольник</a:t>
            </a:r>
            <a:endParaRPr lang="ru-RU" dirty="0">
              <a:solidFill>
                <a:schemeClr val="tx1"/>
              </a:solidFill>
            </a:endParaRPr>
          </a:p>
        </p:txBody>
      </p:sp>
    </p:spTree>
    <p:extLst>
      <p:ext uri="{BB962C8B-B14F-4D97-AF65-F5344CB8AC3E}">
        <p14:creationId xmlns:p14="http://schemas.microsoft.com/office/powerpoint/2010/main" val="205495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Выводы</a:t>
            </a:r>
            <a:endParaRPr lang="ru-RU" dirty="0"/>
          </a:p>
        </p:txBody>
      </p:sp>
      <p:sp>
        <p:nvSpPr>
          <p:cNvPr id="3" name="Объект 2"/>
          <p:cNvSpPr>
            <a:spLocks noGrp="1"/>
          </p:cNvSpPr>
          <p:nvPr>
            <p:ph idx="1"/>
          </p:nvPr>
        </p:nvSpPr>
        <p:spPr/>
        <p:txBody>
          <a:bodyPr/>
          <a:lstStyle/>
          <a:p>
            <a:pPr marL="0" indent="0">
              <a:buNone/>
            </a:pPr>
            <a:r>
              <a:rPr lang="ru-RU" dirty="0" smtClean="0">
                <a:solidFill>
                  <a:schemeClr val="tx1"/>
                </a:solidFill>
              </a:rPr>
              <a:t>1. Гипотеза доказана задачами и примерами, календари можно применять на уроках математики и во внеклассной работе.</a:t>
            </a:r>
          </a:p>
          <a:p>
            <a:pPr marL="0" indent="0">
              <a:buNone/>
            </a:pPr>
            <a:r>
              <a:rPr lang="ru-RU" dirty="0" smtClean="0">
                <a:solidFill>
                  <a:schemeClr val="tx1"/>
                </a:solidFill>
              </a:rPr>
              <a:t>2. Не всегда при соединении чисел в месяцах получаются треугольники, иногда можно провести по числам прямую.</a:t>
            </a:r>
            <a:endParaRPr lang="ru-RU" dirty="0">
              <a:solidFill>
                <a:schemeClr val="tx1"/>
              </a:solidFill>
            </a:endParaRPr>
          </a:p>
        </p:txBody>
      </p:sp>
    </p:spTree>
    <p:extLst>
      <p:ext uri="{BB962C8B-B14F-4D97-AF65-F5344CB8AC3E}">
        <p14:creationId xmlns:p14="http://schemas.microsoft.com/office/powerpoint/2010/main" val="382060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471" y="0"/>
            <a:ext cx="10772775" cy="1658198"/>
          </a:xfrm>
        </p:spPr>
        <p:txBody>
          <a:bodyPr/>
          <a:lstStyle/>
          <a:p>
            <a:r>
              <a:rPr lang="ru-RU" dirty="0" smtClean="0"/>
              <a:t>Литература</a:t>
            </a:r>
            <a:endParaRPr lang="ru-RU" dirty="0"/>
          </a:p>
        </p:txBody>
      </p:sp>
      <p:sp>
        <p:nvSpPr>
          <p:cNvPr id="4" name="Rectangle 1"/>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1.Беликова О. И. Занятия математического кружка 3 – 4 классы.</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Волгоград: Учитель, 2008.</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2. Гаврилова Т. Д. Занимательная математика в 5 – 11 классах.</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Волгоград: Учитель, 2008.</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3. </a:t>
            </a:r>
            <a:r>
              <a:rPr kumimoji="0" lang="ru-RU" altLang="ru-RU" sz="1800" b="0" i="0" u="none" strike="noStrike" cap="none" normalizeH="0" baseline="0" dirty="0" err="1" smtClean="0">
                <a:ln>
                  <a:noFill/>
                </a:ln>
                <a:solidFill>
                  <a:schemeClr val="tx1"/>
                </a:solidFill>
                <a:effectLst/>
                <a:latin typeface="Arial" panose="020B0604020202020204" pitchFamily="34" charset="0"/>
              </a:rPr>
              <a:t>Иченская</a:t>
            </a:r>
            <a:r>
              <a:rPr kumimoji="0" lang="ru-RU" altLang="ru-RU" sz="1800" b="0" i="0" u="none" strike="noStrike" cap="none" normalizeH="0" baseline="0" dirty="0" smtClean="0">
                <a:ln>
                  <a:noFill/>
                </a:ln>
                <a:solidFill>
                  <a:schemeClr val="tx1"/>
                </a:solidFill>
                <a:effectLst/>
                <a:latin typeface="Arial" panose="020B0604020202020204" pitchFamily="34" charset="0"/>
              </a:rPr>
              <a:t> М. А. Отдыхаем с математикой.</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Волгоград: Учитель, 2008.</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4. </a:t>
            </a:r>
            <a:r>
              <a:rPr kumimoji="0" lang="ru-RU" altLang="ru-RU" sz="1800" b="0" i="0" u="none" strike="noStrike" cap="none" normalizeH="0" baseline="0" dirty="0" err="1" smtClean="0">
                <a:ln>
                  <a:noFill/>
                </a:ln>
                <a:solidFill>
                  <a:schemeClr val="tx1"/>
                </a:solidFill>
                <a:effectLst/>
                <a:latin typeface="Arial" panose="020B0604020202020204" pitchFamily="34" charset="0"/>
              </a:rPr>
              <a:t>Кордина</a:t>
            </a:r>
            <a:r>
              <a:rPr kumimoji="0" lang="ru-RU" altLang="ru-RU" sz="1800" b="0" i="0" u="none" strike="noStrike" cap="none" normalizeH="0" baseline="0" dirty="0" smtClean="0">
                <a:ln>
                  <a:noFill/>
                </a:ln>
                <a:solidFill>
                  <a:schemeClr val="tx1"/>
                </a:solidFill>
                <a:effectLst/>
                <a:latin typeface="Arial" panose="020B0604020202020204" pitchFamily="34" charset="0"/>
              </a:rPr>
              <a:t> Н. Е. Виват, математика! Занимательные задания и упражнения.</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Волгоград: Учитель, 2010.</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5. </a:t>
            </a:r>
            <a:r>
              <a:rPr kumimoji="0" lang="ru-RU" altLang="ru-RU" sz="1800" b="0" i="0" u="none" strike="noStrike" cap="none" normalizeH="0" baseline="0" dirty="0" err="1" smtClean="0">
                <a:ln>
                  <a:noFill/>
                </a:ln>
                <a:solidFill>
                  <a:schemeClr val="tx1"/>
                </a:solidFill>
                <a:effectLst/>
                <a:latin typeface="Arial" panose="020B0604020202020204" pitchFamily="34" charset="0"/>
              </a:rPr>
              <a:t>Кордемский</a:t>
            </a:r>
            <a:r>
              <a:rPr kumimoji="0" lang="ru-RU" altLang="ru-RU" sz="1800" b="0" i="0" u="none" strike="noStrike" cap="none" normalizeH="0" baseline="0" dirty="0" smtClean="0">
                <a:ln>
                  <a:noFill/>
                </a:ln>
                <a:solidFill>
                  <a:schemeClr val="tx1"/>
                </a:solidFill>
                <a:effectLst/>
                <a:latin typeface="Arial" panose="020B0604020202020204" pitchFamily="34" charset="0"/>
              </a:rPr>
              <a:t> Б. А. Удивительный мир чисел.</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 Просвещение 1986.</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6. </a:t>
            </a:r>
            <a:r>
              <a:rPr kumimoji="0" lang="ru-RU" altLang="ru-RU" sz="1800" b="0" i="0" u="none" strike="noStrike" cap="none" normalizeH="0" baseline="0" dirty="0" err="1" smtClean="0">
                <a:ln>
                  <a:noFill/>
                </a:ln>
                <a:solidFill>
                  <a:schemeClr val="tx1"/>
                </a:solidFill>
                <a:effectLst/>
                <a:latin typeface="Arial" panose="020B0604020202020204" pitchFamily="34" charset="0"/>
              </a:rPr>
              <a:t>Лепёхин</a:t>
            </a:r>
            <a:r>
              <a:rPr kumimoji="0" lang="ru-RU" altLang="ru-RU" sz="1800" b="0" i="0" u="none" strike="noStrike" cap="none" normalizeH="0" baseline="0" dirty="0" smtClean="0">
                <a:ln>
                  <a:noFill/>
                </a:ln>
                <a:solidFill>
                  <a:schemeClr val="tx1"/>
                </a:solidFill>
                <a:effectLst/>
                <a:latin typeface="Arial" panose="020B0604020202020204" pitchFamily="34" charset="0"/>
              </a:rPr>
              <a:t> Ю. В. Олимпиадные задания по математике 5 – 6 классы.</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Волгоград: Учитель, 2010.</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7. </a:t>
            </a:r>
            <a:r>
              <a:rPr kumimoji="0" lang="ru-RU" altLang="ru-RU" sz="1800" b="0" i="0" u="none" strike="noStrike" cap="none" normalizeH="0" baseline="0" dirty="0" err="1" smtClean="0">
                <a:ln>
                  <a:noFill/>
                </a:ln>
                <a:solidFill>
                  <a:schemeClr val="tx1"/>
                </a:solidFill>
                <a:effectLst/>
                <a:latin typeface="Arial" panose="020B0604020202020204" pitchFamily="34" charset="0"/>
              </a:rPr>
              <a:t>Нетрусова</a:t>
            </a:r>
            <a:r>
              <a:rPr kumimoji="0" lang="ru-RU" altLang="ru-RU" sz="1800" b="0" i="0" u="none" strike="noStrike" cap="none" normalizeH="0" baseline="0" dirty="0" smtClean="0">
                <a:ln>
                  <a:noFill/>
                </a:ln>
                <a:solidFill>
                  <a:schemeClr val="tx1"/>
                </a:solidFill>
                <a:effectLst/>
                <a:latin typeface="Arial" panose="020B0604020202020204" pitchFamily="34" charset="0"/>
              </a:rPr>
              <a:t> Н. «Про календарь и треугольники»</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Математика: приложение к газете «1 сентября» 2000 № 14.</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8. Трошин В. В. Магия чисел и фигур. Занимательные материалы по математике.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 «Глобус» 2007.</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9. Трошин В. В. «Занимательные дидактические материалы по математике».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М: «Глобус» 2008.</a:t>
            </a:r>
          </a:p>
        </p:txBody>
      </p:sp>
    </p:spTree>
    <p:extLst>
      <p:ext uri="{BB962C8B-B14F-4D97-AF65-F5344CB8AC3E}">
        <p14:creationId xmlns:p14="http://schemas.microsoft.com/office/powerpoint/2010/main" val="2996612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Цель и задачи</a:t>
            </a:r>
            <a:endParaRPr lang="ru-RU" dirty="0"/>
          </a:p>
        </p:txBody>
      </p:sp>
      <p:sp>
        <p:nvSpPr>
          <p:cNvPr id="3" name="Объект 2"/>
          <p:cNvSpPr>
            <a:spLocks noGrp="1"/>
          </p:cNvSpPr>
          <p:nvPr>
            <p:ph idx="1"/>
          </p:nvPr>
        </p:nvSpPr>
        <p:spPr/>
        <p:txBody>
          <a:bodyPr/>
          <a:lstStyle/>
          <a:p>
            <a:r>
              <a:rPr lang="ru-RU" dirty="0" smtClean="0">
                <a:solidFill>
                  <a:schemeClr val="tx1"/>
                </a:solidFill>
              </a:rPr>
              <a:t>Цель исследования: Доказать подлинность гипотезы.</a:t>
            </a:r>
          </a:p>
          <a:p>
            <a:r>
              <a:rPr lang="ru-RU" dirty="0" smtClean="0">
                <a:solidFill>
                  <a:schemeClr val="tx1"/>
                </a:solidFill>
              </a:rPr>
              <a:t>Задачи:</a:t>
            </a:r>
          </a:p>
          <a:p>
            <a:r>
              <a:rPr lang="ru-RU" dirty="0" smtClean="0">
                <a:solidFill>
                  <a:schemeClr val="tx1"/>
                </a:solidFill>
              </a:rPr>
              <a:t>1. Изучить литературу по данной теме.</a:t>
            </a:r>
          </a:p>
          <a:p>
            <a:r>
              <a:rPr lang="ru-RU" dirty="0" smtClean="0">
                <a:solidFill>
                  <a:schemeClr val="tx1"/>
                </a:solidFill>
              </a:rPr>
              <a:t>2. Обработать полученную информацию</a:t>
            </a:r>
          </a:p>
          <a:p>
            <a:r>
              <a:rPr lang="ru-RU" dirty="0" smtClean="0">
                <a:solidFill>
                  <a:schemeClr val="tx1"/>
                </a:solidFill>
              </a:rPr>
              <a:t>3. Познакомиться с историей появления календарей.</a:t>
            </a:r>
          </a:p>
          <a:p>
            <a:r>
              <a:rPr lang="ru-RU" dirty="0" smtClean="0">
                <a:solidFill>
                  <a:schemeClr val="tx1"/>
                </a:solidFill>
              </a:rPr>
              <a:t>4. Исследовать задачу про календарь и треугольники.</a:t>
            </a:r>
          </a:p>
          <a:p>
            <a:r>
              <a:rPr lang="ru-RU" dirty="0" smtClean="0">
                <a:solidFill>
                  <a:schemeClr val="tx1"/>
                </a:solidFill>
              </a:rPr>
              <a:t>5. Подобрать и исследовать задачи по теме «календари».</a:t>
            </a:r>
          </a:p>
          <a:p>
            <a:r>
              <a:rPr lang="ru-RU" dirty="0" smtClean="0">
                <a:solidFill>
                  <a:schemeClr val="tx1"/>
                </a:solidFill>
              </a:rPr>
              <a:t>6. Выявить, какими особенностями обладают настенные календари.</a:t>
            </a:r>
          </a:p>
          <a:p>
            <a:endParaRPr lang="ru-RU" dirty="0">
              <a:solidFill>
                <a:schemeClr val="tx1"/>
              </a:solidFill>
            </a:endParaRPr>
          </a:p>
        </p:txBody>
      </p:sp>
    </p:spTree>
    <p:extLst>
      <p:ext uri="{BB962C8B-B14F-4D97-AF65-F5344CB8AC3E}">
        <p14:creationId xmlns:p14="http://schemas.microsoft.com/office/powerpoint/2010/main" val="2326961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ru-RU" dirty="0" smtClean="0">
                <a:solidFill>
                  <a:schemeClr val="tx1"/>
                </a:solidFill>
              </a:rPr>
              <a:t>Учебные задачи:</a:t>
            </a:r>
          </a:p>
          <a:p>
            <a:r>
              <a:rPr lang="ru-RU" dirty="0" smtClean="0">
                <a:solidFill>
                  <a:schemeClr val="tx1"/>
                </a:solidFill>
              </a:rPr>
              <a:t>1. Получится ли равнобедренный прямоугольный треугольник, если соединить числа 10, 20 и 30 января в 1997 году?</a:t>
            </a:r>
          </a:p>
          <a:p>
            <a:r>
              <a:rPr lang="ru-RU" dirty="0" smtClean="0">
                <a:solidFill>
                  <a:schemeClr val="tx1"/>
                </a:solidFill>
              </a:rPr>
              <a:t>2. Каков будет результат, если будем соединять числа 10, 20 и 30 в марте в 1997 году?</a:t>
            </a:r>
          </a:p>
          <a:p>
            <a:r>
              <a:rPr lang="ru-RU" dirty="0" smtClean="0">
                <a:solidFill>
                  <a:schemeClr val="tx1"/>
                </a:solidFill>
              </a:rPr>
              <a:t>3. Получится ли равнобедренный прямоугольный треугольник, если соединим другие числа в мае 1997 года?</a:t>
            </a:r>
            <a:endParaRPr lang="ru-RU" dirty="0">
              <a:solidFill>
                <a:schemeClr val="tx1"/>
              </a:solidFill>
            </a:endParaRPr>
          </a:p>
        </p:txBody>
      </p:sp>
    </p:spTree>
    <p:extLst>
      <p:ext uri="{BB962C8B-B14F-4D97-AF65-F5344CB8AC3E}">
        <p14:creationId xmlns:p14="http://schemas.microsoft.com/office/powerpoint/2010/main" val="371188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Основная часть</a:t>
            </a:r>
            <a:endParaRPr lang="ru-RU" dirty="0"/>
          </a:p>
        </p:txBody>
      </p:sp>
      <p:sp>
        <p:nvSpPr>
          <p:cNvPr id="3" name="Объект 2"/>
          <p:cNvSpPr>
            <a:spLocks noGrp="1"/>
          </p:cNvSpPr>
          <p:nvPr>
            <p:ph idx="1"/>
          </p:nvPr>
        </p:nvSpPr>
        <p:spPr/>
        <p:txBody>
          <a:bodyPr/>
          <a:lstStyle/>
          <a:p>
            <a:pPr marL="457200" indent="-457200">
              <a:buAutoNum type="arabicPeriod"/>
            </a:pPr>
            <a:r>
              <a:rPr lang="ru-RU" dirty="0" smtClean="0">
                <a:solidFill>
                  <a:schemeClr val="tx1"/>
                </a:solidFill>
              </a:rPr>
              <a:t>История возникновения календарей.</a:t>
            </a:r>
          </a:p>
          <a:p>
            <a:pPr marL="0" indent="0">
              <a:buNone/>
            </a:pPr>
            <a:r>
              <a:rPr lang="ru-RU" dirty="0">
                <a:solidFill>
                  <a:schemeClr val="tx1"/>
                </a:solidFill>
              </a:rPr>
              <a:t>Календарь — это система счисления больших промежутков времени, основанная на периодичности видимых движений небесных тел. Календари существовали уже 6000 лет назад. Само слово «календарь» пришло из Древнего Рима. Так назывались долговые книги, куда ростовщики ежемесячно заносили проценты. Это происходило в первый день месяца, который раньше называли «календ».</a:t>
            </a:r>
          </a:p>
        </p:txBody>
      </p:sp>
    </p:spTree>
    <p:extLst>
      <p:ext uri="{BB962C8B-B14F-4D97-AF65-F5344CB8AC3E}">
        <p14:creationId xmlns:p14="http://schemas.microsoft.com/office/powerpoint/2010/main" val="2327941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dirty="0">
                <a:solidFill>
                  <a:schemeClr val="tx1"/>
                </a:solidFill>
              </a:rPr>
              <a:t>Одними из первых создателей календарей были жители Древнего Шумера (находился на территории Ирака). Они пользовались лунным календарем, основанным на наблюдении за движением Луны. С его помощью можно согласовать сутки и лунный месяц. </a:t>
            </a:r>
            <a:endParaRPr lang="ru-RU" dirty="0" smtClean="0">
              <a:solidFill>
                <a:schemeClr val="tx1"/>
              </a:solidFill>
            </a:endParaRPr>
          </a:p>
          <a:p>
            <a:r>
              <a:rPr lang="ru-RU" dirty="0" smtClean="0">
                <a:solidFill>
                  <a:schemeClr val="tx1"/>
                </a:solidFill>
              </a:rPr>
              <a:t>В </a:t>
            </a:r>
            <a:r>
              <a:rPr lang="ru-RU" dirty="0" err="1">
                <a:solidFill>
                  <a:schemeClr val="tx1"/>
                </a:solidFill>
              </a:rPr>
              <a:t>древнешумерском</a:t>
            </a:r>
            <a:r>
              <a:rPr lang="ru-RU" dirty="0">
                <a:solidFill>
                  <a:schemeClr val="tx1"/>
                </a:solidFill>
              </a:rPr>
              <a:t> году было 354 дня, и состоял он из 12 месяцев по 29 и 30 суток. Позднее, когда вавилонские жрецы-астрономы определили, что год состоит из 365,6 суток, прежний календарь переработали, он стал лунно-солнечным.</a:t>
            </a:r>
          </a:p>
          <a:p>
            <a:endParaRPr lang="ru-RU" dirty="0">
              <a:solidFill>
                <a:schemeClr val="tx1"/>
              </a:solidFill>
            </a:endParaRPr>
          </a:p>
        </p:txBody>
      </p:sp>
    </p:spTree>
    <p:extLst>
      <p:ext uri="{BB962C8B-B14F-4D97-AF65-F5344CB8AC3E}">
        <p14:creationId xmlns:p14="http://schemas.microsoft.com/office/powerpoint/2010/main" val="20460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solidFill>
                  <a:schemeClr val="tx1"/>
                </a:solidFill>
              </a:rPr>
              <a:t>Еще в те времена, когда только начинали формироваться первые персидские государства, древние земледельцы уже имели свой календарь и знали: есть в году сутки, когда самый короткий день сменяет самая длинная ночь. Этот день самой продолжительной ночи и самого короткого дня называется днем зимнего солнцеворота и по современному календарю приходится на 22 декабря. </a:t>
            </a:r>
            <a:endParaRPr lang="ru-RU" dirty="0" smtClean="0">
              <a:solidFill>
                <a:schemeClr val="tx1"/>
              </a:solidFill>
            </a:endParaRPr>
          </a:p>
          <a:p>
            <a:r>
              <a:rPr lang="ru-RU" dirty="0" smtClean="0">
                <a:solidFill>
                  <a:schemeClr val="tx1"/>
                </a:solidFill>
              </a:rPr>
              <a:t>Много </a:t>
            </a:r>
            <a:r>
              <a:rPr lang="ru-RU" dirty="0">
                <a:solidFill>
                  <a:schemeClr val="tx1"/>
                </a:solidFill>
              </a:rPr>
              <a:t>веков назад в этот день древние земледельцы праздновали рождение бога Солнца — Митры. Праздничное действо включало много обязательных обрядов, с помощью которых люди помогали Митре родиться и победить злодейку Зиму, обеспечивая приход Весны и начало земледельческих работ. Все это было для наших предков очень серьезным занятием, ведь от своевременного прихода весны зависела сама их жизнь.</a:t>
            </a:r>
          </a:p>
          <a:p>
            <a:endParaRPr lang="ru-RU" dirty="0"/>
          </a:p>
        </p:txBody>
      </p:sp>
    </p:spTree>
    <p:extLst>
      <p:ext uri="{BB962C8B-B14F-4D97-AF65-F5344CB8AC3E}">
        <p14:creationId xmlns:p14="http://schemas.microsoft.com/office/powerpoint/2010/main" val="248635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solidFill>
                  <a:schemeClr val="tx1"/>
                </a:solidFill>
              </a:rPr>
              <a:t>2. Треугольник</a:t>
            </a:r>
          </a:p>
          <a:p>
            <a:pPr marL="0" indent="0">
              <a:buNone/>
            </a:pPr>
            <a:r>
              <a:rPr lang="ru-RU" b="1" dirty="0" err="1">
                <a:solidFill>
                  <a:schemeClr val="tx1"/>
                </a:solidFill>
              </a:rPr>
              <a:t>Треуго́льник</a:t>
            </a:r>
            <a:r>
              <a:rPr lang="ru-RU" dirty="0">
                <a:solidFill>
                  <a:schemeClr val="tx1"/>
                </a:solidFill>
              </a:rPr>
              <a:t> (в евклидовом пространстве) — геометрическая фигура, образованная тремя отрезками, которые соединяют три точки, не лежащие на одной прямой. Указанные три точки называются </a:t>
            </a:r>
            <a:r>
              <a:rPr lang="ru-RU" i="1" dirty="0">
                <a:solidFill>
                  <a:schemeClr val="tx1"/>
                </a:solidFill>
              </a:rPr>
              <a:t>вершинами</a:t>
            </a:r>
            <a:r>
              <a:rPr lang="ru-RU" dirty="0">
                <a:solidFill>
                  <a:schemeClr val="tx1"/>
                </a:solidFill>
              </a:rPr>
              <a:t> треугольника, а отрезки — </a:t>
            </a:r>
            <a:r>
              <a:rPr lang="ru-RU" i="1" dirty="0">
                <a:solidFill>
                  <a:schemeClr val="tx1"/>
                </a:solidFill>
              </a:rPr>
              <a:t>сторонами</a:t>
            </a:r>
            <a:r>
              <a:rPr lang="ru-RU" dirty="0">
                <a:solidFill>
                  <a:schemeClr val="tx1"/>
                </a:solidFill>
              </a:rPr>
              <a:t> </a:t>
            </a:r>
            <a:r>
              <a:rPr lang="ru-RU" dirty="0"/>
              <a:t>треугольника.</a:t>
            </a:r>
            <a:endParaRPr lang="ru-RU" dirty="0">
              <a:solidFill>
                <a:schemeClr val="tx1"/>
              </a:solidFill>
            </a:endParaRPr>
          </a:p>
        </p:txBody>
      </p:sp>
    </p:spTree>
    <p:extLst>
      <p:ext uri="{BB962C8B-B14F-4D97-AF65-F5344CB8AC3E}">
        <p14:creationId xmlns:p14="http://schemas.microsoft.com/office/powerpoint/2010/main" val="3464889958"/>
      </p:ext>
    </p:extLst>
  </p:cSld>
  <p:clrMapOvr>
    <a:masterClrMapping/>
  </p:clrMapOvr>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Метропол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docProps/app.xml><?xml version="1.0" encoding="utf-8"?>
<Properties xmlns="http://schemas.openxmlformats.org/officeDocument/2006/extended-properties" xmlns:vt="http://schemas.openxmlformats.org/officeDocument/2006/docPropsVTypes">
  <Template>TM03457491[[fn=Метрополия]]</Template>
  <TotalTime>227</TotalTime>
  <Words>1911</Words>
  <Application>Microsoft Office PowerPoint</Application>
  <PresentationFormat>Широкоэкранный</PresentationFormat>
  <Paragraphs>693</Paragraphs>
  <Slides>38</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38</vt:i4>
      </vt:variant>
    </vt:vector>
  </HeadingPairs>
  <TitlesOfParts>
    <vt:vector size="41" baseType="lpstr">
      <vt:lpstr>Arial</vt:lpstr>
      <vt:lpstr>Calibri Light</vt:lpstr>
      <vt:lpstr>Метрополия</vt:lpstr>
      <vt:lpstr>Мини-проект «Математика в календарях»</vt:lpstr>
      <vt:lpstr>                              Введение</vt:lpstr>
      <vt:lpstr>Презентация PowerPoint</vt:lpstr>
      <vt:lpstr>Цель и задачи</vt:lpstr>
      <vt:lpstr>Презентация PowerPoint</vt:lpstr>
      <vt:lpstr>Основная часть</vt:lpstr>
      <vt:lpstr>Презентация PowerPoint</vt:lpstr>
      <vt:lpstr>Презентация PowerPoint</vt:lpstr>
      <vt:lpstr>Презентация PowerPoint</vt:lpstr>
      <vt:lpstr>Задача</vt:lpstr>
      <vt:lpstr>Исследование</vt:lpstr>
      <vt:lpstr>Исследование</vt:lpstr>
      <vt:lpstr>Январь 1997</vt:lpstr>
      <vt:lpstr>Февраль 1997</vt:lpstr>
      <vt:lpstr>                Март 1997</vt:lpstr>
      <vt:lpstr>Апрель 1997</vt:lpstr>
      <vt:lpstr>                                              Май 1997</vt:lpstr>
      <vt:lpstr>Июнь 1997</vt:lpstr>
      <vt:lpstr>Июль 1997</vt:lpstr>
      <vt:lpstr>Август 1997</vt:lpstr>
      <vt:lpstr>Сентябрь 1997</vt:lpstr>
      <vt:lpstr>Октябрь 1997</vt:lpstr>
      <vt:lpstr>Ноябрь 1997</vt:lpstr>
      <vt:lpstr>Декабрь 1997</vt:lpstr>
      <vt:lpstr>Презентация PowerPoint</vt:lpstr>
      <vt:lpstr>Таинственные квадраты в календарях</vt:lpstr>
      <vt:lpstr>Примеры</vt:lpstr>
      <vt:lpstr>Презентация PowerPoint</vt:lpstr>
      <vt:lpstr>Презентация PowerPoint</vt:lpstr>
      <vt:lpstr>Презентация PowerPoint</vt:lpstr>
      <vt:lpstr>Презентация PowerPoint</vt:lpstr>
      <vt:lpstr>Презентация PowerPoint</vt:lpstr>
      <vt:lpstr>Особенности календарей</vt:lpstr>
      <vt:lpstr>Задача про календарь</vt:lpstr>
      <vt:lpstr>Презентация PowerPoint</vt:lpstr>
      <vt:lpstr>Ответы на учебные задачи</vt:lpstr>
      <vt:lpstr>Выводы</vt:lpstr>
      <vt:lpstr>Литература</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Мини-проект «Математика в календарях»</dc:title>
  <dc:creator>Кирилл Губкин</dc:creator>
  <cp:lastModifiedBy>Кирилл Губкин</cp:lastModifiedBy>
  <cp:revision>22</cp:revision>
  <dcterms:created xsi:type="dcterms:W3CDTF">2017-03-03T14:53:09Z</dcterms:created>
  <dcterms:modified xsi:type="dcterms:W3CDTF">2017-03-14T17:58:35Z</dcterms:modified>
</cp:coreProperties>
</file>