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3" r:id="rId2"/>
    <p:sldId id="286" r:id="rId3"/>
    <p:sldId id="290" r:id="rId4"/>
    <p:sldId id="257" r:id="rId5"/>
    <p:sldId id="258" r:id="rId6"/>
    <p:sldId id="267" r:id="rId7"/>
    <p:sldId id="291" r:id="rId8"/>
    <p:sldId id="292" r:id="rId9"/>
    <p:sldId id="285" r:id="rId10"/>
    <p:sldId id="264" r:id="rId11"/>
    <p:sldId id="265" r:id="rId12"/>
    <p:sldId id="266" r:id="rId13"/>
    <p:sldId id="260" r:id="rId14"/>
    <p:sldId id="281" r:id="rId15"/>
    <p:sldId id="282" r:id="rId16"/>
    <p:sldId id="280" r:id="rId17"/>
    <p:sldId id="274" r:id="rId18"/>
    <p:sldId id="275" r:id="rId19"/>
    <p:sldId id="276" r:id="rId20"/>
    <p:sldId id="277" r:id="rId21"/>
    <p:sldId id="279" r:id="rId22"/>
    <p:sldId id="269" r:id="rId23"/>
    <p:sldId id="270" r:id="rId24"/>
    <p:sldId id="271" r:id="rId25"/>
    <p:sldId id="272" r:id="rId26"/>
    <p:sldId id="293" r:id="rId27"/>
    <p:sldId id="278" r:id="rId28"/>
    <p:sldId id="284" r:id="rId29"/>
    <p:sldId id="283" r:id="rId30"/>
    <p:sldId id="262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E17AB-18B9-4641-98C3-0893CCA9ACC1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C8D5-7CC4-484D-985F-1C975E26C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57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C8D5-7CC4-484D-985F-1C975E26CD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66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C8D5-7CC4-484D-985F-1C975E26CD3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87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950" y="1069196"/>
            <a:ext cx="9144000" cy="143985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Научный форум молодых исследователей «Шаг в Будущее»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Загадочный «квадрат Пифагора»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86256"/>
            <a:ext cx="8643966" cy="2571744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Бухтоярова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Сергеевна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Ярково</a:t>
            </a:r>
          </a:p>
          <a:p>
            <a:pPr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Ганихина  Антонина  Владимировна</a:t>
            </a:r>
          </a:p>
          <a:p>
            <a:pPr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pPr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Ярково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с. Ярково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1"/>
            <a:ext cx="7258072" cy="36147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 такой исторической личностью, как Пифагор, мы знакомимся еще в школе. Теорема Пифагора и другие открытия, названные в честь великого математика, конечно же, всем знакомы, но одним из самых интересных и захватывающих открытий можно назвать «квадрат Пифагора».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Психоматрица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651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Пифагор, получивший знания о числах от египетских жрецов, привнес в них свое начало – математический аспект, основанный на гармонии квадрата, фигуры, имеющей множество осей симметрии. </a:t>
            </a:r>
          </a:p>
          <a:p>
            <a:r>
              <a:rPr lang="ru-RU" dirty="0" smtClean="0"/>
              <a:t>Пифагор и его ученики заметно расширили возможности системы египтян, дополнив значения отдельных цифр значениями целевых линий квадрата Пифагора. </a:t>
            </a:r>
          </a:p>
          <a:p>
            <a:r>
              <a:rPr lang="ru-RU" dirty="0"/>
              <a:t>Психоматрица – характеристика человека по дате рождения.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Как выглядит квадрат Пифагора?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34771" y="2927987"/>
            <a:ext cx="4485701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Интересно! </a:t>
            </a:r>
          </a:p>
          <a:p>
            <a:r>
              <a:rPr lang="ru-RU" dirty="0" smtClean="0"/>
              <a:t>Сумма </a:t>
            </a:r>
            <a:r>
              <a:rPr lang="ru-RU" dirty="0"/>
              <a:t>чисел левого ряда (1 + 2 </a:t>
            </a:r>
            <a:r>
              <a:rPr lang="ru-RU" dirty="0" smtClean="0"/>
              <a:t>+ </a:t>
            </a:r>
            <a:r>
              <a:rPr lang="ru-RU" dirty="0"/>
              <a:t>3 = 6) равна сумме чисел среднего ряда (4 + 5 + 6 = </a:t>
            </a:r>
            <a:r>
              <a:rPr lang="ru-RU" dirty="0" smtClean="0"/>
              <a:t>15</a:t>
            </a:r>
            <a:r>
              <a:rPr lang="ru-RU" dirty="0"/>
              <a:t>, то есть 1 + 5 = 6) и сумме чисел правого ряда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</a:t>
            </a:r>
            <a:r>
              <a:rPr lang="ru-RU" dirty="0"/>
              <a:t>7 + </a:t>
            </a:r>
            <a:r>
              <a:rPr lang="ru-RU" dirty="0" smtClean="0"/>
              <a:t> </a:t>
            </a:r>
            <a:r>
              <a:rPr lang="ru-RU" dirty="0"/>
              <a:t>8 + 9 = 24, то есть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2 </a:t>
            </a:r>
            <a:r>
              <a:rPr lang="ru-RU" dirty="0"/>
              <a:t>+ 4 = 6).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34949" y="1015913"/>
            <a:ext cx="8225483" cy="1886508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b="1" dirty="0" smtClean="0"/>
              <a:t>Этот </a:t>
            </a:r>
            <a:r>
              <a:rPr lang="ru-RU" b="1" dirty="0"/>
              <a:t>квадрат состоит из 9 клеток, по три в каждом ряду. Они включают обработанные данные, согласно дате рождения исследуемого человека.</a:t>
            </a:r>
          </a:p>
          <a:p>
            <a:endParaRPr lang="ru-RU" dirty="0"/>
          </a:p>
        </p:txBody>
      </p:sp>
      <p:pic>
        <p:nvPicPr>
          <p:cNvPr id="4" name="Объект 3" descr="https://i10.fotocdn.net/s12/26/gallery_m/29/2319981593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9" y="2902421"/>
            <a:ext cx="4277073" cy="3955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же нужен </a:t>
            </a:r>
            <a:br>
              <a:rPr lang="ru-RU" dirty="0" smtClean="0"/>
            </a:br>
            <a:r>
              <a:rPr lang="ru-RU" dirty="0" smtClean="0"/>
              <a:t>«квадрат Пифагора»?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360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Издавна каждая цифра таила в себе некоторую информацию. В первую очередь, квадрат </a:t>
            </a:r>
            <a:r>
              <a:rPr lang="ru-RU" sz="2400" dirty="0"/>
              <a:t>П</a:t>
            </a:r>
            <a:r>
              <a:rPr lang="ru-RU" sz="2400" dirty="0" smtClean="0"/>
              <a:t>ифагора  определяет характер человека и количество биоэнергии в нем, далее следует внутренний склад и уровень здоровья. Важными показателями становятся и степень приземленности, и мера таланта.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267744" y="4143002"/>
            <a:ext cx="6419056" cy="271499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Древние греки писали квадрат Пифагора на особых табличках и клали те таблички в амфоры, где хранились слитки золота и серебра, меры зерна или вычесанная шерсть – главные богатства эпохи Античности, – полагая, что магические цифры Пифагора помогут приумножить все </a:t>
            </a:r>
            <a:r>
              <a:rPr lang="ru-RU" dirty="0" smtClean="0"/>
              <a:t>это.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Значение  строк </a:t>
            </a:r>
            <a:r>
              <a:rPr lang="ru-RU" i="1" dirty="0" err="1"/>
              <a:t>психоматрицы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670994"/>
          <a:ext cx="7072362" cy="422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/>
                <a:gridCol w="3536181"/>
              </a:tblGrid>
              <a:tr h="25426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</a:tr>
              <a:tr h="1207755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Первая строка (1, 4, 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отвечает за целеустремленность человека, умение отстоять свои взгляды, ставить перед собой цели и задачи.</a:t>
                      </a:r>
                      <a:endParaRPr lang="ru-RU" dirty="0"/>
                    </a:p>
                  </a:txBody>
                  <a:tcPr/>
                </a:tc>
              </a:tr>
              <a:tr h="826359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Вторая строка (2, 5, 8)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отвечает за качество семьянина, стремление иметь семью, находиться среди своих близких.</a:t>
                      </a:r>
                      <a:endParaRPr lang="ru-RU" dirty="0"/>
                    </a:p>
                  </a:txBody>
                  <a:tcPr/>
                </a:tc>
              </a:tr>
              <a:tr h="1398454">
                <a:tc>
                  <a:txBody>
                    <a:bodyPr/>
                    <a:lstStyle/>
                    <a:p>
                      <a:r>
                        <a:rPr lang="ru-RU" dirty="0" smtClean="0"/>
                        <a:t>Третья строка (3, 6, 9)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указывает на стабильность человека (привычки, привязанности, боязнь и нежелание перемен).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120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Значение столбцов </a:t>
            </a:r>
            <a:r>
              <a:rPr lang="ru-RU" i="1" dirty="0" err="1"/>
              <a:t>психоматрицы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714488"/>
          <a:ext cx="821537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61511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Столбцы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 </a:t>
                      </a:r>
                      <a:endParaRPr lang="ru-RU" dirty="0"/>
                    </a:p>
                  </a:txBody>
                  <a:tcPr/>
                </a:tc>
              </a:tr>
              <a:tr h="1988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Первый столбец (1, 2, 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определяет силу самооценки человека. В этом качестве заключено желание выделить себя из толпы, показаться более яркой личностью (ум, разговор, одежда, косметика и т.д.)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446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Второй столбец (4, 5, 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выражает устремление человека к материальной независимости, обустройству своего быта, обеспечению семьи материально.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32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Третий столбец (7, 8, 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отвечает за талант человека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41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/>
              <a:t>Качественное </a:t>
            </a:r>
            <a:r>
              <a:rPr lang="ru-RU" sz="2800" i="1" dirty="0"/>
              <a:t>изменение характеристик в зависимости от количества цифр в линии</a:t>
            </a:r>
            <a:r>
              <a:rPr lang="ru-RU" sz="2800" b="1" i="1" dirty="0"/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71604" y="1285860"/>
            <a:ext cx="7115196" cy="464347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Цифр </a:t>
            </a:r>
            <a:r>
              <a:rPr lang="ru-RU" dirty="0"/>
              <a:t>нет или одна цифра – линия очень слабая и качество отсутствует или </a:t>
            </a:r>
            <a:r>
              <a:rPr lang="ru-RU" dirty="0" smtClean="0"/>
              <a:t>очень слабое</a:t>
            </a:r>
            <a:r>
              <a:rPr lang="ru-RU" dirty="0"/>
              <a:t>.  </a:t>
            </a:r>
          </a:p>
          <a:p>
            <a:pPr lvl="0"/>
            <a:r>
              <a:rPr lang="ru-RU" dirty="0"/>
              <a:t>Две цифры в линии – считается нормой при условии, что человек уделяет внимание этому качеству.</a:t>
            </a:r>
          </a:p>
          <a:p>
            <a:pPr lvl="0"/>
            <a:r>
              <a:rPr lang="ru-RU" dirty="0"/>
              <a:t>Три цифры в линии – к такому качеству применима приставка «экстра». При необходимости человек может резко усилить это качество.</a:t>
            </a:r>
          </a:p>
          <a:p>
            <a:pPr lvl="0"/>
            <a:r>
              <a:rPr lang="ru-RU" dirty="0"/>
              <a:t>Четыре цифры в линии – качество развито сильно, но не до предела.</a:t>
            </a:r>
          </a:p>
          <a:p>
            <a:pPr lvl="0"/>
            <a:r>
              <a:rPr lang="ru-RU" dirty="0"/>
              <a:t>Пять цифр в линии – максимум по силе развития качества, пик, предел, дальнейшее усиление не даст результата.</a:t>
            </a:r>
          </a:p>
          <a:p>
            <a:r>
              <a:rPr lang="ru-RU" dirty="0"/>
              <a:t>Шесть и более цифр в линии – качество перегружено, что чаще всего приводит к его резкому падению, приспособлению под других людей.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97568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3300" i="1" dirty="0" smtClean="0"/>
              <a:t/>
            </a:r>
            <a:br>
              <a:rPr lang="ru-RU" sz="3300" i="1" dirty="0" smtClean="0"/>
            </a:br>
            <a:r>
              <a:rPr lang="ru-RU" sz="3300" i="1" dirty="0" smtClean="0"/>
              <a:t>Смысловое </a:t>
            </a:r>
            <a:r>
              <a:rPr lang="ru-RU" sz="3300" i="1" dirty="0"/>
              <a:t>содержание «клеток судьбы».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642918"/>
          <a:ext cx="421484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293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Единицы отвечают за Характер человека:</a:t>
                      </a:r>
                    </a:p>
                  </a:txBody>
                  <a:tcPr/>
                </a:tc>
              </a:tr>
              <a:tr h="498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Если в вашем квадрате только одна единица – вы человек, наделенный эгоистичным характером.</a:t>
                      </a:r>
                    </a:p>
                  </a:txBody>
                  <a:tcPr/>
                </a:tc>
              </a:tr>
              <a:tr h="498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11 – натура эгоистичная, но время от времени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способная проявить заботу о ближнем.</a:t>
                      </a:r>
                    </a:p>
                  </a:txBody>
                  <a:tcPr/>
                </a:tc>
              </a:tr>
              <a:tr h="2934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111 —  характер устойчивый, человек положительный.</a:t>
                      </a:r>
                    </a:p>
                  </a:txBody>
                  <a:tcPr/>
                </a:tc>
              </a:tr>
              <a:tr h="498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1111 – этот человек обладает очень сильным и волевым характером.</a:t>
                      </a:r>
                    </a:p>
                  </a:txBody>
                  <a:tcPr/>
                </a:tc>
              </a:tr>
              <a:tr h="498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11111 – ну, этого человека можно смело назвать диктатором и самодуром.</a:t>
                      </a:r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111111 – крайне неприятный человек, достаточно жесток, но ради любимых и дорогих людей пойдет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практически на все.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00562" y="2857496"/>
          <a:ext cx="450056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2"/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i="1" dirty="0" smtClean="0"/>
                        <a:t>Двойки отвечают за биоэнергетику человека.</a:t>
                      </a:r>
                      <a:endParaRPr lang="ru-RU" sz="1400" dirty="0" smtClean="0"/>
                    </a:p>
                  </a:txBody>
                  <a:tcPr/>
                </a:tc>
              </a:tr>
              <a:tr h="8901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Если в вашем ряде цифр двоек нет – это говорит о том, что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ваше биополе очень слабое. В целом это довольно не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плохие люди, но при случае не против поживиться за чужой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счет.</a:t>
                      </a:r>
                    </a:p>
                  </a:txBody>
                  <a:tcPr/>
                </a:tc>
              </a:tr>
              <a:tr h="488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2 – хоть таким людям биоэнергетики хватает, но спортом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заниматься просто необходимо.</a:t>
                      </a:r>
                    </a:p>
                  </a:txBody>
                  <a:tcPr/>
                </a:tc>
              </a:tr>
              <a:tr h="488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22 – биоэнергетики хватает не только для собственных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нужд, но и могут ей поделиться, например лечить.</a:t>
                      </a:r>
                    </a:p>
                  </a:txBody>
                  <a:tcPr/>
                </a:tc>
              </a:tr>
              <a:tr h="2871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222 – такого человека можно смело назвать экстрасенсом.</a:t>
                      </a:r>
                    </a:p>
                  </a:txBody>
                  <a:tcPr/>
                </a:tc>
              </a:tr>
              <a:tr h="488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2222 – такие люди имеют головокружительный успех у противоположного пола.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956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0893"/>
          <a:ext cx="4643470" cy="315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</a:tblGrid>
              <a:tr h="5412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1" dirty="0" smtClean="0"/>
                        <a:t>Тройки отвечают за внутреннюю организованность человека и его способность к наукам.</a:t>
                      </a:r>
                      <a:endParaRPr lang="ru-RU" sz="1400" b="0" dirty="0" smtClean="0"/>
                    </a:p>
                  </a:txBody>
                  <a:tcPr/>
                </a:tc>
              </a:tr>
              <a:tr h="5412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Если троек нет – человек аккуратный, пунктуальный, воспитанный, культурный.</a:t>
                      </a:r>
                      <a:endParaRPr lang="ru-RU" sz="1400" dirty="0" smtClean="0"/>
                    </a:p>
                  </a:txBody>
                  <a:tcPr/>
                </a:tc>
              </a:tr>
              <a:tr h="6438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3 – человек настроения. Таких людей раздражает беспорядок, но порядок они наводят так же в зависимости от настроения.</a:t>
                      </a:r>
                    </a:p>
                  </a:txBody>
                  <a:tcPr/>
                </a:tc>
              </a:tr>
              <a:tr h="412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33 – человек точных наук, они даются ему довольно легко.</a:t>
                      </a:r>
                    </a:p>
                  </a:txBody>
                  <a:tcPr/>
                </a:tc>
              </a:tr>
              <a:tr h="2394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333 – К точным наукам  имеют хорошие способности.</a:t>
                      </a:r>
                    </a:p>
                  </a:txBody>
                  <a:tcPr/>
                </a:tc>
              </a:tr>
              <a:tr h="4347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3333 – аккуратны до педантизма. Могут стать отличными учеными.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14810" y="3288194"/>
          <a:ext cx="4714908" cy="271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</a:tblGrid>
              <a:tr h="3351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1" dirty="0" smtClean="0"/>
                        <a:t>Четверки отвечают за здоровье.</a:t>
                      </a:r>
                      <a:endParaRPr lang="ru-RU" sz="1400" b="0" dirty="0" smtClean="0"/>
                    </a:p>
                  </a:txBody>
                  <a:tcPr/>
                </a:tc>
              </a:tr>
              <a:tr h="450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Если четверок нет, можно с уверенностью сказать, что человек этот весьма болезненный.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4 – здоровье обычное, проблемы начинаются только в преклонном возрасте.</a:t>
                      </a:r>
                    </a:p>
                  </a:txBody>
                  <a:tcPr/>
                </a:tc>
              </a:tr>
              <a:tr h="4139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44 – темпераментный и живой человек, обладающий отменным здоровьем.</a:t>
                      </a:r>
                    </a:p>
                  </a:txBody>
                  <a:tcPr/>
                </a:tc>
              </a:tr>
              <a:tr h="46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444 – то же, что и при двух четверках, только более ярко выражено.</a:t>
                      </a:r>
                    </a:p>
                  </a:txBody>
                  <a:tcPr/>
                </a:tc>
              </a:tr>
              <a:tr h="234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4444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и более – очень</a:t>
                      </a:r>
                      <a:r>
                        <a:rPr lang="ru-RU" sz="1400" b="0" baseline="0" dirty="0" smtClean="0"/>
                        <a:t> устойчив к заболеваниям.</a:t>
                      </a:r>
                      <a:endParaRPr lang="ru-RU" sz="14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364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14291"/>
          <a:ext cx="550069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694"/>
              </a:tblGrid>
              <a:tr h="294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Пятерки отвечают за врожденную интуицию.</a:t>
                      </a:r>
                    </a:p>
                  </a:txBody>
                  <a:tcPr/>
                </a:tc>
              </a:tr>
              <a:tr h="705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Если пятерки отсутствуют, то можно сказать, что такой человек</a:t>
                      </a:r>
                    </a:p>
                    <a:p>
                      <a:pPr>
                        <a:buNone/>
                      </a:pPr>
                      <a:r>
                        <a:rPr lang="ru-RU" sz="1400" b="0" dirty="0" smtClean="0"/>
                        <a:t>предприимчив и активен, обдумывает свои действия, но  часто </a:t>
                      </a:r>
                    </a:p>
                    <a:p>
                      <a:pPr>
                        <a:buNone/>
                      </a:pPr>
                      <a:r>
                        <a:rPr lang="ru-RU" sz="1400" b="0" dirty="0" smtClean="0"/>
                        <a:t>совершает ошибки. </a:t>
                      </a: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5 – информационный канал открыт, то не достаточно для того, чтобы </a:t>
                      </a:r>
                    </a:p>
                    <a:p>
                      <a:pPr>
                        <a:buNone/>
                      </a:pPr>
                      <a:r>
                        <a:rPr lang="ru-RU" sz="1400" b="0" dirty="0" smtClean="0"/>
                        <a:t>не совершать жизненных ошибок.</a:t>
                      </a: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55 – очень развитая интуиция, такие люди могут выбрать своим </a:t>
                      </a:r>
                    </a:p>
                    <a:p>
                      <a:pPr>
                        <a:buNone/>
                      </a:pPr>
                      <a:r>
                        <a:rPr lang="ru-RU" sz="1400" b="0" dirty="0" smtClean="0"/>
                        <a:t>призванием деятельность связанную с расследованиями.</a:t>
                      </a:r>
                    </a:p>
                  </a:txBody>
                  <a:tcPr/>
                </a:tc>
              </a:tr>
              <a:tr h="294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555 – у таких людей ярко развито ясновидение.</a:t>
                      </a:r>
                    </a:p>
                  </a:txBody>
                  <a:tcPr/>
                </a:tc>
              </a:tr>
              <a:tr h="705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 smtClean="0"/>
                        <a:t>5555 – человек за гранью возможного, таким людям подвластны </a:t>
                      </a:r>
                    </a:p>
                    <a:p>
                      <a:pPr>
                        <a:buNone/>
                      </a:pPr>
                      <a:r>
                        <a:rPr lang="ru-RU" sz="1400" b="0" dirty="0" smtClean="0"/>
                        <a:t>время и пространство, это люди способные выходить в другие измерения.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3286124"/>
          <a:ext cx="6143636" cy="335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36"/>
              </a:tblGrid>
              <a:tr h="4204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Шестерки – работа.</a:t>
                      </a:r>
                    </a:p>
                  </a:txBody>
                  <a:tcPr/>
                </a:tc>
              </a:tr>
              <a:tr h="5874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Человек без шестерок в этой жизни должен получить профессию. Он не любит физический труд, но заниматься им ему просто необходимо.</a:t>
                      </a:r>
                    </a:p>
                  </a:txBody>
                  <a:tcPr/>
                </a:tc>
              </a:tr>
              <a:tr h="5874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6 —  такой человек может думать об учебе, но физический труд ему необходим.</a:t>
                      </a:r>
                    </a:p>
                  </a:txBody>
                  <a:tcPr/>
                </a:tc>
              </a:tr>
              <a:tr h="5874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66 – физический труд доставляет удовольствие, и чаще всего такие люди и занимаются им в качестве развлечения или хобби.</a:t>
                      </a:r>
                    </a:p>
                  </a:txBody>
                  <a:tcPr/>
                </a:tc>
              </a:tr>
              <a:tr h="5874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666 – такой человек обладает повышенной темпераментностью и привлекательностью.</a:t>
                      </a:r>
                    </a:p>
                  </a:txBody>
                  <a:tcPr/>
                </a:tc>
              </a:tr>
              <a:tr h="587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/>
                        <a:t>6666 – ну, а такой человек должен заниматься тяжелым физическим трудом, причем очень много работать.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673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«</a:t>
            </a:r>
            <a:r>
              <a:rPr lang="ru-RU" dirty="0"/>
              <a:t>Все, что познается, имеет число, ибо невозможно ни понять ничего, ни познать без него»</a:t>
            </a:r>
            <a:br>
              <a:rPr lang="ru-RU" dirty="0"/>
            </a:br>
            <a:r>
              <a:rPr lang="ru-RU" dirty="0"/>
              <a:t>                              Пифагор.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https://mirror-venus.ru/wp-content/uploads/2016/10/6dBIx9OEgT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708920"/>
            <a:ext cx="3538736" cy="3907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43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643182"/>
          <a:ext cx="364330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</a:tblGrid>
              <a:tr h="3736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Семерки расскажут нам о том,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насколько талантлив человек.</a:t>
                      </a:r>
                    </a:p>
                  </a:txBody>
                  <a:tcPr/>
                </a:tc>
              </a:tr>
              <a:tr h="3736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Нет семерок, значит человек с тяжелой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судьбой.</a:t>
                      </a:r>
                    </a:p>
                  </a:txBody>
                  <a:tcPr/>
                </a:tc>
              </a:tr>
              <a:tr h="3736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7 —  таланты такого человека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довольно ярко выражены.</a:t>
                      </a:r>
                    </a:p>
                  </a:txBody>
                  <a:tcPr/>
                </a:tc>
              </a:tr>
              <a:tr h="6814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77 – человек очень талантливый,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обладает врожденным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художественным и музыкальным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вкусом. </a:t>
                      </a:r>
                    </a:p>
                  </a:txBody>
                  <a:tcPr/>
                </a:tc>
              </a:tr>
              <a:tr h="5275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777 – у таких людей на роду написано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преодолевать препятствия, для них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жизнь окажется довольно трудной.</a:t>
                      </a:r>
                    </a:p>
                  </a:txBody>
                  <a:tcPr/>
                </a:tc>
              </a:tr>
              <a:tr h="5275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7777 – таким людям необходимо во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всем проявлять осторожность и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Осмотрительность.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7686" y="428604"/>
          <a:ext cx="4429156" cy="337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</a:tblGrid>
              <a:tr h="358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Восьмерки – ответственность.</a:t>
                      </a:r>
                    </a:p>
                  </a:txBody>
                  <a:tcPr/>
                </a:tc>
              </a:tr>
              <a:tr h="501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Если нет ни одной восьмерки то такого человека можно смело назвать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безответственным. </a:t>
                      </a:r>
                    </a:p>
                  </a:txBody>
                  <a:tcPr/>
                </a:tc>
              </a:tr>
              <a:tr h="501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8 – у такого человека чувство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ответственности развито  довольно хорошо.</a:t>
                      </a:r>
                    </a:p>
                  </a:txBody>
                  <a:tcPr/>
                </a:tc>
              </a:tr>
              <a:tr h="7077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88 – очень ответственная натура, всегда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готов протянуть руку помощи ближнему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своему.</a:t>
                      </a:r>
                    </a:p>
                  </a:txBody>
                  <a:tcPr/>
                </a:tc>
              </a:tr>
              <a:tr h="501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888 —  ну, у этого человека просто на роду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написано служить человечеству.</a:t>
                      </a:r>
                    </a:p>
                  </a:txBody>
                  <a:tcPr/>
                </a:tc>
              </a:tr>
              <a:tr h="501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8888 – очень способный к точным наукам и </a:t>
                      </a:r>
                    </a:p>
                    <a:p>
                      <a:pPr>
                        <a:buNone/>
                      </a:pPr>
                      <a:r>
                        <a:rPr lang="ru-RU" sz="1400" b="0" i="0" dirty="0" smtClean="0"/>
                        <a:t>парапсихологии человек.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220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14546" y="1736536"/>
          <a:ext cx="4714908" cy="226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</a:tblGrid>
              <a:tr h="404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 Девятка отвечает за ум.</a:t>
                      </a:r>
                    </a:p>
                  </a:txBody>
                  <a:tcPr/>
                </a:tc>
              </a:tr>
              <a:tr h="666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 9 – в этом случае можно порекомендовать заняться развитием ума, как-то от рождения его все же недостаточно. </a:t>
                      </a:r>
                      <a:endParaRPr lang="ru-RU" sz="1400" b="0" i="0" dirty="0"/>
                    </a:p>
                  </a:txBody>
                  <a:tcPr/>
                </a:tc>
              </a:tr>
              <a:tr h="4354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99 – умный, но ленивый человек, может учиться легко без напряжения, но не хочет.</a:t>
                      </a:r>
                    </a:p>
                  </a:txBody>
                  <a:tcPr/>
                </a:tc>
              </a:tr>
              <a:tr h="1315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999 – человек не только умный, но и удачливый.</a:t>
                      </a:r>
                    </a:p>
                  </a:txBody>
                  <a:tcPr/>
                </a:tc>
              </a:tr>
              <a:tr h="2554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dirty="0" smtClean="0"/>
                        <a:t>9999 – почти гений, но жестокий и грубый человек.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080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Вычисление Квадрата Пифагора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20448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Квадрат Пифагора рассчитывается очень </a:t>
            </a:r>
            <a:r>
              <a:rPr lang="ru-RU" dirty="0" smtClean="0"/>
              <a:t>просто:</a:t>
            </a:r>
          </a:p>
          <a:p>
            <a:pPr marL="0" indent="0">
              <a:buNone/>
            </a:pPr>
            <a:r>
              <a:rPr lang="ru-RU" dirty="0" smtClean="0"/>
              <a:t>    Выпишем </a:t>
            </a:r>
            <a:r>
              <a:rPr lang="ru-RU" dirty="0"/>
              <a:t>числовой ряд </a:t>
            </a:r>
            <a:r>
              <a:rPr lang="ru-RU" dirty="0" smtClean="0"/>
              <a:t> </a:t>
            </a:r>
            <a:r>
              <a:rPr lang="ru-RU" dirty="0"/>
              <a:t>даты </a:t>
            </a:r>
            <a:r>
              <a:rPr lang="ru-RU" dirty="0" smtClean="0"/>
              <a:t>рождения.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Например, мой день рождения 14.08.2003 год.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Числовой ряд – 14082003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75856" y="4005064"/>
            <a:ext cx="5410944" cy="21210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1. Вычислим первое число. Для расчета первого числа необходимо сложить все цифры числового ряда даты рождения: 1+4+8+2+3=18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662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31523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2. </a:t>
            </a:r>
            <a:r>
              <a:rPr lang="ru-RU" dirty="0"/>
              <a:t>Вычислим второе число. Для расчета второго числа необходимо сложить цифры, из которых состоит первое число </a:t>
            </a:r>
            <a:r>
              <a:rPr lang="ru-RU" dirty="0" smtClean="0"/>
              <a:t>1+8=9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3. Вычислим </a:t>
            </a:r>
            <a:r>
              <a:rPr lang="ru-RU" dirty="0"/>
              <a:t>третье число. Для расчета третьего числа необходимо вычесть из первого числа первую цифру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всего ряда, умноженную на 2 (постоянный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множитель), т.е. 18-1*2=16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28926" y="4786322"/>
            <a:ext cx="4978896" cy="1440160"/>
          </a:xfrm>
        </p:spPr>
        <p:txBody>
          <a:bodyPr>
            <a:normAutofit fontScale="92500"/>
          </a:bodyPr>
          <a:lstStyle/>
          <a:p>
            <a:r>
              <a:rPr lang="ru-RU" dirty="0"/>
              <a:t>Если дата рождения начинается на 0 (01)-0 отбрасывается, умножается 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543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4. </a:t>
            </a:r>
            <a:r>
              <a:rPr lang="ru-RU" dirty="0"/>
              <a:t>Вычислим четвертое число. Для вычисления четвертого числа необходимо сложить цифры, из которых состоит третье число </a:t>
            </a:r>
            <a:r>
              <a:rPr lang="ru-RU" dirty="0" smtClean="0"/>
              <a:t>1+6=7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2068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квадрат Пифагора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14876" y="192880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Теперь запишем полученные числа после даты рождения (кроме цифры 0)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14823189167</a:t>
            </a:r>
            <a:endParaRPr lang="ru-RU" dirty="0"/>
          </a:p>
          <a:p>
            <a:r>
              <a:rPr lang="ru-RU" dirty="0" smtClean="0"/>
              <a:t>Занесем </a:t>
            </a:r>
            <a:r>
              <a:rPr lang="ru-RU" dirty="0"/>
              <a:t>в </a:t>
            </a:r>
            <a:r>
              <a:rPr lang="ru-RU" dirty="0" smtClean="0"/>
              <a:t>квадрат: в </a:t>
            </a:r>
            <a:r>
              <a:rPr lang="ru-RU" dirty="0"/>
              <a:t>квадрат 1 впишите все полученные единицы, в квадрат два – двойки, в квадрат три – тройки и так далее.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688353"/>
              </p:ext>
            </p:extLst>
          </p:nvPr>
        </p:nvGraphicFramePr>
        <p:xfrm>
          <a:off x="1000100" y="2071678"/>
          <a:ext cx="3429024" cy="22145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43008"/>
                <a:gridCol w="1188728"/>
                <a:gridCol w="1097288"/>
              </a:tblGrid>
              <a:tr h="7381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3789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62198046"/>
              </p:ext>
            </p:extLst>
          </p:nvPr>
        </p:nvGraphicFramePr>
        <p:xfrm>
          <a:off x="214282" y="428605"/>
          <a:ext cx="8586789" cy="579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62"/>
                <a:gridCol w="7387927"/>
              </a:tblGrid>
              <a:tr h="617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характер устойчивый, человек положительный.</a:t>
                      </a:r>
                      <a:endParaRPr lang="ru-RU" sz="1400" dirty="0"/>
                    </a:p>
                  </a:txBody>
                  <a:tcPr/>
                </a:tc>
              </a:tr>
              <a:tr h="448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– Хоть мне биоэнергетики и хватает, но спортом заниматься просто необходимо</a:t>
                      </a:r>
                      <a:endParaRPr lang="ru-RU" sz="1400" dirty="0"/>
                    </a:p>
                  </a:txBody>
                  <a:tcPr/>
                </a:tc>
              </a:tr>
              <a:tr h="883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– Человек настроения. Меня раздражает беспорядок, но порядок я навожу так же в зависимости от настроения.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26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– Здоровье обычное, проблемы начинаются только в преклонном возрасте.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67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5 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 связи с отсутствием пятерок в моем квадрате, можно сказать, что я человек предприимчивый и активный, обдумываю свои действия</a:t>
                      </a:r>
                      <a:endParaRPr lang="ru-RU" sz="1400" dirty="0"/>
                    </a:p>
                  </a:txBody>
                  <a:tcPr/>
                </a:tc>
              </a:tr>
              <a:tr h="626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—  я думаю об учебе, но физический труд мне так же необходим.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26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—  таланты у меня довольно ярко выражены. Я очень целеустремленный человек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13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88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 Имея две восьмерки в квадрате я очень  ответственная натура, всегда готова протянуть руку  помощи ближнему человеку.</a:t>
                      </a:r>
                      <a:endParaRPr lang="ru-RU" sz="1400" dirty="0"/>
                    </a:p>
                  </a:txBody>
                  <a:tcPr/>
                </a:tc>
              </a:tr>
              <a:tr h="689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–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А вот  развивать ум и память мне обязательно нужно, т.к. в квадрате одна «9».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928858" y="59293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 одноклассников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8793905"/>
              </p:ext>
            </p:extLst>
          </p:nvPr>
        </p:nvGraphicFramePr>
        <p:xfrm>
          <a:off x="72252" y="1142990"/>
          <a:ext cx="9001156" cy="5769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284"/>
                <a:gridCol w="1704603"/>
                <a:gridCol w="940773"/>
                <a:gridCol w="668994"/>
                <a:gridCol w="668994"/>
                <a:gridCol w="670644"/>
                <a:gridCol w="670644"/>
                <a:gridCol w="670644"/>
                <a:gridCol w="670644"/>
                <a:gridCol w="670644"/>
                <a:gridCol w="670644"/>
                <a:gridCol w="670644"/>
              </a:tblGrid>
              <a:tr h="37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Фамилия, имя ученика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Дата рождения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«1»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«2»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«3»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«4»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«5»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«6»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«7»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«8»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«9»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Архиреева</a:t>
                      </a:r>
                      <a:r>
                        <a:rPr lang="ru-RU" sz="1100" dirty="0">
                          <a:effectLst/>
                        </a:rPr>
                        <a:t> Татьяна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15.08.03.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Баженов Вадим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03.04.03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Брагин Егор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28.08.03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Бухтоярова Кристина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14.08.03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Важенина Кристина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28.08.03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Губкин Кирилл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02.01.04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Губкина Ольга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10.04.03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Дюрягин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Виталий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25.02.03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Елькин Михаил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08.03.03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Ершов Данил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12.06.03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Иванова Алена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27.01.03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Лаврентьева Кристина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07.07.03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Малькова Дина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28.10.03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Мишарин Дмитрий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15.07. 03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-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77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Насрутдинов Эдуард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13.03.03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Ожгибесов Максим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01.07.03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Паршкова Олеся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27.05.02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222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77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Петрова Анастасия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22.03.03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Репин Максим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02.07.03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Савкин Андрей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17.11.03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Сайбель Альбина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14.03.03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Севрюгин Алексей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25.08.03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Семижонова Арина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27.08.03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Уляшева Дарья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03.06.03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33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77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Хлопотова Анастасия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30.04.03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333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66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Холодилова Виктория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12.11.03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11111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88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Шарипова Эсмира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03.04.03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333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66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Шу Анна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10.03.03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4" marR="543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73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84" y="1600200"/>
            <a:ext cx="667850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 smtClean="0"/>
              <a:t>Проанализировав квадраты одноклассников, хочу сказать, что в нашем классе 39% учащихся  с волевым и сильным характером, у 28% учеников сильное биополе, 46% имеют хорошие способности в учебе и точные науки им даются легко, 35% очень ответственны и готовы помочь ближним, 10% очень умны, но ленивы</a:t>
            </a:r>
            <a:r>
              <a:rPr lang="ru-RU" sz="2800" dirty="0" smtClean="0"/>
              <a:t>. </a:t>
            </a:r>
            <a:r>
              <a:rPr lang="ru-RU" sz="2800" dirty="0"/>
              <a:t>Зато всем остальным, т.к. не имеют «9» просто необходимо развивать </a:t>
            </a:r>
            <a:r>
              <a:rPr lang="ru-RU" sz="2800" dirty="0" smtClean="0"/>
              <a:t>ум и память!</a:t>
            </a:r>
            <a:endParaRPr lang="ru-RU" sz="2800" dirty="0"/>
          </a:p>
          <a:p>
            <a:endParaRPr lang="ru-RU" sz="96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85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Расчет «квадрата Пифагора» известных людей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5514" y="2708921"/>
            <a:ext cx="8928485" cy="4149080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Анализируя квадрат Пифагора известных людей, мы видим: что у </a:t>
            </a:r>
            <a:r>
              <a:rPr lang="ru-RU" sz="1800" b="1" dirty="0" smtClean="0"/>
              <a:t>Путина В.  и  Распутина Г</a:t>
            </a:r>
            <a:r>
              <a:rPr lang="ru-RU" sz="1800" dirty="0" smtClean="0"/>
              <a:t>. ,  очень сильный и волевой характер, очень сильное биополе, они могут обладать экстрасенсорными способностями. Григорий Распутин всегда готов помочь близким (88), а физический труд ему доставляет удовольствие (66). Наличие </a:t>
            </a:r>
            <a:r>
              <a:rPr lang="ru-RU" sz="1800" dirty="0"/>
              <a:t>77 семерок у В. Путина говорит о том, что он очень талантлив, обладает врожденным художественным и музыкальным вкусом.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b="1" dirty="0" smtClean="0"/>
              <a:t>                           Наполеон</a:t>
            </a:r>
            <a:r>
              <a:rPr lang="ru-RU" sz="1800" dirty="0" smtClean="0"/>
              <a:t> имеет устойчивый характер(111), науки ему даются хорошо 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 </a:t>
            </a:r>
            <a:r>
              <a:rPr lang="ru-RU" sz="1800" dirty="0" smtClean="0"/>
              <a:t>                        (33), имеет очень развитую интуицию (55). Наличие </a:t>
            </a:r>
            <a:r>
              <a:rPr lang="ru-RU" sz="1800" dirty="0"/>
              <a:t>777 у Наполеона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                          показывает</a:t>
            </a:r>
            <a:r>
              <a:rPr lang="ru-RU" sz="1800" dirty="0"/>
              <a:t>, что </a:t>
            </a:r>
            <a:r>
              <a:rPr lang="ru-RU" sz="1800" dirty="0" smtClean="0"/>
              <a:t>у </a:t>
            </a:r>
            <a:r>
              <a:rPr lang="ru-RU" sz="1800" dirty="0"/>
              <a:t>таких людей на роду написано преодолевать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/>
              <a:t> </a:t>
            </a:r>
            <a:r>
              <a:rPr lang="ru-RU" sz="1800" dirty="0" smtClean="0"/>
              <a:t>                            препятствия</a:t>
            </a:r>
            <a:r>
              <a:rPr lang="ru-RU" sz="1800" dirty="0"/>
              <a:t>, для них жизнь </a:t>
            </a:r>
            <a:r>
              <a:rPr lang="ru-RU" sz="1800" dirty="0" smtClean="0"/>
              <a:t>окажется </a:t>
            </a:r>
            <a:r>
              <a:rPr lang="ru-RU" sz="1800" dirty="0"/>
              <a:t>довольно трудной</a:t>
            </a:r>
            <a:r>
              <a:rPr lang="ru-RU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800" b="1" dirty="0" smtClean="0"/>
              <a:t>                                     </a:t>
            </a:r>
            <a:r>
              <a:rPr lang="ru-RU" sz="1800" b="1" dirty="0" err="1" smtClean="0"/>
              <a:t>А.С.Пушкин</a:t>
            </a:r>
            <a:r>
              <a:rPr lang="ru-RU" sz="1800" dirty="0" smtClean="0"/>
              <a:t> натура эгоистичная (11), биоэнергетики много, может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даже    поделиться (22), науки даются ему легко (33),  очень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развита интуиция (55),  таланты довольно ярко выражены (7). 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Имея 999 в своем квадрате говорит о том, что человек не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только очень умный, но и удачливый.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 </a:t>
            </a:r>
            <a:r>
              <a:rPr lang="ru-RU" sz="1800" dirty="0" smtClean="0"/>
              <a:t>                       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 smtClean="0"/>
              <a:t> 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572594"/>
              </p:ext>
            </p:extLst>
          </p:nvPr>
        </p:nvGraphicFramePr>
        <p:xfrm>
          <a:off x="215515" y="1253778"/>
          <a:ext cx="8712970" cy="1520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437"/>
                <a:gridCol w="576064"/>
                <a:gridCol w="576064"/>
                <a:gridCol w="576064"/>
                <a:gridCol w="504056"/>
                <a:gridCol w="504056"/>
                <a:gridCol w="504056"/>
                <a:gridCol w="504056"/>
                <a:gridCol w="504056"/>
                <a:gridCol w="540061"/>
              </a:tblGrid>
              <a:tr h="28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«1»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Путин В.В</a:t>
                      </a:r>
                      <a:r>
                        <a:rPr lang="ru-RU" sz="1600" dirty="0" smtClean="0">
                          <a:effectLst/>
                        </a:rPr>
                        <a:t>. (07.05.1978)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Наполеон Бонапарт (15.08.1769)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Пушкин А.С</a:t>
                      </a:r>
                      <a:r>
                        <a:rPr lang="ru-RU" sz="1600" dirty="0" smtClean="0">
                          <a:effectLst/>
                        </a:rPr>
                        <a:t>. (26.05.1799)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999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Распутин Г.Е</a:t>
                      </a:r>
                      <a:r>
                        <a:rPr lang="ru-RU" sz="1600" dirty="0" smtClean="0">
                          <a:effectLst/>
                        </a:rPr>
                        <a:t>. (21.01.1869)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98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554" y="1285860"/>
            <a:ext cx="5357850" cy="53835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Содержание</a:t>
            </a:r>
          </a:p>
          <a:p>
            <a:pPr>
              <a:buNone/>
            </a:pPr>
            <a:r>
              <a:rPr lang="ru-RU" sz="2900" dirty="0" smtClean="0"/>
              <a:t>Введение</a:t>
            </a:r>
          </a:p>
          <a:p>
            <a:pPr>
              <a:buNone/>
            </a:pPr>
            <a:r>
              <a:rPr lang="ru-RU" sz="2900" dirty="0" smtClean="0"/>
              <a:t>Глава </a:t>
            </a:r>
            <a:r>
              <a:rPr lang="en-US" sz="2900" dirty="0" smtClean="0"/>
              <a:t>I</a:t>
            </a:r>
            <a:r>
              <a:rPr lang="ru-RU" sz="2900" dirty="0" smtClean="0"/>
              <a:t>. История создания </a:t>
            </a:r>
            <a:r>
              <a:rPr lang="ru-RU" sz="2900" dirty="0" err="1" smtClean="0"/>
              <a:t>психоматриц</a:t>
            </a:r>
            <a:r>
              <a:rPr lang="ru-RU" sz="2900" dirty="0" smtClean="0"/>
              <a:t>.</a:t>
            </a:r>
          </a:p>
          <a:p>
            <a:pPr>
              <a:buNone/>
            </a:pPr>
            <a:r>
              <a:rPr lang="ru-RU" sz="2900" dirty="0" smtClean="0"/>
              <a:t>Глава</a:t>
            </a:r>
            <a:r>
              <a:rPr lang="en-US" sz="2900" dirty="0" smtClean="0"/>
              <a:t>II</a:t>
            </a:r>
            <a:r>
              <a:rPr lang="ru-RU" sz="2900" dirty="0" smtClean="0"/>
              <a:t>. «Влияние </a:t>
            </a:r>
            <a:r>
              <a:rPr lang="ru-RU" sz="2900" dirty="0" err="1" smtClean="0"/>
              <a:t>психоматриц</a:t>
            </a:r>
            <a:r>
              <a:rPr lang="ru-RU" sz="2900" dirty="0" smtClean="0"/>
              <a:t> на характер</a:t>
            </a:r>
          </a:p>
          <a:p>
            <a:pPr>
              <a:buNone/>
            </a:pPr>
            <a:r>
              <a:rPr lang="ru-RU" sz="2900" dirty="0" smtClean="0"/>
              <a:t>человека».</a:t>
            </a:r>
          </a:p>
          <a:p>
            <a:pPr>
              <a:buNone/>
            </a:pPr>
            <a:r>
              <a:rPr lang="ru-RU" sz="2900" dirty="0" smtClean="0"/>
              <a:t>2.1 Как выглядит квадрат Пифагора?</a:t>
            </a:r>
            <a:endParaRPr lang="ru-RU" sz="2900" dirty="0"/>
          </a:p>
          <a:p>
            <a:pPr>
              <a:buNone/>
            </a:pPr>
            <a:r>
              <a:rPr lang="ru-RU" sz="2900" dirty="0" smtClean="0"/>
              <a:t>2.2 Значение строк и столбцов.</a:t>
            </a:r>
          </a:p>
          <a:p>
            <a:pPr>
              <a:buNone/>
            </a:pPr>
            <a:r>
              <a:rPr lang="ru-RU" sz="2900" dirty="0" smtClean="0"/>
              <a:t>2.3 Смысловое содержание «клеток судьбы».</a:t>
            </a:r>
          </a:p>
          <a:p>
            <a:pPr>
              <a:buNone/>
            </a:pPr>
            <a:r>
              <a:rPr lang="ru-RU" sz="2900" dirty="0" smtClean="0"/>
              <a:t>Глава </a:t>
            </a:r>
            <a:r>
              <a:rPr lang="en-US" sz="2900" dirty="0" smtClean="0"/>
              <a:t>III</a:t>
            </a:r>
            <a:r>
              <a:rPr lang="ru-RU" sz="2900" dirty="0" smtClean="0"/>
              <a:t>. Вычисление квадрата Пифагора</a:t>
            </a:r>
          </a:p>
          <a:p>
            <a:pPr>
              <a:buNone/>
            </a:pPr>
            <a:r>
              <a:rPr lang="ru-RU" sz="2900" dirty="0" smtClean="0"/>
              <a:t>3.1 Мой квадрат Пифагора.</a:t>
            </a:r>
          </a:p>
          <a:p>
            <a:pPr>
              <a:buNone/>
            </a:pPr>
            <a:r>
              <a:rPr lang="ru-RU" sz="2900" dirty="0" smtClean="0"/>
              <a:t>3.2  Вычисление и составление </a:t>
            </a:r>
            <a:r>
              <a:rPr lang="ru-RU" sz="2900" dirty="0" err="1" smtClean="0"/>
              <a:t>психоматриц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учащихся 7 «а» класса.</a:t>
            </a:r>
          </a:p>
          <a:p>
            <a:pPr>
              <a:buNone/>
            </a:pPr>
            <a:r>
              <a:rPr lang="ru-RU" sz="2900" dirty="0" smtClean="0"/>
              <a:t>3.3 Расчет «квадрата Пифагора» известных</a:t>
            </a:r>
          </a:p>
          <a:p>
            <a:pPr>
              <a:buNone/>
            </a:pPr>
            <a:r>
              <a:rPr lang="ru-RU" sz="2900" dirty="0" smtClean="0"/>
              <a:t>людей.</a:t>
            </a:r>
          </a:p>
          <a:p>
            <a:pPr>
              <a:buNone/>
            </a:pPr>
            <a:r>
              <a:rPr lang="ru-RU" sz="2900" dirty="0" smtClean="0"/>
              <a:t>Глава </a:t>
            </a:r>
            <a:r>
              <a:rPr lang="en-US" sz="2900" dirty="0" smtClean="0"/>
              <a:t>IV</a:t>
            </a:r>
            <a:r>
              <a:rPr lang="ru-RU" sz="2900" dirty="0" smtClean="0"/>
              <a:t>. Другие магические квадраты.</a:t>
            </a:r>
          </a:p>
          <a:p>
            <a:pPr>
              <a:buNone/>
            </a:pPr>
            <a:r>
              <a:rPr lang="ru-RU" sz="2900" dirty="0" smtClean="0"/>
              <a:t>Заключение. </a:t>
            </a:r>
          </a:p>
          <a:p>
            <a:pPr>
              <a:buNone/>
            </a:pPr>
            <a:r>
              <a:rPr lang="ru-RU" sz="2900" dirty="0" smtClean="0"/>
              <a:t>Список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43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Квадрат Парацельса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Особенность </a:t>
            </a:r>
            <a:r>
              <a:rPr lang="ru-RU" dirty="0"/>
              <a:t>этого квадрата в том, что он просчитывается и сверху вниз (подобно квадрату Пифагора), и справа налево по числу 15, то есть 1 + 5 = 6 (так же как и у Пифагора). Но поскольку Парацельс был целителем, он строил свой квадрат для </a:t>
            </a:r>
            <a:r>
              <a:rPr lang="ru-RU" b="1" i="1" dirty="0"/>
              <a:t>помощи коррекции и </a:t>
            </a:r>
            <a:r>
              <a:rPr lang="ru-RU" b="1" i="1" dirty="0" smtClean="0"/>
              <a:t>  эволюции </a:t>
            </a:r>
            <a:r>
              <a:rPr lang="ru-RU" b="1" i="1" dirty="0"/>
              <a:t>физического тела</a:t>
            </a:r>
            <a:r>
              <a:rPr lang="ru-RU" dirty="0" smtClean="0"/>
              <a:t>.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Так </a:t>
            </a:r>
            <a:r>
              <a:rPr lang="ru-RU" dirty="0"/>
              <a:t>что этот квадрат полезно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держать </a:t>
            </a:r>
            <a:r>
              <a:rPr lang="ru-RU" dirty="0"/>
              <a:t>написанным на кусочке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кожи </a:t>
            </a:r>
            <a:r>
              <a:rPr lang="ru-RU" dirty="0"/>
              <a:t>или натуральной ткани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(</a:t>
            </a:r>
            <a:r>
              <a:rPr lang="ru-RU" dirty="0"/>
              <a:t>шелк, лен) в изголовье кровати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или </a:t>
            </a:r>
            <a:r>
              <a:rPr lang="ru-RU" dirty="0"/>
              <a:t>под подушкой во время болезни.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9111756"/>
              </p:ext>
            </p:extLst>
          </p:nvPr>
        </p:nvGraphicFramePr>
        <p:xfrm>
          <a:off x="107504" y="3933055"/>
          <a:ext cx="2952327" cy="2821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109"/>
                <a:gridCol w="984109"/>
                <a:gridCol w="984109"/>
              </a:tblGrid>
              <a:tr h="94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4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4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Квадрат Юпитера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218890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Есть и еще один могущественный квадрат, именуемый квадратом </a:t>
            </a:r>
            <a:r>
              <a:rPr lang="ru-RU" b="1" dirty="0"/>
              <a:t>Юпитера</a:t>
            </a:r>
            <a:r>
              <a:rPr lang="ru-RU" dirty="0"/>
              <a:t>. Он состоит уже не из трех сторон, а из </a:t>
            </a:r>
            <a:r>
              <a:rPr lang="ru-RU" dirty="0" smtClean="0"/>
              <a:t>четырех. </a:t>
            </a:r>
            <a:r>
              <a:rPr lang="ru-RU" dirty="0"/>
              <a:t>Сумма любой стороны квадрата Юпитера – 34 – одно из магических чисел. Этот квадрат «выше» квадратов Пифагора или Парацельса, ибо в сумме имеет не 6, а 7 (3 + 4). То есть он </a:t>
            </a:r>
            <a:r>
              <a:rPr lang="ru-RU" dirty="0" smtClean="0"/>
              <a:t>приближен </a:t>
            </a:r>
            <a:r>
              <a:rPr lang="ru-RU" dirty="0"/>
              <a:t>не к </a:t>
            </a:r>
            <a:r>
              <a:rPr lang="ru-RU" dirty="0" smtClean="0"/>
              <a:t>материальной энергии </a:t>
            </a:r>
            <a:r>
              <a:rPr lang="ru-RU" dirty="0"/>
              <a:t>(6), а к </a:t>
            </a:r>
            <a:r>
              <a:rPr lang="ru-RU" b="1" i="1" dirty="0"/>
              <a:t>духовной</a:t>
            </a:r>
            <a:r>
              <a:rPr lang="ru-RU" dirty="0"/>
              <a:t>, которая традиционно выражается цифрой 7.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25552" y="3971664"/>
            <a:ext cx="5061248" cy="233765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Это </a:t>
            </a:r>
            <a:r>
              <a:rPr lang="ru-RU" b="1" i="1" dirty="0"/>
              <a:t>квадрат славы и </a:t>
            </a:r>
            <a:r>
              <a:rPr lang="ru-RU" b="1" i="1" dirty="0" smtClean="0"/>
              <a:t>господства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 Если </a:t>
            </a:r>
            <a:r>
              <a:rPr lang="ru-RU" dirty="0"/>
              <a:t>он вам </a:t>
            </a:r>
            <a:r>
              <a:rPr lang="ru-RU" dirty="0" smtClean="0"/>
              <a:t>пригодится</a:t>
            </a:r>
            <a:r>
              <a:rPr lang="ru-RU" dirty="0"/>
              <a:t>, перепишите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его на </a:t>
            </a:r>
            <a:r>
              <a:rPr lang="ru-RU" dirty="0"/>
              <a:t>красный шелк и положите в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южном </a:t>
            </a:r>
            <a:r>
              <a:rPr lang="ru-RU" dirty="0"/>
              <a:t>углу </a:t>
            </a:r>
            <a:r>
              <a:rPr lang="ru-RU" dirty="0" smtClean="0"/>
              <a:t> вашей </a:t>
            </a:r>
            <a:r>
              <a:rPr lang="ru-RU" dirty="0"/>
              <a:t>комнаты </a:t>
            </a:r>
            <a:r>
              <a:rPr lang="ru-RU" dirty="0" smtClean="0"/>
              <a:t>или 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квартиры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199113"/>
              </p:ext>
            </p:extLst>
          </p:nvPr>
        </p:nvGraphicFramePr>
        <p:xfrm>
          <a:off x="107504" y="3861047"/>
          <a:ext cx="3168352" cy="2925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73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14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3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12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3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3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>
                          <a:effectLst/>
                        </a:rPr>
                        <a:t>16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25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3983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03569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Мы вычислили </a:t>
            </a:r>
            <a:r>
              <a:rPr lang="ru-RU" sz="2400" dirty="0" err="1" smtClean="0"/>
              <a:t>психоматрицы</a:t>
            </a:r>
            <a:r>
              <a:rPr lang="ru-RU" sz="2400" dirty="0" smtClean="0"/>
              <a:t> учеников 7 «а» класса, изучили связь даты рождения с особенностями характера человека.</a:t>
            </a:r>
          </a:p>
          <a:p>
            <a:pPr lvl="0"/>
            <a:r>
              <a:rPr lang="ru-RU" sz="2400" dirty="0" smtClean="0"/>
              <a:t>Вы </a:t>
            </a:r>
            <a:r>
              <a:rPr lang="ru-RU" sz="2400" dirty="0"/>
              <a:t>можете пользоваться </a:t>
            </a:r>
            <a:r>
              <a:rPr lang="ru-RU" sz="2400" b="1" dirty="0"/>
              <a:t>Пифагор</a:t>
            </a:r>
            <a:r>
              <a:rPr lang="ru-RU" sz="2400" dirty="0"/>
              <a:t>овым </a:t>
            </a:r>
            <a:r>
              <a:rPr lang="ru-RU" sz="2400" dirty="0" smtClean="0"/>
              <a:t>квадратом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</a:p>
          <a:p>
            <a:pPr marL="0" lv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b="1" i="1" dirty="0" smtClean="0"/>
              <a:t>для </a:t>
            </a:r>
            <a:r>
              <a:rPr lang="ru-RU" sz="2400" b="1" i="1" dirty="0"/>
              <a:t>привлечения удачливости материального </a:t>
            </a:r>
            <a:endParaRPr lang="ru-RU" sz="2400" b="1" i="1" dirty="0" smtClean="0"/>
          </a:p>
          <a:p>
            <a:pPr marL="0" lvl="0" indent="0">
              <a:buNone/>
            </a:pPr>
            <a:r>
              <a:rPr lang="ru-RU" sz="2400" b="1" i="1" dirty="0" smtClean="0"/>
              <a:t>    мира</a:t>
            </a:r>
            <a:r>
              <a:rPr lang="ru-RU" sz="2400" dirty="0"/>
              <a:t>. </a:t>
            </a:r>
            <a:endParaRPr lang="ru-RU" sz="2400" dirty="0" smtClean="0"/>
          </a:p>
          <a:p>
            <a:pPr lvl="0"/>
            <a:r>
              <a:rPr lang="ru-RU" sz="2400" b="1" i="1" dirty="0" smtClean="0"/>
              <a:t>Для </a:t>
            </a:r>
            <a:r>
              <a:rPr lang="ru-RU" sz="2400" b="1" i="1" dirty="0"/>
              <a:t>здоровья</a:t>
            </a:r>
            <a:r>
              <a:rPr lang="ru-RU" sz="2400" dirty="0"/>
              <a:t> следует пользоваться </a:t>
            </a:r>
            <a:r>
              <a:rPr lang="ru-RU" sz="2400" dirty="0" smtClean="0"/>
              <a:t>квадратом   </a:t>
            </a:r>
            <a:r>
              <a:rPr lang="ru-RU" sz="2400" b="1" dirty="0" smtClean="0"/>
              <a:t>Парацельс</a:t>
            </a:r>
            <a:r>
              <a:rPr lang="ru-RU" sz="2400" dirty="0" smtClean="0"/>
              <a:t>а</a:t>
            </a:r>
            <a:r>
              <a:rPr lang="ru-RU" sz="2400" dirty="0"/>
              <a:t>. </a:t>
            </a:r>
            <a:endParaRPr lang="ru-RU" sz="2400" dirty="0" smtClean="0"/>
          </a:p>
          <a:p>
            <a:pPr lvl="0"/>
            <a:r>
              <a:rPr lang="ru-RU" sz="2400" b="1" i="1" dirty="0" smtClean="0"/>
              <a:t>Для </a:t>
            </a:r>
            <a:r>
              <a:rPr lang="ru-RU" sz="2400" b="1" i="1" dirty="0"/>
              <a:t>сил и могущества</a:t>
            </a:r>
            <a:r>
              <a:rPr lang="ru-RU" sz="2400" dirty="0"/>
              <a:t> </a:t>
            </a:r>
            <a:r>
              <a:rPr lang="ru-RU" sz="2400" dirty="0" smtClean="0"/>
              <a:t>пользуйтесь квадратом  Ю</a:t>
            </a:r>
            <a:r>
              <a:rPr lang="ru-RU" sz="2400" b="1" dirty="0" smtClean="0"/>
              <a:t>питер</a:t>
            </a:r>
            <a:r>
              <a:rPr lang="ru-RU" sz="2400" dirty="0" smtClean="0"/>
              <a:t>а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Однако </a:t>
            </a:r>
            <a:r>
              <a:rPr lang="ru-RU" sz="2400" dirty="0"/>
              <a:t>при работе с квадратами следует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                                      помнить   одно </a:t>
            </a:r>
            <a:r>
              <a:rPr lang="ru-RU" sz="2400" dirty="0"/>
              <a:t>правило –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    </a:t>
            </a:r>
            <a:r>
              <a:rPr lang="ru-RU" sz="2400" b="1" i="1" u="sng" dirty="0" smtClean="0"/>
              <a:t>не </a:t>
            </a:r>
            <a:r>
              <a:rPr lang="ru-RU" sz="2400" b="1" i="1" u="sng" dirty="0"/>
              <a:t>надо ничем увлекаться чересчур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39170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5" name="Рисунок 4" descr="http://grimuar.ru/wp-content/uploads/2015/11/mini-chislo-pifagor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6598">
            <a:off x="4134780" y="3140968"/>
            <a:ext cx="3491880" cy="3108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1055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76672"/>
            <a:ext cx="7426028" cy="54065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Сегодня обычным людям известно множество различных способов, как можно лучше узнать себя и предвидеть свое будущее. В этом нет ничего плохого. Именно поэтому в данной работе хочется рассказать о таком интересном способе узнать себя, как «квадрат Пифагора».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овизна проекта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МАОУ «ЯСОШ» </a:t>
            </a:r>
            <a:r>
              <a:rPr lang="ru-RU" dirty="0"/>
              <a:t>впервые применилось создание </a:t>
            </a:r>
            <a:r>
              <a:rPr lang="ru-RU" dirty="0" err="1"/>
              <a:t>психоматриц</a:t>
            </a:r>
            <a:r>
              <a:rPr lang="ru-RU" dirty="0"/>
              <a:t> для учащихся </a:t>
            </a:r>
            <a:r>
              <a:rPr lang="ru-RU" dirty="0" smtClean="0"/>
              <a:t>7 </a:t>
            </a:r>
            <a:r>
              <a:rPr lang="ru-RU" dirty="0"/>
              <a:t>классов на основе пифагорейской числовой </a:t>
            </a:r>
            <a:r>
              <a:rPr lang="ru-RU" dirty="0" smtClean="0"/>
              <a:t>системы.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Исследовать связь </a:t>
            </a:r>
          </a:p>
          <a:p>
            <a:pPr marL="0" indent="0">
              <a:buNone/>
            </a:pPr>
            <a:r>
              <a:rPr lang="ru-RU" dirty="0" smtClean="0"/>
              <a:t>даты рождения</a:t>
            </a:r>
          </a:p>
          <a:p>
            <a:pPr marL="0" indent="0">
              <a:buNone/>
            </a:pPr>
            <a:r>
              <a:rPr lang="ru-RU" dirty="0" smtClean="0"/>
              <a:t>человека с </a:t>
            </a:r>
          </a:p>
          <a:p>
            <a:pPr marL="0" indent="0">
              <a:buNone/>
            </a:pPr>
            <a:r>
              <a:rPr lang="ru-RU" dirty="0" smtClean="0"/>
              <a:t>особенностями его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характера.</a:t>
            </a:r>
          </a:p>
          <a:p>
            <a:endParaRPr lang="ru-RU" dirty="0"/>
          </a:p>
        </p:txBody>
      </p:sp>
      <p:pic>
        <p:nvPicPr>
          <p:cNvPr id="5" name="Рисунок 4" descr="http://hotery.ru/uploads/images2/rozhdennye-s-harakterom-evgenija-belonoshhenko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08"/>
          <a:stretch/>
        </p:blipFill>
        <p:spPr bwMode="auto">
          <a:xfrm rot="329834">
            <a:off x="4186130" y="1967129"/>
            <a:ext cx="3978275" cy="4066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157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Изучение литературы;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Вычисление и составление </a:t>
            </a:r>
            <a:r>
              <a:rPr lang="ru-RU" dirty="0" err="1"/>
              <a:t>психоматрицы</a:t>
            </a:r>
            <a:r>
              <a:rPr lang="ru-RU" dirty="0"/>
              <a:t> каждого </a:t>
            </a:r>
            <a:r>
              <a:rPr lang="ru-RU" dirty="0" smtClean="0"/>
              <a:t>учащегося;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Сопоставить данные изучения с собственными наблюдениями и выводами.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79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7 «а» класса МАОУ «ЯСОШ»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48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00.infourok.ru/images/doc/240/188634/1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Пифагор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Пифагор - </a:t>
            </a:r>
            <a:r>
              <a:rPr lang="ru-RU" sz="2800" dirty="0" smtClean="0"/>
              <a:t>древнегреческий философ, математик и мистик, создатель религиозно-философской школы пифагорейцев.</a:t>
            </a:r>
            <a:endParaRPr lang="ru-RU" sz="2800" dirty="0"/>
          </a:p>
        </p:txBody>
      </p:sp>
      <p:pic>
        <p:nvPicPr>
          <p:cNvPr id="4" name="Picture 4" descr="http://edikst.ru/misc/i/gallery/20304/442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972" flipH="1">
            <a:off x="6310592" y="2612507"/>
            <a:ext cx="2178069" cy="278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2662</Words>
  <Application>Microsoft Office PowerPoint</Application>
  <PresentationFormat>Экран (4:3)</PresentationFormat>
  <Paragraphs>682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Научный форум молодых исследователей «Шаг в Будущее»   Загадочный «квадрат Пифагора»</vt:lpstr>
      <vt:lpstr>Слайд 2</vt:lpstr>
      <vt:lpstr>Содержание </vt:lpstr>
      <vt:lpstr>Слайд 4</vt:lpstr>
      <vt:lpstr> Новизна проекта </vt:lpstr>
      <vt:lpstr>Цель проекта</vt:lpstr>
      <vt:lpstr>Задачи </vt:lpstr>
      <vt:lpstr>Объект исследования</vt:lpstr>
      <vt:lpstr>Пифагор </vt:lpstr>
      <vt:lpstr>Слайд 10</vt:lpstr>
      <vt:lpstr>Психоматрица</vt:lpstr>
      <vt:lpstr>Как выглядит квадрат Пифагора?  </vt:lpstr>
      <vt:lpstr>Для чего же нужен  «квадрат Пифагора»?</vt:lpstr>
      <vt:lpstr>Значение  строк психоматрицы</vt:lpstr>
      <vt:lpstr>Значение столбцов психоматрицы</vt:lpstr>
      <vt:lpstr>Качественное изменение характеристик в зависимости от количества цифр в линии: </vt:lpstr>
      <vt:lpstr> Смысловое содержание «клеток судьбы». </vt:lpstr>
      <vt:lpstr>Слайд 18</vt:lpstr>
      <vt:lpstr>Слайд 19</vt:lpstr>
      <vt:lpstr>Слайд 20</vt:lpstr>
      <vt:lpstr>Слайд 21</vt:lpstr>
      <vt:lpstr>Вычисление Квадрата Пифагора</vt:lpstr>
      <vt:lpstr>Слайд 23</vt:lpstr>
      <vt:lpstr>Слайд 24</vt:lpstr>
      <vt:lpstr>Мой квадрат Пифагора</vt:lpstr>
      <vt:lpstr>Выводы </vt:lpstr>
      <vt:lpstr>Опрос одноклассников</vt:lpstr>
      <vt:lpstr>Слайд 28</vt:lpstr>
      <vt:lpstr>Расчет «квадрата Пифагора» известных людей</vt:lpstr>
      <vt:lpstr>Квадрат Парацельса</vt:lpstr>
      <vt:lpstr>Квадрат Юпитера</vt:lpstr>
      <vt:lpstr>Заключение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 Пифагора Все, что познается, имеет число, ибо невозможно ни понять ничего, ни познать без него. Пифагор </dc:title>
  <dc:creator>User</dc:creator>
  <cp:lastModifiedBy>User</cp:lastModifiedBy>
  <cp:revision>122</cp:revision>
  <dcterms:created xsi:type="dcterms:W3CDTF">2017-01-20T15:50:25Z</dcterms:created>
  <dcterms:modified xsi:type="dcterms:W3CDTF">2017-03-26T09:34:10Z</dcterms:modified>
</cp:coreProperties>
</file>