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8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strosecret.ru/zodiakalnyj-goroskop/zodiakalnyj-goroskop-vodoley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M_2" TargetMode="External"/><Relationship Id="rId13" Type="http://schemas.openxmlformats.org/officeDocument/2006/relationships/hyperlink" Target="https://ru.wikipedia.org/wiki/%D0%93%D0%B0%D0%BD%D0%B8%D0%BC%D0%B5%D0%B4" TargetMode="External"/><Relationship Id="rId3" Type="http://schemas.openxmlformats.org/officeDocument/2006/relationships/hyperlink" Target="https://ru.wikipedia.org/wiki/%D0%97%D0%BE%D0%B4%D0%B8%D0%B0%D0%BA%D0%B0%D0%BB%D1%8C%D0%BD%D1%8B%D0%B5_%D1%81%D0%BE%D0%B7%D0%B2%D0%B5%D0%B7%D0%B4%D0%B8%D1%8F" TargetMode="External"/><Relationship Id="rId7" Type="http://schemas.openxmlformats.org/officeDocument/2006/relationships/hyperlink" Target="https://ru.wikipedia.org/wiki/%D0%94%D0%B2%D0%BE%D0%B9%D0%BD%D0%B0%D1%8F_%D0%B7%D0%B2%D0%B5%D0%B7%D0%B4%D0%B0" TargetMode="External"/><Relationship Id="rId12" Type="http://schemas.openxmlformats.org/officeDocument/2006/relationships/hyperlink" Target="https://ru.wikipedia.org/wiki/%D0%A8%D1%83%D0%BC%D0%B5%D1%80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1%81%D1%82%D0%B5%D1%80%D0%B8%D0%B7%D0%BC_(%D0%B2_%D0%B0%D1%81%D1%82%D1%80%D0%BE%D0%BD%D0%BE%D0%BC%D0%B8%D0%B8)" TargetMode="External"/><Relationship Id="rId11" Type="http://schemas.openxmlformats.org/officeDocument/2006/relationships/hyperlink" Target="https://ru.wikipedia.org/w/index.php?title=%D0%94%D0%B5%D0%BB%D1%8C%D1%82%D0%B0-%D0%90%D0%BA%D0%B2%D0%B0%D1%80%D0%B8%D0%B4%D1%8B&amp;action=edit&amp;redlink=1" TargetMode="External"/><Relationship Id="rId5" Type="http://schemas.openxmlformats.org/officeDocument/2006/relationships/hyperlink" Target="https://ru.wikipedia.org/wiki/%D0%A0%D1%8B%D0%B1%D1%8B_(%D1%81%D0%BE%D0%B7%D0%B2%D0%B5%D0%B7%D0%B4%D0%B8%D0%B5)" TargetMode="External"/><Relationship Id="rId15" Type="http://schemas.openxmlformats.org/officeDocument/2006/relationships/hyperlink" Target="https://ru.wikipedia.org/wiki/%D0%9A%D0%B5%D0%BA%D1%80%D0%BE%D0%BF%D1%81_(%D1%81%D1%8B%D0%BD_%D0%93%D0%B5%D0%B8)" TargetMode="External"/><Relationship Id="rId10" Type="http://schemas.openxmlformats.org/officeDocument/2006/relationships/hyperlink" Target="https://ru.wikipedia.org/wiki/NGC_7293" TargetMode="External"/><Relationship Id="rId4" Type="http://schemas.openxmlformats.org/officeDocument/2006/relationships/hyperlink" Target="https://ru.wikipedia.org/wiki/%D0%9A%D0%BE%D0%B7%D0%B5%D1%80%D0%BE%D0%B3_(%D1%81%D0%BE%D0%B7%D0%B2%D0%B5%D0%B7%D0%B4%D0%B8%D0%B5)" TargetMode="External"/><Relationship Id="rId9" Type="http://schemas.openxmlformats.org/officeDocument/2006/relationships/hyperlink" Target="https://ru.wikipedia.org/wiki/NGC_7009" TargetMode="External"/><Relationship Id="rId14" Type="http://schemas.openxmlformats.org/officeDocument/2006/relationships/hyperlink" Target="https://ru.wikipedia.org/wiki/%D0%94%D0%B5%D0%B2%D0%BA%D0%B0%D0%BB%D0%B8%D0%BE%D0%BD_(%D1%81%D1%8B%D0%BD_%D0%9F%D1%80%D0%BE%D0%BC%D0%B5%D1%82%D0%B5%D1%8F)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zodiack.ru/solar-system/uranus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2628" y="0"/>
            <a:ext cx="7850868" cy="71361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Научный форум молодых исследователей «Шаг в Будущее»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1371" y="1407886"/>
            <a:ext cx="8781143" cy="212876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Мини-проект</a:t>
            </a:r>
            <a:r>
              <a:rPr kumimoji="0" lang="ru-RU" sz="3600" b="0" i="0" u="none" strike="noStrike" kern="1200" cap="all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 теме: «Координатная плоскость»    «моё созвездие»</a:t>
            </a:r>
            <a:endParaRPr kumimoji="0" lang="en-US" sz="36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41132" y="3945469"/>
            <a:ext cx="7850868" cy="183847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Автор: Идрисова </a:t>
            </a:r>
            <a:r>
              <a:rPr lang="ru-RU" sz="2000" cap="all" dirty="0" err="1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валерия</a:t>
            </a:r>
            <a:r>
              <a:rPr lang="ru-RU" sz="20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000" cap="all" dirty="0" err="1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владимировна</a:t>
            </a:r>
            <a:endParaRPr lang="ru-RU" sz="2000" cap="all" dirty="0" smtClean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err="1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Маоу</a:t>
            </a:r>
            <a:r>
              <a:rPr kumimoji="0" lang="ru-RU" sz="2000" b="0" i="0" u="none" strike="noStrike" kern="1200" cap="all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</a:t>
            </a:r>
            <a:r>
              <a:rPr kumimoji="0" lang="ru-RU" sz="2000" b="0" i="0" u="none" strike="noStrike" kern="1200" cap="all" spc="0" normalizeH="0" noProof="0" dirty="0" err="1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ярковская</a:t>
            </a:r>
            <a:r>
              <a:rPr kumimoji="0" lang="ru-RU" sz="2000" b="0" i="0" u="none" strike="noStrike" kern="1200" cap="all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all" spc="0" normalizeH="0" noProof="0" dirty="0" err="1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сош</a:t>
            </a:r>
            <a:r>
              <a:rPr kumimoji="0" lang="ru-RU" sz="2000" b="0" i="0" u="none" strike="noStrike" kern="1200" cap="all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baseline="0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Научный руководитель: Ганихина</a:t>
            </a:r>
            <a:r>
              <a:rPr lang="ru-RU" sz="20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000" cap="all" dirty="0" err="1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антонина</a:t>
            </a:r>
            <a:r>
              <a:rPr lang="ru-RU" sz="20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000" cap="all" dirty="0" err="1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владимировна</a:t>
            </a:r>
            <a:endParaRPr lang="ru-RU" sz="2000" cap="all" dirty="0" smtClean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Учитель</a:t>
            </a:r>
            <a:r>
              <a:rPr kumimoji="0" lang="ru-RU" sz="2000" b="0" i="0" u="none" strike="noStrike" kern="1200" cap="all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математики</a:t>
            </a:r>
            <a:endParaRPr kumimoji="0" lang="en-US" sz="2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82799" y="6144383"/>
            <a:ext cx="7850868" cy="71361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Российская Федерация  С.Ярково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2017</a:t>
            </a:r>
            <a:r>
              <a:rPr kumimoji="0" lang="ru-RU" sz="2000" b="0" i="0" u="none" strike="noStrike" kern="1200" cap="all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год</a:t>
            </a:r>
            <a:endParaRPr kumimoji="0" lang="en-US" sz="2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59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1121229" y="595085"/>
            <a:ext cx="10131425" cy="55149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Цвета знака</a:t>
            </a:r>
            <a:br>
              <a:rPr lang="ru-RU" dirty="0" smtClean="0"/>
            </a:br>
            <a:r>
              <a:rPr lang="ru-RU" sz="2000" dirty="0" smtClean="0"/>
              <a:t> Прежде всего, Водолеям, чьей стихией является вода, можно рекомендовать холодные, неяркие цвета. Синий, </a:t>
            </a:r>
            <a:r>
              <a:rPr lang="ru-RU" sz="2000" dirty="0" err="1" smtClean="0"/>
              <a:t>голубой</a:t>
            </a:r>
            <a:r>
              <a:rPr lang="ru-RU" sz="2000" dirty="0" smtClean="0"/>
              <a:t>, зеленый – то, что вам подходит. Эти цвета будут находиться в идеальной гармонии с вашей энергетикой, помогут быть спокойным и сохранять рассудительность даже в самых сложных жизненных ситуациях.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dirty="0" smtClean="0"/>
              <a:t> Камни Водолея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Полезными камнями для Водолея считаются красный гранат, кварц, аметист и сапфир. Гранат и аметист дают силы и энергетическую подпитку для решения самых разных проблем; кварц наполняет творческой энергией; сапфир же может поправить нервное и физическое здоровье. 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4876800"/>
          </a:xfrm>
        </p:spPr>
        <p:txBody>
          <a:bodyPr/>
          <a:lstStyle/>
          <a:p>
            <a:pPr algn="ctr"/>
            <a:r>
              <a:rPr lang="ru-RU" dirty="0" smtClean="0"/>
              <a:t>Вывод:</a:t>
            </a:r>
            <a:br>
              <a:rPr lang="ru-RU" dirty="0" smtClean="0"/>
            </a:br>
            <a:r>
              <a:rPr lang="ru-RU" dirty="0" smtClean="0"/>
              <a:t>Я  научилась  строить  своё  созвездие  на координатной   плоскости  и  узнала  достаточно  много  информации  про своё  созвездие.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284" y="3251198"/>
            <a:ext cx="10580915" cy="28230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Литература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Источник: </a:t>
            </a:r>
            <a:r>
              <a:rPr lang="ru-RU" sz="2700" dirty="0" smtClean="0">
                <a:hlinkClick r:id="rId2"/>
              </a:rPr>
              <a:t>http://astrosecret.ru/zodiakalnyj-goroskop/zodiakalnyj-goroskop-vodoleya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источник:</a:t>
            </a:r>
            <a:r>
              <a:rPr lang="en-US" sz="2700" dirty="0" smtClean="0"/>
              <a:t>http://www.zodiack.ru/vodolei/vodolei-tipichnye-cherty-haraktera.htm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источник:</a:t>
            </a:r>
            <a:r>
              <a:rPr lang="en-US" sz="2700" dirty="0" smtClean="0"/>
              <a:t>https://ru.wikipedia.org/wiki/</a:t>
            </a:r>
            <a:r>
              <a:rPr lang="ru-RU" sz="2700" dirty="0" err="1" smtClean="0"/>
              <a:t>Водолей_</a:t>
            </a:r>
            <a:r>
              <a:rPr lang="ru-RU" sz="2700" dirty="0" smtClean="0"/>
              <a:t>(созвездие)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источник:</a:t>
            </a:r>
            <a:r>
              <a:rPr lang="en-US" sz="2700" dirty="0" smtClean="0"/>
              <a:t>https://ru.wikipedia.org/wiki/</a:t>
            </a:r>
            <a:r>
              <a:rPr lang="ru-RU" sz="2700" dirty="0" err="1" smtClean="0"/>
              <a:t>Декарт,_Рене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источник:</a:t>
            </a:r>
            <a:r>
              <a:rPr lang="en-US" sz="2700" dirty="0" smtClean="0"/>
              <a:t>http://lektsii.org/9-9253.html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572" y="348343"/>
            <a:ext cx="10131425" cy="5689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Задачи проекта:</a:t>
            </a:r>
            <a:br>
              <a:rPr lang="ru-RU" dirty="0" smtClean="0"/>
            </a:br>
            <a:r>
              <a:rPr lang="ru-RU" dirty="0" smtClean="0"/>
              <a:t> познакомиться  с  историей  возникновения  координатной  плоскости ; расширить  область  познания  в   рамках  выбранной  темы.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1" y="0"/>
            <a:ext cx="10131425" cy="6858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Вопросы 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1.зачем  нужны  координаты  в  жизни  человека?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 smtClean="0"/>
              <a:t>В повседневной жизни</a:t>
            </a:r>
            <a:r>
              <a:rPr lang="ru-RU" sz="2000" dirty="0" smtClean="0"/>
              <a:t> в речи взрослых мы иногда слышим такую фразу: “Оставьте мне свои координаты”. Это выражение означает, что собеседник должен оставить свой адрес или номер телефона, что и считается в этом случае координатами человека. Главное здесь в том, что по этим данным можно найти человека. Именно в этом и состоит суть координат или, как обычно говорят, системы координат: это правило, по которому определяется положение того или иного объекта.</a:t>
            </a:r>
            <a:br>
              <a:rPr lang="ru-RU" sz="2000" dirty="0" smtClean="0"/>
            </a:br>
            <a:r>
              <a:rPr lang="ru-RU" sz="2000" dirty="0" smtClean="0"/>
              <a:t>2.кто  ввел  координаты  и   кто  создал  систему  координат?</a:t>
            </a:r>
            <a:br>
              <a:rPr lang="ru-RU" sz="2000" dirty="0" smtClean="0"/>
            </a:br>
            <a:r>
              <a:rPr lang="ru-RU" sz="2000" dirty="0" smtClean="0"/>
              <a:t>Впервые  прямоугольную  систему  координат  ввел   </a:t>
            </a:r>
            <a:r>
              <a:rPr lang="ru-RU" sz="2000" dirty="0" err="1" smtClean="0"/>
              <a:t>рене</a:t>
            </a:r>
            <a:r>
              <a:rPr lang="ru-RU" sz="2000" dirty="0" smtClean="0"/>
              <a:t>  </a:t>
            </a:r>
            <a:r>
              <a:rPr lang="ru-RU" sz="2000" dirty="0" err="1" smtClean="0"/>
              <a:t>декарт</a:t>
            </a:r>
            <a:r>
              <a:rPr lang="ru-RU" sz="2000" dirty="0" smtClean="0"/>
              <a:t>  в  своей работе  «рассуждение о методе»  в 1637 </a:t>
            </a:r>
            <a:r>
              <a:rPr lang="ru-RU" sz="2000" dirty="0" err="1" smtClean="0"/>
              <a:t>году.поэтому</a:t>
            </a:r>
            <a:r>
              <a:rPr lang="ru-RU" sz="2000" dirty="0" smtClean="0"/>
              <a:t>  прямоугольную  систему  координат  также  </a:t>
            </a:r>
            <a:r>
              <a:rPr lang="ru-RU" sz="2000" dirty="0" err="1" smtClean="0"/>
              <a:t>называют-декартова</a:t>
            </a:r>
            <a:r>
              <a:rPr lang="ru-RU" sz="2000" dirty="0" smtClean="0"/>
              <a:t>   система  </a:t>
            </a:r>
            <a:r>
              <a:rPr lang="ru-RU" sz="2000" dirty="0" err="1" smtClean="0"/>
              <a:t>кординат</a:t>
            </a:r>
            <a:r>
              <a:rPr lang="ru-RU" sz="2000" dirty="0" smtClean="0"/>
              <a:t> 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675913" cy="59508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</a:t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sz="2700" dirty="0" smtClean="0"/>
              <a:t>Впервые  прямоугольные  координаты   были  видены  </a:t>
            </a:r>
            <a:r>
              <a:rPr lang="ru-RU" sz="2700" b="1" dirty="0" smtClean="0"/>
              <a:t>Рене </a:t>
            </a:r>
            <a:r>
              <a:rPr lang="ru-RU" sz="2700" b="1" dirty="0" err="1" smtClean="0"/>
              <a:t>Декартом-</a:t>
            </a:r>
            <a:r>
              <a:rPr lang="ru-RU" sz="2700" dirty="0" err="1" smtClean="0"/>
              <a:t>Французский</a:t>
            </a:r>
            <a:r>
              <a:rPr lang="ru-RU" sz="2700" dirty="0" smtClean="0"/>
              <a:t> философ, математик, механик, физик и физиолог, создатель аналитической геометрии и современной алгебраической символики, автор метода радикального сомнения в философии, механицизма в физике, предтеча рефлексологии.</a:t>
            </a:r>
            <a:br>
              <a:rPr lang="ru-RU" sz="2700" dirty="0" smtClean="0"/>
            </a:br>
            <a:r>
              <a:rPr lang="ru-RU" sz="2700" dirty="0" smtClean="0"/>
              <a:t>      Введение  прямоугольных  координат на плоскости позволило свести многие  геометрические  задачи  к  чисто  алгебраическим </a:t>
            </a:r>
            <a:r>
              <a:rPr lang="ru-RU" sz="2700" dirty="0" err="1" smtClean="0"/>
              <a:t>и,наоборот.Метод,основанный</a:t>
            </a:r>
            <a:r>
              <a:rPr lang="ru-RU" sz="2700" dirty="0" smtClean="0"/>
              <a:t> на </a:t>
            </a:r>
            <a:r>
              <a:rPr lang="ru-RU" sz="2700" dirty="0" err="1" smtClean="0"/>
              <a:t>этом,называется</a:t>
            </a:r>
            <a:r>
              <a:rPr lang="ru-RU" sz="2700" dirty="0" smtClean="0"/>
              <a:t> методом координат.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964" y="217715"/>
            <a:ext cx="2470150" cy="3509044"/>
          </a:xfrm>
          <a:prstGeom prst="rect">
            <a:avLst/>
          </a:prstGeom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914" y="3965784"/>
            <a:ext cx="2933246" cy="2649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487" y="0"/>
            <a:ext cx="10131425" cy="119017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Виды систем координат:</a:t>
            </a:r>
            <a:endParaRPr lang="ru-RU" sz="3200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1015237"/>
            <a:ext cx="2439761" cy="220398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3135086"/>
            <a:ext cx="3410857" cy="694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Прямоугольная система </a:t>
            </a:r>
            <a:endParaRPr kumimoji="0" lang="ru-RU" sz="2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plasti8-label_grap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3" y="1017472"/>
            <a:ext cx="2656115" cy="219018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824514" y="3026229"/>
            <a:ext cx="3410857" cy="694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полярная система </a:t>
            </a:r>
            <a:endParaRPr kumimoji="0" lang="ru-RU" sz="2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815943" y="2997199"/>
            <a:ext cx="3410857" cy="694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Косоугольная  система </a:t>
            </a:r>
            <a:endParaRPr kumimoji="0" lang="ru-RU" sz="2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Рисунок 15" descr="slide_6.jpg"/>
          <p:cNvPicPr>
            <a:picLocks noChangeAspect="1"/>
          </p:cNvPicPr>
          <p:nvPr/>
        </p:nvPicPr>
        <p:blipFill>
          <a:blip r:embed="rId4"/>
          <a:srcRect t="33862" r="37296"/>
          <a:stretch>
            <a:fillRect/>
          </a:stretch>
        </p:blipFill>
        <p:spPr>
          <a:xfrm>
            <a:off x="8069943" y="972457"/>
            <a:ext cx="2815770" cy="2133600"/>
          </a:xfrm>
          <a:prstGeom prst="rect">
            <a:avLst/>
          </a:prstGeom>
        </p:spPr>
      </p:pic>
      <p:pic>
        <p:nvPicPr>
          <p:cNvPr id="19" name="Рисунок 18" descr="slide_12.jpg"/>
          <p:cNvPicPr>
            <a:picLocks noChangeAspect="1"/>
          </p:cNvPicPr>
          <p:nvPr/>
        </p:nvPicPr>
        <p:blipFill>
          <a:blip r:embed="rId5"/>
          <a:srcRect l="36190" t="31534" r="14762" b="6667"/>
          <a:stretch>
            <a:fillRect/>
          </a:stretch>
        </p:blipFill>
        <p:spPr>
          <a:xfrm>
            <a:off x="2000236" y="3701143"/>
            <a:ext cx="2687877" cy="2540000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1509485" y="6163733"/>
            <a:ext cx="3410857" cy="694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сферическая система </a:t>
            </a:r>
            <a:endParaRPr kumimoji="0" lang="ru-RU" sz="2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Рисунок 22" descr="0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709" y="3759200"/>
            <a:ext cx="2649751" cy="2438400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6458856" y="6163733"/>
            <a:ext cx="3410857" cy="694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цилиндрическая система </a:t>
            </a:r>
            <a:endParaRPr kumimoji="0" lang="ru-RU" sz="2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3033486"/>
          </a:xfrm>
        </p:spPr>
        <p:txBody>
          <a:bodyPr>
            <a:normAutofit/>
          </a:bodyPr>
          <a:lstStyle/>
          <a:p>
            <a:r>
              <a:rPr lang="ru-RU" dirty="0" smtClean="0"/>
              <a:t>«В  чистой  математике  живет  всегда  художник: архитектор  и  даже  поэт».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3601" y="2622688"/>
            <a:ext cx="3801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all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/>
                <a:ea typeface="+mj-ea"/>
                <a:cs typeface="+mj-cs"/>
              </a:rPr>
              <a:t>Принсгейм</a:t>
            </a:r>
            <a:r>
              <a:rPr lang="ru-RU" sz="3600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/>
                <a:ea typeface="+mj-ea"/>
                <a:cs typeface="+mj-cs"/>
              </a:rPr>
              <a:t>  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521062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Я  родилась  в  феврале  2004 года  под  созвездием  водолей.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Водоле́й</a:t>
            </a:r>
            <a:r>
              <a:rPr lang="ru-RU" sz="2000" dirty="0" smtClean="0"/>
              <a:t> (</a:t>
            </a:r>
            <a:r>
              <a:rPr lang="ru-RU" sz="2000" dirty="0" smtClean="0">
                <a:hlinkClick r:id="rId2" tooltip="Латинский язык"/>
              </a:rPr>
              <a:t>лат.</a:t>
            </a:r>
            <a:r>
              <a:rPr lang="ru-RU" sz="2000" dirty="0" smtClean="0"/>
              <a:t> </a:t>
            </a:r>
            <a:r>
              <a:rPr lang="ru-RU" sz="2000" i="1" dirty="0" err="1" smtClean="0"/>
              <a:t>Aquarius</a:t>
            </a:r>
            <a:r>
              <a:rPr lang="ru-RU" sz="2000" dirty="0" smtClean="0"/>
              <a:t>) — большое </a:t>
            </a:r>
            <a:r>
              <a:rPr lang="ru-RU" sz="2000" dirty="0" smtClean="0">
                <a:hlinkClick r:id="rId3" tooltip="Зодиакальные созвездия"/>
              </a:rPr>
              <a:t>зодиакальное созвездие</a:t>
            </a:r>
            <a:r>
              <a:rPr lang="ru-RU" sz="2000" dirty="0" smtClean="0"/>
              <a:t>, находящееся между </a:t>
            </a:r>
            <a:r>
              <a:rPr lang="ru-RU" sz="2000" dirty="0" smtClean="0">
                <a:hlinkClick r:id="rId4" tooltip="Козерог (созвездие)"/>
              </a:rPr>
              <a:t>Козерогом</a:t>
            </a:r>
            <a:r>
              <a:rPr lang="ru-RU" sz="2000" dirty="0" smtClean="0"/>
              <a:t> и </a:t>
            </a:r>
            <a:r>
              <a:rPr lang="ru-RU" sz="2000" dirty="0" smtClean="0">
                <a:hlinkClick r:id="rId5" tooltip="Рыбы (созвездие)"/>
              </a:rPr>
              <a:t>Рыбами</a:t>
            </a:r>
            <a:r>
              <a:rPr lang="ru-RU" sz="2000" dirty="0" smtClean="0"/>
              <a:t>. Известный </a:t>
            </a:r>
            <a:r>
              <a:rPr lang="ru-RU" sz="2000" dirty="0" smtClean="0">
                <a:hlinkClick r:id="rId6" tooltip="Астеризм (в астрономии)"/>
              </a:rPr>
              <a:t>астеризм</a:t>
            </a:r>
            <a:r>
              <a:rPr lang="ru-RU" sz="2000" dirty="0" smtClean="0"/>
              <a:t> в Водолее — «Кувшин», маленькая Y-образная группа из пяти звёзд, «оседлавшая» небесный экватор. Центральная из этих звёзд, </a:t>
            </a:r>
            <a:r>
              <a:rPr lang="ru-RU" sz="2000" dirty="0" err="1" smtClean="0"/>
              <a:t>ζ </a:t>
            </a:r>
            <a:r>
              <a:rPr lang="ru-RU" sz="2000" dirty="0" smtClean="0"/>
              <a:t>Водолея, — </a:t>
            </a:r>
            <a:r>
              <a:rPr lang="ru-RU" sz="2000" dirty="0" smtClean="0">
                <a:hlinkClick r:id="rId7" tooltip="Двойная звезда"/>
              </a:rPr>
              <a:t>двойная</a:t>
            </a:r>
            <a:r>
              <a:rPr lang="ru-RU" sz="2000" dirty="0" smtClean="0"/>
              <a:t>. Интересны также шаровое скопление </a:t>
            </a:r>
            <a:r>
              <a:rPr lang="ru-RU" sz="2000" dirty="0" smtClean="0">
                <a:hlinkClick r:id="rId8" tooltip="M 2"/>
              </a:rPr>
              <a:t>M 2</a:t>
            </a:r>
            <a:r>
              <a:rPr lang="ru-RU" sz="2000" dirty="0" smtClean="0"/>
              <a:t> и планетарные туманности «Сатурн» и «Улитка» (</a:t>
            </a:r>
            <a:r>
              <a:rPr lang="ru-RU" sz="2000" dirty="0" smtClean="0">
                <a:hlinkClick r:id="rId9" tooltip="NGC 7009"/>
              </a:rPr>
              <a:t>NGC 7009</a:t>
            </a:r>
            <a:r>
              <a:rPr lang="ru-RU" sz="2000" dirty="0" smtClean="0"/>
              <a:t> и </a:t>
            </a:r>
            <a:r>
              <a:rPr lang="ru-RU" sz="2000" dirty="0" smtClean="0">
                <a:hlinkClick r:id="rId10" tooltip="NGC 7293"/>
              </a:rPr>
              <a:t>NGC 7293</a:t>
            </a:r>
            <a:r>
              <a:rPr lang="ru-RU" sz="2000" dirty="0" smtClean="0"/>
              <a:t>). В Водолее лежит радиант метеорного потока </a:t>
            </a:r>
            <a:r>
              <a:rPr lang="ru-RU" sz="2000" dirty="0" err="1" smtClean="0">
                <a:hlinkClick r:id="rId11" tooltip="Дельта-Аквариды (страница отсутствует)"/>
              </a:rPr>
              <a:t>Дельта-Аквариды</a:t>
            </a:r>
            <a:r>
              <a:rPr lang="ru-RU" sz="2000" dirty="0" smtClean="0"/>
              <a:t>, активного в конце июля.</a:t>
            </a:r>
            <a:br>
              <a:rPr lang="ru-RU" sz="2000" dirty="0" smtClean="0"/>
            </a:br>
            <a:r>
              <a:rPr lang="ru-RU" sz="2000" dirty="0" smtClean="0"/>
              <a:t>     У древних </a:t>
            </a:r>
            <a:r>
              <a:rPr lang="ru-RU" sz="2000" dirty="0" smtClean="0">
                <a:hlinkClick r:id="rId12" tooltip="Шумер"/>
              </a:rPr>
              <a:t>шумеров</a:t>
            </a:r>
            <a:r>
              <a:rPr lang="ru-RU" sz="2000" dirty="0" smtClean="0"/>
              <a:t> Водолей был одним из важнейших созвездий, поскольку олицетворял бога неба </a:t>
            </a:r>
            <a:r>
              <a:rPr lang="ru-RU" sz="2000" dirty="0" err="1" smtClean="0"/>
              <a:t>Ана</a:t>
            </a:r>
            <a:r>
              <a:rPr lang="ru-RU" sz="2000" dirty="0" smtClean="0"/>
              <a:t>, дающего земле живительную воду. Согласно грекам, Водолей изображает сразу несколько мифических персонажей, например, </a:t>
            </a:r>
            <a:r>
              <a:rPr lang="ru-RU" sz="2000" dirty="0" smtClean="0">
                <a:hlinkClick r:id="rId13" tooltip="Ганимед"/>
              </a:rPr>
              <a:t>Ганимеда</a:t>
            </a:r>
            <a:r>
              <a:rPr lang="ru-RU" sz="2000" dirty="0" smtClean="0"/>
              <a:t> — троянского юношу, ставшего виночерпием на Олимпе; </a:t>
            </a:r>
            <a:r>
              <a:rPr lang="ru-RU" sz="2000" dirty="0" err="1" smtClean="0">
                <a:hlinkClick r:id="rId14" tooltip="Девкалион (сын Прометея)"/>
              </a:rPr>
              <a:t>Девкалиона</a:t>
            </a:r>
            <a:r>
              <a:rPr lang="ru-RU" sz="2000" dirty="0" smtClean="0"/>
              <a:t> — героя всемирного потопа и </a:t>
            </a:r>
            <a:r>
              <a:rPr lang="ru-RU" sz="2000" dirty="0" err="1" smtClean="0">
                <a:hlinkClick r:id="rId15" tooltip="Кекропс (сын Геи)"/>
              </a:rPr>
              <a:t>Кекропа</a:t>
            </a:r>
            <a:r>
              <a:rPr lang="ru-RU" sz="2000" dirty="0" smtClean="0"/>
              <a:t> — древнего царя Аттики.</a:t>
            </a:r>
            <a:endParaRPr lang="ru-RU" sz="2000" dirty="0"/>
          </a:p>
        </p:txBody>
      </p:sp>
      <p:pic>
        <p:nvPicPr>
          <p:cNvPr id="4" name="Рисунок 3" descr="vodoley-love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45637" y="4441371"/>
            <a:ext cx="2970591" cy="22279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373" y="203200"/>
            <a:ext cx="4597399" cy="665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</a:t>
            </a:r>
            <a:r>
              <a:rPr lang="ru-RU" sz="2400" dirty="0" smtClean="0"/>
              <a:t>.(-21;-10)</a:t>
            </a:r>
            <a:br>
              <a:rPr lang="ru-RU" sz="2400" dirty="0" smtClean="0"/>
            </a:br>
            <a:r>
              <a:rPr lang="ru-RU" sz="2400" dirty="0" smtClean="0"/>
              <a:t>2.(-17;-11)</a:t>
            </a:r>
            <a:br>
              <a:rPr lang="ru-RU" sz="2400" dirty="0" smtClean="0"/>
            </a:br>
            <a:r>
              <a:rPr lang="ru-RU" sz="2400" dirty="0" smtClean="0"/>
              <a:t>3.(-22;0)</a:t>
            </a:r>
            <a:br>
              <a:rPr lang="ru-RU" sz="2400" dirty="0" smtClean="0"/>
            </a:br>
            <a:r>
              <a:rPr lang="ru-RU" sz="2400" dirty="0" smtClean="0"/>
              <a:t>4.(-20;2)</a:t>
            </a:r>
            <a:br>
              <a:rPr lang="ru-RU" sz="2400" dirty="0" smtClean="0"/>
            </a:br>
            <a:r>
              <a:rPr lang="ru-RU" sz="2400" dirty="0" smtClean="0"/>
              <a:t>5.(-19;5)</a:t>
            </a:r>
            <a:br>
              <a:rPr lang="ru-RU" sz="2400" dirty="0" smtClean="0"/>
            </a:br>
            <a:r>
              <a:rPr lang="ru-RU" sz="2400" dirty="0" smtClean="0"/>
              <a:t>6.(-14;3)</a:t>
            </a:r>
            <a:br>
              <a:rPr lang="ru-RU" sz="2400" dirty="0" smtClean="0"/>
            </a:br>
            <a:r>
              <a:rPr lang="ru-RU" sz="2400" dirty="0" smtClean="0"/>
              <a:t>7.(-13;-3)</a:t>
            </a:r>
            <a:br>
              <a:rPr lang="ru-RU" sz="2400" dirty="0" smtClean="0"/>
            </a:br>
            <a:r>
              <a:rPr lang="ru-RU" sz="2400" dirty="0" smtClean="0"/>
              <a:t>8.(-14;-5)</a:t>
            </a:r>
            <a:br>
              <a:rPr lang="ru-RU" sz="2400" dirty="0" smtClean="0"/>
            </a:br>
            <a:r>
              <a:rPr lang="ru-RU" sz="2400" dirty="0" smtClean="0"/>
              <a:t>9.(-5;4)</a:t>
            </a:r>
            <a:br>
              <a:rPr lang="ru-RU" sz="2400" dirty="0" smtClean="0"/>
            </a:br>
            <a:r>
              <a:rPr lang="ru-RU" sz="2400" dirty="0" smtClean="0"/>
              <a:t>10.(-4;11)</a:t>
            </a:r>
            <a:br>
              <a:rPr lang="ru-RU" sz="2400" dirty="0" smtClean="0"/>
            </a:br>
            <a:r>
              <a:rPr lang="ru-RU" sz="2400" dirty="0" smtClean="0"/>
              <a:t>12.(-11;11)</a:t>
            </a:r>
            <a:br>
              <a:rPr lang="ru-RU" sz="2400" dirty="0" smtClean="0"/>
            </a:br>
            <a:r>
              <a:rPr lang="ru-RU" sz="2400" dirty="0" smtClean="0"/>
              <a:t>13.(-8;13)</a:t>
            </a:r>
            <a:br>
              <a:rPr lang="ru-RU" sz="2400" dirty="0" smtClean="0"/>
            </a:br>
            <a:r>
              <a:rPr lang="ru-RU" sz="2400" dirty="0" smtClean="0"/>
              <a:t>14.(4;5)</a:t>
            </a:r>
            <a:br>
              <a:rPr lang="ru-RU" sz="2400" dirty="0" smtClean="0"/>
            </a:br>
            <a:r>
              <a:rPr lang="ru-RU" sz="2400" dirty="0" smtClean="0"/>
              <a:t>15.(-2;-2)</a:t>
            </a:r>
            <a:br>
              <a:rPr lang="ru-RU" sz="2400" dirty="0" smtClean="0"/>
            </a:br>
            <a:r>
              <a:rPr lang="ru-RU" sz="2400" dirty="0" smtClean="0"/>
              <a:t>16.(11;0)</a:t>
            </a:r>
            <a:br>
              <a:rPr lang="ru-RU" sz="2400" dirty="0" smtClean="0"/>
            </a:br>
            <a:r>
              <a:rPr lang="ru-RU" sz="2400" dirty="0" smtClean="0"/>
              <a:t>17.(16;3)</a:t>
            </a:r>
            <a:br>
              <a:rPr lang="ru-RU" sz="2400" dirty="0" smtClean="0"/>
            </a:br>
            <a:r>
              <a:rPr lang="ru-RU" sz="2400" dirty="0" smtClean="0"/>
              <a:t>18.(17;2)</a:t>
            </a:r>
            <a:endParaRPr lang="ru-RU" sz="2400" dirty="0"/>
          </a:p>
        </p:txBody>
      </p:sp>
      <p:pic>
        <p:nvPicPr>
          <p:cNvPr id="4" name="Рисунок 3" descr="DSC02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093" y="2133599"/>
            <a:ext cx="6112622" cy="425268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57402" y="188686"/>
            <a:ext cx="4597399" cy="366485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Пути</a:t>
            </a:r>
            <a:r>
              <a:rPr kumimoji="0" lang="ru-RU" sz="2400" b="0" i="0" u="none" strike="noStrike" kern="1200" cap="all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соединения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cap="all" baseline="0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1</a:t>
            </a:r>
            <a:r>
              <a:rPr lang="en-US" sz="24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24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-&gt; 4 -&gt; 3  </a:t>
            </a:r>
            <a:r>
              <a:rPr lang="ru-RU" sz="24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и</a:t>
            </a:r>
            <a:r>
              <a:rPr lang="en-US" sz="24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 4 -&gt;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cap="all" dirty="0" smtClean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4 -&gt; 5 -&gt; 6 -&gt; 7 -&gt; 8 -&gt; 4 -&gt; 6 -&gt; 9 -&gt; 10 -&gt; 11 -&gt; 12 -&gt; 13 -&gt; 10 -&gt; 14 -&gt; 15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cap="all" dirty="0" smtClean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14 -&gt; 16 -&gt; 17 -&gt; 18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all" spc="0" normalizeH="0" baseline="0" noProof="0" dirty="0" smtClean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5" y="0"/>
            <a:ext cx="9183914" cy="6858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Черты  характера  родившегося  под  этим  созвездием.</a:t>
            </a:r>
            <a:br>
              <a:rPr lang="ru-RU" sz="24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800" dirty="0" smtClean="0"/>
              <a:t>характер </a:t>
            </a:r>
            <a:r>
              <a:rPr lang="ru-RU" sz="1800" b="1" dirty="0" smtClean="0"/>
              <a:t>Водолеев</a:t>
            </a:r>
            <a:r>
              <a:rPr lang="ru-RU" sz="1800" dirty="0" smtClean="0"/>
              <a:t> неоднозначен. Сатурн делает их меланхоликами, предающимися грустным воспоминаниям, а </a:t>
            </a:r>
            <a:r>
              <a:rPr lang="ru-RU" sz="1800" dirty="0" smtClean="0">
                <a:hlinkClick r:id="rId2"/>
              </a:rPr>
              <a:t>Уран</a:t>
            </a:r>
            <a:r>
              <a:rPr lang="ru-RU" sz="1800" dirty="0" smtClean="0"/>
              <a:t> толкает их к бунтарству, к разрушению старых традиций.</a:t>
            </a:r>
            <a:br>
              <a:rPr lang="ru-RU" sz="1800" dirty="0" smtClean="0"/>
            </a:br>
            <a:r>
              <a:rPr lang="ru-RU" sz="1800" dirty="0" smtClean="0"/>
              <a:t>Но все же </a:t>
            </a:r>
            <a:r>
              <a:rPr lang="ru-RU" sz="1800" b="1" dirty="0" smtClean="0"/>
              <a:t>Водолеи</a:t>
            </a:r>
            <a:r>
              <a:rPr lang="ru-RU" sz="1800" dirty="0" smtClean="0"/>
              <a:t> от природы спокойные, добрые, услужливые, мягкие, чувствительные и в тоже время властные.</a:t>
            </a:r>
            <a:br>
              <a:rPr lang="ru-RU" sz="1800" dirty="0" smtClean="0"/>
            </a:br>
            <a:r>
              <a:rPr lang="ru-RU" sz="1800" b="1" dirty="0" smtClean="0"/>
              <a:t>Водолеи</a:t>
            </a:r>
            <a:r>
              <a:rPr lang="ru-RU" sz="1800" dirty="0" smtClean="0"/>
              <a:t> стремятся к большим путешествиям, новым ощущениям, неведомым горизонтам и новым друзьям.</a:t>
            </a:r>
            <a:br>
              <a:rPr lang="ru-RU" sz="1800" dirty="0" smtClean="0"/>
            </a:br>
            <a:r>
              <a:rPr lang="ru-RU" sz="1800" dirty="0" smtClean="0"/>
              <a:t>Рожденные под </a:t>
            </a:r>
            <a:r>
              <a:rPr lang="ru-RU" sz="1800" b="1" dirty="0" smtClean="0"/>
              <a:t>знаком Водолея</a:t>
            </a:r>
            <a:r>
              <a:rPr lang="ru-RU" sz="1800" dirty="0" smtClean="0"/>
              <a:t> притягательны своей человечностью, они готовы прийти на помощь даже незнакомым людям. Водолеи постоянно окружены знакомыми, но друзей у них не много. Им важно не количество, а качество. Длительные и серьезные отношения обычно поддерживают недолго, так как предпочитают новые знакомства постоянной дружбе. Знакомства заводят быстро, с ними всем легко, к ним тянутся люди, так как они словно излучают свет. Доверяются же они не всем, а только близким знакомым. Если Водолей теряет интерес к человеку, его расположение невозможно вернуть никакими средствами.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2530" name="Picture 2" descr="Знак Зодиака Водол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31804" y="395514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382</TotalTime>
  <Words>158</Words>
  <Application>Microsoft Office PowerPoint</Application>
  <PresentationFormat>Произвольный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Celestial</vt:lpstr>
      <vt:lpstr>Научный форум молодых исследователей «Шаг в Будущее»</vt:lpstr>
      <vt:lpstr>Задачи проекта:  познакомиться  с  историей  возникновения  координатной  плоскости ; расширить  область  познания  в   рамках  выбранной  темы.</vt:lpstr>
      <vt:lpstr>Вопросы  проекта: 1.зачем  нужны  координаты  в  жизни  человека? В повседневной жизни в речи взрослых мы иногда слышим такую фразу: “Оставьте мне свои координаты”. Это выражение означает, что собеседник должен оставить свой адрес или номер телефона, что и считается в этом случае координатами человека. Главное здесь в том, что по этим данным можно найти человека. Именно в этом и состоит суть координат или, как обычно говорят, системы координат: это правило, по которому определяется положение того или иного объекта. 2.кто  ввел  координаты  и   кто  создал  систему  координат? Впервые  прямоугольную  систему  координат  ввел   рене  декарт  в  своей работе  «рассуждение о методе»  в 1637 году.поэтому  прямоугольную  систему  координат  также  называют-декартова   система  кординат .    </vt:lpstr>
      <vt:lpstr>История      Впервые  прямоугольные  координаты   были  видены  Рене Декартом-Французский философ, математик, механик, физик и физиолог, создатель аналитической геометрии и современной алгебраической символики, автор метода радикального сомнения в философии, механицизма в физике, предтеча рефлексологии.       Введение  прямоугольных  координат на плоскости позволило свести многие  геометрические  задачи  к  чисто  алгебраическим и,наоборот.Метод,основанный на этом,называется методом координат.     </vt:lpstr>
      <vt:lpstr>Виды систем координат:</vt:lpstr>
      <vt:lpstr>«В  чистой  математике  живет  всегда  художник: архитектор  и  даже  поэт». </vt:lpstr>
      <vt:lpstr>         Я  родилась  в  феврале  2004 года  под  созвездием  водолей. Водоле́й (лат. Aquarius) — большое зодиакальное созвездие, находящееся между Козерогом и Рыбами. Известный астеризм в Водолее — «Кувшин», маленькая Y-образная группа из пяти звёзд, «оседлавшая» небесный экватор. Центральная из этих звёзд, ζ Водолея, — двойная. Интересны также шаровое скопление M 2 и планетарные туманности «Сатурн» и «Улитка» (NGC 7009 и NGC 7293). В Водолее лежит радиант метеорного потока Дельта-Аквариды, активного в конце июля.      У древних шумеров Водолей был одним из важнейших созвездий, поскольку олицетворял бога неба Ана, дающего земле живительную воду. Согласно грекам, Водолей изображает сразу несколько мифических персонажей, например, Ганимеда — троянского юношу, ставшего виночерпием на Олимпе; Девкалиона — героя всемирного потопа и Кекропа — древнего царя Аттики.</vt:lpstr>
      <vt:lpstr>1.(-21;-10) 2.(-17;-11) 3.(-22;0) 4.(-20;2) 5.(-19;5) 6.(-14;3) 7.(-13;-3) 8.(-14;-5) 9.(-5;4) 10.(-4;11) 12.(-11;11) 13.(-8;13) 14.(4;5) 15.(-2;-2) 16.(11;0) 17.(16;3) 18.(17;2)</vt:lpstr>
      <vt:lpstr>Черты  характера  родившегося  под  этим  созвездием.  характер Водолеев неоднозначен. Сатурн делает их меланхоликами, предающимися грустным воспоминаниям, а Уран толкает их к бунтарству, к разрушению старых традиций. Но все же Водолеи от природы спокойные, добрые, услужливые, мягкие, чувствительные и в тоже время властные. Водолеи стремятся к большим путешествиям, новым ощущениям, неведомым горизонтам и новым друзьям. Рожденные под знаком Водолея притягательны своей человечностью, они готовы прийти на помощь даже незнакомым людям. Водолеи постоянно окружены знакомыми, но друзей у них не много. Им важно не количество, а качество. Длительные и серьезные отношения обычно поддерживают недолго, так как предпочитают новые знакомства постоянной дружбе. Знакомства заводят быстро, с ними всем легко, к ним тянутся люди, так как они словно излучают свет. Доверяются же они не всем, а только близким знакомым. Если Водолей теряет интерес к человеку, его расположение невозможно вернуть никакими средствами. </vt:lpstr>
      <vt:lpstr>Цвета знака  Прежде всего, Водолеям, чьей стихией является вода, можно рекомендовать холодные, неяркие цвета. Синий, голубой, зеленый – то, что вам подходит. Эти цвета будут находиться в идеальной гармонии с вашей энергетикой, помогут быть спокойным и сохранять рассудительность даже в самых сложных жизненных ситуациях.    Камни Водолея  Полезными камнями для Водолея считаются красный гранат, кварц, аметист и сапфир. Гранат и аметист дают силы и энергетическую подпитку для решения самых разных проблем; кварц наполняет творческой энергией; сапфир же может поправить нервное и физическое здоровье. </vt:lpstr>
      <vt:lpstr>Вывод: Я  научилась  строить  своё  созвездие  на координатной   плоскости  и  узнала  достаточно  много  информации  про своё  созвездие.</vt:lpstr>
      <vt:lpstr>Литература Источник: http://astrosecret.ru/zodiakalnyj-goroskop/zodiakalnyj-goroskop-vodoleya  источник:http://www.zodiack.ru/vodolei/vodolei-tipichnye-cherty-haraktera.htm  источник:https://ru.wikipedia.org/wiki/Водолей_(созвездие)  источник:https://ru.wikipedia.org/wiki/Декарт,_Рене  источник:http://lektsii.org/9-9253.html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Lera</cp:lastModifiedBy>
  <cp:revision>40</cp:revision>
  <dcterms:created xsi:type="dcterms:W3CDTF">2014-09-12T02:08:24Z</dcterms:created>
  <dcterms:modified xsi:type="dcterms:W3CDTF">2017-04-02T16:45:41Z</dcterms:modified>
</cp:coreProperties>
</file>