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257" r:id="rId3"/>
    <p:sldId id="259" r:id="rId4"/>
    <p:sldId id="261" r:id="rId5"/>
    <p:sldId id="260" r:id="rId6"/>
    <p:sldId id="262" r:id="rId7"/>
    <p:sldId id="258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69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BC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02AE4-5E1C-4129-9ED0-EDB9D9701004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9B7DA-81D7-41F0-9A3F-754768DC1F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2720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Мини-проект 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«Математика в календаре»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8691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Автор</a:t>
            </a:r>
          </a:p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Ершов Данил</a:t>
            </a:r>
          </a:p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ученик 7а класса МАОУ «Ярковская СОШ»</a:t>
            </a:r>
          </a:p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Научный руководитель</a:t>
            </a:r>
          </a:p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Ганихина Антонина Владимировна</a:t>
            </a:r>
            <a:endParaRPr lang="ru-RU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6064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Научный форум молодых исследователей «Шаг в будущее»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Март 1998 года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85984" y="1000108"/>
          <a:ext cx="6572297" cy="4592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8895"/>
                <a:gridCol w="938895"/>
                <a:gridCol w="938895"/>
                <a:gridCol w="938895"/>
                <a:gridCol w="938895"/>
                <a:gridCol w="938895"/>
                <a:gridCol w="938927"/>
              </a:tblGrid>
              <a:tr h="76540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Пн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Вт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Ср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Чт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Пт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Сб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540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  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540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540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5408"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  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540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5400000">
            <a:off x="3036083" y="3607595"/>
            <a:ext cx="2286016" cy="928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14876" y="2928934"/>
            <a:ext cx="2714644" cy="6429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3714744" y="3571876"/>
            <a:ext cx="3714776" cy="16430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Блок-схема: узел 9"/>
          <p:cNvSpPr/>
          <p:nvPr/>
        </p:nvSpPr>
        <p:spPr>
          <a:xfrm>
            <a:off x="4572000" y="2786058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 flipV="1">
            <a:off x="3643306" y="5143512"/>
            <a:ext cx="214314" cy="142876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7358082" y="342900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Апрель 1998 года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57422" y="1142984"/>
          <a:ext cx="6559232" cy="5394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95"/>
                <a:gridCol w="938895"/>
                <a:gridCol w="938895"/>
                <a:gridCol w="938895"/>
                <a:gridCol w="925830"/>
                <a:gridCol w="938895"/>
                <a:gridCol w="938927"/>
              </a:tblGrid>
              <a:tr h="63958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</a:t>
                      </a:r>
                      <a:r>
                        <a:rPr lang="ru-RU" sz="3200" dirty="0" err="1" smtClean="0"/>
                        <a:t>Пн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Вт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Ср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Чт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Пт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Сб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Вс</a:t>
                      </a:r>
                      <a:endParaRPr lang="ru-RU" sz="3200" dirty="0"/>
                    </a:p>
                  </a:txBody>
                  <a:tcPr/>
                </a:tc>
              </a:tr>
              <a:tr h="786378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637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 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637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637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637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6378"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3428992" y="2928934"/>
            <a:ext cx="3857651" cy="16067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715008" y="3643314"/>
            <a:ext cx="2428892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00430" y="4500570"/>
            <a:ext cx="2928958" cy="857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3500430" y="4357694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6286512" y="521495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7286644" y="2786058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Май 1998 года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57422" y="1142985"/>
          <a:ext cx="6559232" cy="515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95"/>
                <a:gridCol w="938895"/>
                <a:gridCol w="938895"/>
                <a:gridCol w="938895"/>
                <a:gridCol w="925830"/>
                <a:gridCol w="938895"/>
                <a:gridCol w="938927"/>
              </a:tblGrid>
              <a:tr h="56690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</a:t>
                      </a:r>
                      <a:r>
                        <a:rPr lang="ru-RU" sz="3200" dirty="0" err="1" smtClean="0"/>
                        <a:t>Пн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Вт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Ср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Чт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Пт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Сб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Вс</a:t>
                      </a:r>
                      <a:endParaRPr lang="ru-RU" sz="3200" dirty="0"/>
                    </a:p>
                  </a:txBody>
                  <a:tcPr/>
                </a:tc>
              </a:tr>
              <a:tr h="851698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36868"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  </a:t>
                      </a:r>
                      <a:endParaRPr lang="ru-RU" sz="6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rot="10800000">
            <a:off x="2928930" y="3607024"/>
            <a:ext cx="5572161" cy="13221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Блок-схема: узел 8"/>
          <p:cNvSpPr/>
          <p:nvPr/>
        </p:nvSpPr>
        <p:spPr>
          <a:xfrm>
            <a:off x="2786050" y="342900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5500694" y="414338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8429652" y="485776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Июнь  1998 года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57422" y="1142985"/>
          <a:ext cx="6559232" cy="440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95"/>
                <a:gridCol w="938895"/>
                <a:gridCol w="938895"/>
                <a:gridCol w="938895"/>
                <a:gridCol w="925830"/>
                <a:gridCol w="938895"/>
                <a:gridCol w="938927"/>
              </a:tblGrid>
              <a:tr h="56690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</a:t>
                      </a:r>
                      <a:r>
                        <a:rPr lang="ru-RU" sz="3200" dirty="0" err="1" smtClean="0"/>
                        <a:t>Пн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Вт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Ср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Чт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Пт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Сб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Вс</a:t>
                      </a:r>
                      <a:endParaRPr lang="ru-RU" sz="3200" dirty="0"/>
                    </a:p>
                  </a:txBody>
                  <a:tcPr/>
                </a:tc>
              </a:tr>
              <a:tr h="851698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5500694" y="2786058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8358214" y="3500438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4572000" y="5000636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786314" y="3679603"/>
            <a:ext cx="3571900" cy="13210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3"/>
          </p:cNvCxnSpPr>
          <p:nvPr/>
        </p:nvCxnSpPr>
        <p:spPr>
          <a:xfrm rot="5400000">
            <a:off x="4143859" y="3540976"/>
            <a:ext cx="1959239" cy="8172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6" idx="2"/>
          </p:cNvCxnSpPr>
          <p:nvPr/>
        </p:nvCxnSpPr>
        <p:spPr>
          <a:xfrm>
            <a:off x="5715008" y="2928934"/>
            <a:ext cx="2643206" cy="6792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Июль  1998 года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57422" y="1142985"/>
          <a:ext cx="6559232" cy="4466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95"/>
                <a:gridCol w="938895"/>
                <a:gridCol w="938895"/>
                <a:gridCol w="938895"/>
                <a:gridCol w="925830"/>
                <a:gridCol w="938895"/>
                <a:gridCol w="938927"/>
              </a:tblGrid>
              <a:tr h="56690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</a:t>
                      </a:r>
                      <a:r>
                        <a:rPr lang="ru-RU" sz="3200" dirty="0" err="1" smtClean="0"/>
                        <a:t>Пн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Вт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Ср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Чт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Пт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Сб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Вс</a:t>
                      </a:r>
                      <a:endParaRPr lang="ru-RU" sz="3200" dirty="0"/>
                    </a:p>
                  </a:txBody>
                  <a:tcPr/>
                </a:tc>
              </a:tr>
              <a:tr h="851698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3643306" y="414338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7429520" y="271462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6429388" y="485776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>
            <a:endCxn id="8" idx="1"/>
          </p:cNvCxnSpPr>
          <p:nvPr/>
        </p:nvCxnSpPr>
        <p:spPr>
          <a:xfrm>
            <a:off x="3857620" y="4286256"/>
            <a:ext cx="2603154" cy="603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6143620" y="3500422"/>
            <a:ext cx="1857388" cy="857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6" idx="2"/>
          </p:cNvCxnSpPr>
          <p:nvPr/>
        </p:nvCxnSpPr>
        <p:spPr>
          <a:xfrm flipV="1">
            <a:off x="3786182" y="2822347"/>
            <a:ext cx="3643338" cy="13924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Август  1998 года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57422" y="1142985"/>
          <a:ext cx="6559232" cy="4915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95"/>
                <a:gridCol w="938895"/>
                <a:gridCol w="938895"/>
                <a:gridCol w="938895"/>
                <a:gridCol w="925830"/>
                <a:gridCol w="938895"/>
                <a:gridCol w="938927"/>
              </a:tblGrid>
              <a:tr h="56690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</a:t>
                      </a:r>
                      <a:r>
                        <a:rPr lang="ru-RU" sz="3200" dirty="0" err="1" smtClean="0"/>
                        <a:t>Пн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Вт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Ср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Чт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Пт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Сб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Вс</a:t>
                      </a:r>
                      <a:endParaRPr lang="ru-RU" sz="3200" dirty="0"/>
                    </a:p>
                  </a:txBody>
                  <a:tcPr/>
                </a:tc>
              </a:tr>
              <a:tr h="851698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3714744" y="3500438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2714612" y="557214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6572264" y="414338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>
            <a:endCxn id="8" idx="3"/>
          </p:cNvCxnSpPr>
          <p:nvPr/>
        </p:nvCxnSpPr>
        <p:spPr>
          <a:xfrm flipV="1">
            <a:off x="3000364" y="4327281"/>
            <a:ext cx="3603286" cy="12448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6"/>
          </p:cNvCxnSpPr>
          <p:nvPr/>
        </p:nvCxnSpPr>
        <p:spPr>
          <a:xfrm>
            <a:off x="3929058" y="3608165"/>
            <a:ext cx="2643206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3"/>
          </p:cNvCxnSpPr>
          <p:nvPr/>
        </p:nvCxnSpPr>
        <p:spPr>
          <a:xfrm rot="5400000">
            <a:off x="2393628" y="4148199"/>
            <a:ext cx="1816363" cy="8886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Сентябрь   1998 года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57422" y="1142985"/>
          <a:ext cx="6559232" cy="4218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95"/>
                <a:gridCol w="938895"/>
                <a:gridCol w="938895"/>
                <a:gridCol w="938895"/>
                <a:gridCol w="925830"/>
                <a:gridCol w="938895"/>
                <a:gridCol w="938927"/>
              </a:tblGrid>
              <a:tr h="56690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</a:t>
                      </a:r>
                      <a:r>
                        <a:rPr lang="ru-RU" sz="3200" dirty="0" err="1" smtClean="0"/>
                        <a:t>Пн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Вт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Ср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Чт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Пт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Сб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Вс</a:t>
                      </a:r>
                      <a:endParaRPr lang="ru-RU" sz="3200" dirty="0"/>
                    </a:p>
                  </a:txBody>
                  <a:tcPr/>
                </a:tc>
              </a:tr>
              <a:tr h="851698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2786050" y="414338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6500826" y="271462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5500694" y="485776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00364" y="4286256"/>
            <a:ext cx="2500330" cy="6792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5143504" y="3500438"/>
            <a:ext cx="1857388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6" idx="3"/>
          </p:cNvCxnSpPr>
          <p:nvPr/>
        </p:nvCxnSpPr>
        <p:spPr>
          <a:xfrm flipV="1">
            <a:off x="2928926" y="2898521"/>
            <a:ext cx="3603286" cy="13162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Октябрь   1998 года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57422" y="1142985"/>
          <a:ext cx="6559232" cy="4218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95"/>
                <a:gridCol w="938895"/>
                <a:gridCol w="938895"/>
                <a:gridCol w="938895"/>
                <a:gridCol w="925830"/>
                <a:gridCol w="938895"/>
                <a:gridCol w="938927"/>
              </a:tblGrid>
              <a:tr h="56690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</a:t>
                      </a:r>
                      <a:r>
                        <a:rPr lang="ru-RU" sz="3200" dirty="0" err="1" smtClean="0"/>
                        <a:t>Пн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Вт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Ср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Чт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Пт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Сб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Вс</a:t>
                      </a:r>
                      <a:endParaRPr lang="ru-RU" sz="3200" dirty="0"/>
                    </a:p>
                  </a:txBody>
                  <a:tcPr/>
                </a:tc>
              </a:tr>
              <a:tr h="851698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4572000" y="4214818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7358082" y="4786322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8358214" y="2786058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6" idx="2"/>
          </p:cNvCxnSpPr>
          <p:nvPr/>
        </p:nvCxnSpPr>
        <p:spPr>
          <a:xfrm>
            <a:off x="4786314" y="4357694"/>
            <a:ext cx="2571768" cy="536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8" idx="2"/>
          </p:cNvCxnSpPr>
          <p:nvPr/>
        </p:nvCxnSpPr>
        <p:spPr>
          <a:xfrm flipV="1">
            <a:off x="4714876" y="2893785"/>
            <a:ext cx="3643338" cy="13210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8" idx="4"/>
            <a:endCxn id="6" idx="7"/>
          </p:cNvCxnSpPr>
          <p:nvPr/>
        </p:nvCxnSpPr>
        <p:spPr>
          <a:xfrm rot="5400000">
            <a:off x="7095010" y="3447512"/>
            <a:ext cx="1816363" cy="924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Ноябрь   1998 года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28926" y="1000108"/>
          <a:ext cx="5786480" cy="45312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6636"/>
                <a:gridCol w="826636"/>
                <a:gridCol w="826636"/>
                <a:gridCol w="826636"/>
                <a:gridCol w="826636"/>
                <a:gridCol w="826636"/>
                <a:gridCol w="826664"/>
              </a:tblGrid>
              <a:tr h="75520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Пн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Вт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Ср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Чт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Сб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5520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520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520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520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520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Блок-схема: узел 5"/>
          <p:cNvSpPr/>
          <p:nvPr/>
        </p:nvSpPr>
        <p:spPr>
          <a:xfrm>
            <a:off x="4929190" y="271462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7358082" y="342900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4071934" y="5000636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4286248" y="3643314"/>
            <a:ext cx="3000396" cy="14287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8" idx="2"/>
          </p:cNvCxnSpPr>
          <p:nvPr/>
        </p:nvCxnSpPr>
        <p:spPr>
          <a:xfrm>
            <a:off x="5072066" y="2857496"/>
            <a:ext cx="2286016" cy="6792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9" idx="0"/>
          </p:cNvCxnSpPr>
          <p:nvPr/>
        </p:nvCxnSpPr>
        <p:spPr>
          <a:xfrm rot="5400000" flipH="1" flipV="1">
            <a:off x="3536434" y="3536443"/>
            <a:ext cx="2106851" cy="8215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Декабрь   1998 года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57422" y="1142985"/>
          <a:ext cx="6559232" cy="4218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95"/>
                <a:gridCol w="938895"/>
                <a:gridCol w="938895"/>
                <a:gridCol w="938895"/>
                <a:gridCol w="925830"/>
                <a:gridCol w="938895"/>
                <a:gridCol w="938927"/>
              </a:tblGrid>
              <a:tr h="56690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</a:t>
                      </a:r>
                      <a:r>
                        <a:rPr lang="ru-RU" sz="3200" dirty="0" err="1" smtClean="0"/>
                        <a:t>Пн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Вт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Ср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Чт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Пт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Сб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Вс</a:t>
                      </a:r>
                      <a:endParaRPr lang="ru-RU" sz="3200" dirty="0"/>
                    </a:p>
                  </a:txBody>
                  <a:tcPr/>
                </a:tc>
              </a:tr>
              <a:tr h="851698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0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2786050" y="414338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6500826" y="271462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5500694" y="485776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8" idx="2"/>
          </p:cNvCxnSpPr>
          <p:nvPr/>
        </p:nvCxnSpPr>
        <p:spPr>
          <a:xfrm>
            <a:off x="3000364" y="4286256"/>
            <a:ext cx="2500330" cy="6792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6" idx="4"/>
          </p:cNvCxnSpPr>
          <p:nvPr/>
        </p:nvCxnSpPr>
        <p:spPr>
          <a:xfrm rot="5400000" flipH="1" flipV="1">
            <a:off x="5162502" y="3411142"/>
            <a:ext cx="1926549" cy="9644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6" idx="2"/>
          </p:cNvCxnSpPr>
          <p:nvPr/>
        </p:nvCxnSpPr>
        <p:spPr>
          <a:xfrm flipV="1">
            <a:off x="2928926" y="2822347"/>
            <a:ext cx="3571900" cy="13210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Введение: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Актуальность.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Можно ли использовать настенный календарь на уроках математики? Для этого надо выяснить есть ли еще в математической литературе задачи по теме «календари», которые можно предлагать на уроках, олимпиадах и различных математических турнирах.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43914" cy="628654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Таинственные квадраты в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календарях</a:t>
            </a:r>
            <a:endParaRPr lang="ru-RU" sz="4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Исследуя календари, мы заметили, что в любом месяце можно выделить квадраты, состоящие из четырех чисел (2×2), из девяти чисел (3×3), из шестнадцати чисел(4×4). Какими свойствами обладают такие квадраты?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Квадрат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2×2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Сумма чисел на одной диагонали выделенного квадрата, равна сумме чисел на другой диагонали. Чтобы найти сумму всех четырех чисел достаточно сумму чисел одной диагонали умножить на 2. (8+16) ×2=48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любом месяце календаря можно выделить квадрат из девяти чисел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Квадрат 3×3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Найдем их сумму.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Возьмем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за наименьшее число.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Складывая числа, получим 9m+72=9(m+8). Значит, сумму чисел таких квадратов можно находить, если к меньшему числу прибавить 8 и сумму умножить на 9.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(8+8)×9=144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Или, пусть m-наибольшее число, тогда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Сложим, 9m – 72=9(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8).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Значит, сумму чисел обведенного квадрата 3×3 можно найти, если из большего числа вычесть 8 и разность умножить на 9.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(24–8)×9=144</a:t>
            </a:r>
          </a:p>
          <a:p>
            <a:pPr algn="just">
              <a:buNone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Квадрат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4×4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Найдем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сумму чисел в таком квадрате</a:t>
            </a:r>
          </a:p>
          <a:p>
            <a:pPr>
              <a:buNone/>
            </a:pP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Р-наибольшее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число.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Получим, 16Р-192=16(Р-12). Значит, сумму чисел в любом квадрате из 16-ти чисел можно находить по правилу: Из большего числа вычитаем 12 и умножаем на 16.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(30-12)∙16=288 или к меньшему числу прибавить 12 и умножить на 16. (6+12) ∙16=288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Рассматривая квадрат из 16-ти чисел, видим, что числа в любой диагонали образуют арифметическую прогрессию с разностью 8 и 6 (6, 14, 22, 30 и 9, 15, 21, 27). Поэтому их сумму можно найти по формуле: </a:t>
            </a:r>
            <a:endParaRPr lang="ru-RU" sz="19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к. суммы чисел в диагоналях равны, то сумма чисел в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двух диагоналях </a:t>
            </a:r>
            <a:endParaRPr lang="ru-RU" sz="19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равна  </a:t>
            </a:r>
            <a:endParaRPr lang="ru-RU" sz="19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70" y="3857629"/>
            <a:ext cx="1785950" cy="42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:\Users\User\Desktop\image013_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4500570"/>
            <a:ext cx="2295136" cy="5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1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Выведенные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свойства квадратов в настенных календарях можно применять на уроках математики при изучении темы «Сложение натуральных чисел», на устном счете и во внеклассной работе, показывая фокусы.</a:t>
            </a:r>
          </a:p>
          <a:p>
            <a:endParaRPr lang="ru-RU" dirty="0"/>
          </a:p>
        </p:txBody>
      </p:sp>
      <p:pic>
        <p:nvPicPr>
          <p:cNvPr id="5" name="Picture 3" descr="C:\Users\User\Desktop\image014_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68" y="714356"/>
            <a:ext cx="14382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User\Desktop\image015_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1142984"/>
            <a:ext cx="1241251" cy="25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57158" y="285728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Сумма чисел в столбцах и в строках, не вошедших в диагонали, тоже равна сумме чисел в каждой диагонали.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Получаем, что сумма всех чисел обведенного квадрата равна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Чтобы найти сумму 16-ти чисел достаточно умножить сумму двух чисел, стоящих на противоположенных концах любой диагонали, обведенного квадрата на 8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12цукп\Desktop\019.jpg"/>
          <p:cNvPicPr>
            <a:picLocks noChangeAspect="1" noChangeArrowheads="1"/>
          </p:cNvPicPr>
          <p:nvPr/>
        </p:nvPicPr>
        <p:blipFill>
          <a:blip r:embed="rId4"/>
          <a:srcRect l="10599" t="44445" r="6944" b="4678"/>
          <a:stretch>
            <a:fillRect/>
          </a:stretch>
        </p:blipFill>
        <p:spPr bwMode="auto">
          <a:xfrm>
            <a:off x="1142976" y="3464733"/>
            <a:ext cx="6715172" cy="3107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285720" y="214291"/>
            <a:ext cx="8643998" cy="350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Особенности календарей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1.Любой 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обычный (не високосный год) начинается и заканчивается одним и тем же числом ( 2010 год начался с пятницы и пятницей заканчивается). Високосный год заканчивается с сдвигом на 1 день (2008 год начался со вторника, а закончился средой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На один день недели в году приходятся: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1 января и 1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октября;  б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1 февраля, 1 марта и 1 ноября;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1 апреля 1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июля;           г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сентября и 1 декабря.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Поэтому 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в некотором году 1 января – понедельник, а 1 октября – вторник, то год будет високосный. 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357562"/>
            <a:ext cx="87154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Мы пришли к выводу, что все месяцы как обычного, так и високосного года, можно разделить на 7 групп по признаку, на какой день недели приходится 1 число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месяца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январь и октябрь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февраль, март и ноябрь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апрель и июль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май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июнь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август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декабрь и сентябрь.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каждой из групп содержится от одного до трех месяцев.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В году больше тех дней недели с какого они начинаются. 2009 год – не високосный, начался и закончился четвергом, значит четвергов в году будет 53, а остальных дней недели 52.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Четные (нечетные) недели месяца повторяются через 2 недели, если первая четная среда 2 числа, то следующие четные приходятся на 16, 28.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Знания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этих особенностей календаря позволило нам решать и исследовать другие задачи. Вот некоторые из них.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28596" y="214290"/>
            <a:ext cx="5429288" cy="256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Ответы на учебные задачи: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1.Да, равнобедренный треугольник получился.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2.Во многих случая получился равнобедренный треугольник в таких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-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март, апрель, июнь, июль, август, сентябрь, октябрь, ноябрь и декабрь. 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В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случае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маем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получилась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линия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 в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феврале вообще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нет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числа 30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714620"/>
            <a:ext cx="8643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Выводы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основании полученных результатов, мы доказали, что настенный календарь можно использовать на уроках математики и во внеклассной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работе.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атериалы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исследования можно применять как нестандартные задачи на уроках геометрии в теме «Прямоугольные треугольники»; алгебры в теме «Арифметическая прогрессия»; математики в теме «Сложение натуральных чисел», и во время проведения устных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вычислений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также во внеклассной работе: показывая фокусы с настенным календарем.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себя мы открыли много нового, интересного. Научились ставить перед собой цель, планировать свои действия, находить информацию из разных источников, в том числе сети Интернет, работать с научно-популярной литературой, выбирать из большого количества информации нужную, выполнять результаты исследования (рисунки) на компьютере.</a:t>
            </a:r>
            <a:endParaRPr lang="ru-RU" sz="2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i.jpg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14290"/>
            <a:ext cx="3076575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357188" y="214313"/>
            <a:ext cx="8229600" cy="604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Литература :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Иченская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М. А. Отдыхаем с математикой.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Волгоград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Учитель,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2008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Кордина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Н. Е. Виват, математика! Занимательные задания и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упражнения.                                           Волгоград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Учитель,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Кордемский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Б. А. Удивительный мир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чисел.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Просвещение1986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Нетрусова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Н. «Про календарь и треугольники»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Математика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приложение к газете «1 сентября» 2000 №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Трошин В. В. Магия чисел и фигур. Занимательные материалы по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математике.                                                      М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«Глобус»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2007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Интернет ресурсы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Ссылки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http://linda605.ucoz.ru/</a:t>
            </a:r>
            <a:b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http://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pandia.ru/text/77/398/43426.php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://ru.wikipedia.org/wiki/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Календарь</a:t>
            </a:r>
            <a:endParaRPr lang="ru-RU" sz="19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1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Гипотеза: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Предположим, что изучив особенности табель - календарей, можно исследовать немало задач по теме: «Календари», которые вызовут интерес и их можно применять во внеклассной работе: турнирах, олимпиадах, конкурсах, фестивалях и т.д.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10" y="4143380"/>
            <a:ext cx="3992089" cy="2714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Цель и задачи: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Цель исследования: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доказать подлинность гипотезы.</a:t>
            </a:r>
            <a:endParaRPr lang="ru-RU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Задачи: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1.Изучить литературу по данной теме.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2.Обработать полученную информацию.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Познакомиться с историей возникновения календарей.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4.Исследовать задачу про календарь и треугольники.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Подобрать и исследовать задачи по теме «календари».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6.Выявить какими особенностями обладают настенные календари.</a:t>
            </a: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1" y="739835"/>
            <a:ext cx="1944216" cy="194421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08" t="5468" r="2690"/>
          <a:stretch/>
        </p:blipFill>
        <p:spPr>
          <a:xfrm>
            <a:off x="5394770" y="3933056"/>
            <a:ext cx="3600400" cy="26971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3923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История возникновения календарей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2808" y="289966"/>
            <a:ext cx="8682362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   Календарь — это система счисления больших промежутков времени,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</a:rPr>
              <a:t>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основанная на периодичности видимых движений небесных тел.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   Календари существовали уже 6000 лет назад.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   Само слово «календарь» пришло из Древнего Рима. Так назывались долговые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</a:rPr>
              <a:t>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книги, куда ростовщики ежемесячно заносили проценты. Это происходило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</a:rPr>
              <a:t>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первый день месяца, который раньше называли «календ».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   Разные народы в разное время создали и пользовались тремя видами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</a:rPr>
              <a:t>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календарей: солнечным, лунным и солнечно-лунным. Наиболее распространен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</a:rPr>
              <a:t>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солнечный календарь, в основу которого положено движение Солнца,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</a:rPr>
              <a:t>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позволяющее согласовать сутки и год.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 настоящее время жители большинства стран пользуются именно этим типом календаря.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Одними из первых создателей календарей были жители Древнего Шумера (на территории Ирака).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Руси применялось летосчисление, придуманное римлянами, и действовал юлианский календарь с римскими названиями месяцев и семидневной неделей. До указа Петра I (1700 год) россияне вели свой календарь «от сотворения мира»,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Нового года праздновали где в сентябре, после уборки урожая, а где — в марте, в день весеннего солнцестояния.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Царский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указ привел наше летосчисление 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европейским и повелел праздновать Новый год зимой —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января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Последняя попытка реформировать календарь была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предпринята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1954 году.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ООН был предложен проект, одобренный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многими странами.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Суть предлагаемых изменений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заключалась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том, чтобы все первые числа кварталов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начинались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воскресенья, причем первый месяц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квартала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содержал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бы 31 день, а остальные два месяца — по 30.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Этот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вариант изменения календаря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был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отклонен.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новых проектах изменения календаря сведений пока нет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Понятие «Треугольник»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 – это </a:t>
            </a:r>
            <a:r>
              <a:rPr lang="ru-RU" sz="2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геометрическая фигура, образованная тремя отрезками, которые соединяют три точки, не лежащие на одной прямой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любом треугольнике три угла и три стороны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Треугольники бывают </a:t>
            </a:r>
          </a:p>
          <a:p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остороугольными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(если все его углы острые), 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тупоугольными (если один из его углов тупой), 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прямоугольными (если один из его углов прямой).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 называется 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Равнобедренным, если две его стороны равны.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Равносторонним, если все три стороны равны.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Разносторонним, если все его стороны разные.</a:t>
            </a: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20717159">
            <a:off x="7524328" y="188640"/>
            <a:ext cx="1296144" cy="792088"/>
          </a:xfrm>
          <a:prstGeom prst="triangle">
            <a:avLst>
              <a:gd name="adj" fmla="val 1427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7482817">
            <a:off x="7924476" y="5634431"/>
            <a:ext cx="967547" cy="645531"/>
          </a:xfrm>
          <a:prstGeom prst="triangle">
            <a:avLst>
              <a:gd name="adj" fmla="val 5974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5177076">
            <a:off x="7793976" y="1826439"/>
            <a:ext cx="1008112" cy="1008112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 rot="5074093">
            <a:off x="8028176" y="3341668"/>
            <a:ext cx="1510269" cy="581023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956376" y="4437112"/>
            <a:ext cx="1060704" cy="914400"/>
          </a:xfrm>
          <a:prstGeom prst="triangl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Задачи: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1241376"/>
            <a:ext cx="8964488" cy="50679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1.«Получится ли равнобедренный прямоугольный треугольник, если соединить числа 10, 20 и 30 января в </a:t>
            </a: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1998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году?»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2.Каков будет результат, если будем соединять числа 10, 20 и 30 любого месяца одного года?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3. Получится ли равнобедренный треугольник, если соединим другие числа в любом месяце?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7667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Задача№1 </a:t>
            </a:r>
            <a:endParaRPr lang="ru-RU" sz="2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642918"/>
            <a:ext cx="8964488" cy="5067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«Получится ли равнобедренный прямоугольный треугольник, если соединить числа 10, 20 и 30 января в любом году?»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</a:t>
            </a:r>
            <a:endParaRPr kumimoji="0" lang="ru-RU" sz="16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1600" b="1" i="1" u="none" strike="noStrike" kern="1200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b="1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74" y="4965550"/>
            <a:ext cx="2928926" cy="18924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05" t="22970" r="74274" b="52418"/>
          <a:stretch/>
        </p:blipFill>
        <p:spPr>
          <a:xfrm>
            <a:off x="4383397" y="1357298"/>
            <a:ext cx="4760603" cy="3571900"/>
          </a:xfrm>
          <a:prstGeom prst="rect">
            <a:avLst/>
          </a:prstGeom>
        </p:spPr>
      </p:pic>
      <p:sp>
        <p:nvSpPr>
          <p:cNvPr id="7" name="Блок-схема: узел 6"/>
          <p:cNvSpPr/>
          <p:nvPr/>
        </p:nvSpPr>
        <p:spPr>
          <a:xfrm>
            <a:off x="8553128" y="3068960"/>
            <a:ext cx="144016" cy="144015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7929586" y="4143380"/>
            <a:ext cx="144016" cy="144015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6000760" y="3786190"/>
            <a:ext cx="144016" cy="144015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9" idx="6"/>
            <a:endCxn id="8" idx="2"/>
          </p:cNvCxnSpPr>
          <p:nvPr/>
        </p:nvCxnSpPr>
        <p:spPr>
          <a:xfrm>
            <a:off x="6144776" y="3858198"/>
            <a:ext cx="1784810" cy="35719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7"/>
            <a:endCxn id="7" idx="3"/>
          </p:cNvCxnSpPr>
          <p:nvPr/>
        </p:nvCxnSpPr>
        <p:spPr>
          <a:xfrm rot="5400000" flipH="1" flipV="1">
            <a:off x="7041255" y="2274316"/>
            <a:ext cx="615395" cy="24505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7"/>
            <a:endCxn id="7" idx="3"/>
          </p:cNvCxnSpPr>
          <p:nvPr/>
        </p:nvCxnSpPr>
        <p:spPr>
          <a:xfrm rot="5400000" flipH="1" flipV="1">
            <a:off x="7827073" y="3417324"/>
            <a:ext cx="972585" cy="5217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6072198" y="4214818"/>
            <a:ext cx="2571768" cy="1588"/>
          </a:xfrm>
          <a:prstGeom prst="line">
            <a:avLst/>
          </a:prstGeom>
          <a:ln w="38100">
            <a:solidFill>
              <a:srgbClr val="210B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5894458" y="4035368"/>
            <a:ext cx="356620" cy="1140"/>
          </a:xfrm>
          <a:prstGeom prst="line">
            <a:avLst/>
          </a:prstGeom>
          <a:ln w="38100">
            <a:solidFill>
              <a:srgbClr val="210B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7" idx="4"/>
          </p:cNvCxnSpPr>
          <p:nvPr/>
        </p:nvCxnSpPr>
        <p:spPr>
          <a:xfrm rot="16200000" flipH="1">
            <a:off x="8133630" y="3704481"/>
            <a:ext cx="1001842" cy="18830"/>
          </a:xfrm>
          <a:prstGeom prst="line">
            <a:avLst/>
          </a:prstGeom>
          <a:ln w="38100">
            <a:solidFill>
              <a:srgbClr val="210B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214282" y="1285860"/>
            <a:ext cx="41434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Дополнительные построения</a:t>
            </a: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20-27-30      и      1-31-30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20-27   =  30-31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∠27  =  ∠31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27-30  =  10-31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85720" y="2714620"/>
            <a:ext cx="4143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2.В равнобедренном треугольнике напротив равных сторон лежат равные углы.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20-30 =10-30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Следовательно:     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10-20-30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равнобедренный.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4282" y="4572008"/>
            <a:ext cx="75334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    20-27-30     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10-31-30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∠30-10-31      =      ∠20-30-27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∠27-20-30      =      ∠31-30-10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т.к. они лежат в равных треугольниках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против равных сторон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∠30-10-20 = ∠180</a:t>
            </a:r>
            <a:r>
              <a:rPr lang="ru-RU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°- (∠20-30-27+ ∠10-30-31) = 90</a:t>
            </a:r>
            <a:r>
              <a:rPr lang="ru-RU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28596" y="4143380"/>
            <a:ext cx="214314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Февраль 1998 года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4"/>
          <p:cNvSpPr txBox="1">
            <a:spLocks noGrp="1"/>
          </p:cNvSpPr>
          <p:nvPr>
            <p:ph idx="1"/>
          </p:nvPr>
        </p:nvSpPr>
        <p:spPr>
          <a:xfrm>
            <a:off x="0" y="5143512"/>
            <a:ext cx="878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таблице «Февраль 1998» треугольник не получится т.к. нет числа 30, следовательно нет третьей вершины , значит     10-20 прямая</a:t>
            </a:r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143240" y="1000108"/>
          <a:ext cx="5786480" cy="37760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6636"/>
                <a:gridCol w="826636"/>
                <a:gridCol w="826636"/>
                <a:gridCol w="826636"/>
                <a:gridCol w="826636"/>
                <a:gridCol w="826636"/>
                <a:gridCol w="826664"/>
              </a:tblGrid>
              <a:tr h="75520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Пн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Вт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Ср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Чт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Сб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5520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520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520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520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>
            <a:stCxn id="11" idx="5"/>
          </p:cNvCxnSpPr>
          <p:nvPr/>
        </p:nvCxnSpPr>
        <p:spPr>
          <a:xfrm rot="16200000" flipH="1">
            <a:off x="6077018" y="2076497"/>
            <a:ext cx="673357" cy="23174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5072066" y="2714620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7572396" y="3500438"/>
            <a:ext cx="214314" cy="21545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388</TotalTime>
  <Words>2165</Words>
  <Application>Microsoft Office PowerPoint</Application>
  <PresentationFormat>Экран (4:3)</PresentationFormat>
  <Paragraphs>590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Мини-проект  «Математика в календаре»</vt:lpstr>
      <vt:lpstr>Введение:</vt:lpstr>
      <vt:lpstr>Гипотеза:</vt:lpstr>
      <vt:lpstr>Цель и задачи:</vt:lpstr>
      <vt:lpstr>История возникновения календарей</vt:lpstr>
      <vt:lpstr>Понятие «Треугольник»</vt:lpstr>
      <vt:lpstr>Задачи: </vt:lpstr>
      <vt:lpstr>Задача№1 </vt:lpstr>
      <vt:lpstr>Февраль 1998 года</vt:lpstr>
      <vt:lpstr>Март 1998 года</vt:lpstr>
      <vt:lpstr>Апрель 1998 года</vt:lpstr>
      <vt:lpstr>Май 1998 года</vt:lpstr>
      <vt:lpstr>Июнь  1998 года</vt:lpstr>
      <vt:lpstr>Июль  1998 года</vt:lpstr>
      <vt:lpstr>Август  1998 года</vt:lpstr>
      <vt:lpstr>Сентябрь   1998 года</vt:lpstr>
      <vt:lpstr>Октябрь   1998 года</vt:lpstr>
      <vt:lpstr>Ноябрь   1998 года</vt:lpstr>
      <vt:lpstr>Декабрь   1998 года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Мини-проект  «Математика в календаре»</dc:title>
  <dc:creator>Данил</dc:creator>
  <cp:lastModifiedBy>12цукп</cp:lastModifiedBy>
  <cp:revision>44</cp:revision>
  <dcterms:created xsi:type="dcterms:W3CDTF">2017-03-02T16:41:56Z</dcterms:created>
  <dcterms:modified xsi:type="dcterms:W3CDTF">2017-03-08T16:57:27Z</dcterms:modified>
</cp:coreProperties>
</file>