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41"/>
  </p:notesMasterIdLst>
  <p:sldIdLst>
    <p:sldId id="256" r:id="rId2"/>
    <p:sldId id="258" r:id="rId3"/>
    <p:sldId id="297" r:id="rId4"/>
    <p:sldId id="391" r:id="rId5"/>
    <p:sldId id="292" r:id="rId6"/>
    <p:sldId id="316" r:id="rId7"/>
    <p:sldId id="259" r:id="rId8"/>
    <p:sldId id="395" r:id="rId9"/>
    <p:sldId id="321" r:id="rId10"/>
    <p:sldId id="367" r:id="rId11"/>
    <p:sldId id="368" r:id="rId12"/>
    <p:sldId id="343" r:id="rId13"/>
    <p:sldId id="389" r:id="rId14"/>
    <p:sldId id="388" r:id="rId15"/>
    <p:sldId id="390" r:id="rId16"/>
    <p:sldId id="320" r:id="rId17"/>
    <p:sldId id="344" r:id="rId18"/>
    <p:sldId id="392" r:id="rId19"/>
    <p:sldId id="373" r:id="rId20"/>
    <p:sldId id="374" r:id="rId21"/>
    <p:sldId id="375" r:id="rId22"/>
    <p:sldId id="330" r:id="rId23"/>
    <p:sldId id="376" r:id="rId24"/>
    <p:sldId id="377" r:id="rId25"/>
    <p:sldId id="378" r:id="rId26"/>
    <p:sldId id="379" r:id="rId27"/>
    <p:sldId id="342" r:id="rId28"/>
    <p:sldId id="346" r:id="rId29"/>
    <p:sldId id="380" r:id="rId30"/>
    <p:sldId id="383" r:id="rId31"/>
    <p:sldId id="393" r:id="rId32"/>
    <p:sldId id="355" r:id="rId33"/>
    <p:sldId id="382" r:id="rId34"/>
    <p:sldId id="396" r:id="rId35"/>
    <p:sldId id="384" r:id="rId36"/>
    <p:sldId id="385" r:id="rId37"/>
    <p:sldId id="387" r:id="rId38"/>
    <p:sldId id="328" r:id="rId39"/>
    <p:sldId id="335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676B24A-21B2-411D-8AFD-93CFD60A04A1}">
          <p14:sldIdLst>
            <p14:sldId id="256"/>
            <p14:sldId id="258"/>
            <p14:sldId id="297"/>
            <p14:sldId id="391"/>
            <p14:sldId id="292"/>
            <p14:sldId id="316"/>
            <p14:sldId id="259"/>
            <p14:sldId id="395"/>
            <p14:sldId id="321"/>
            <p14:sldId id="367"/>
            <p14:sldId id="368"/>
            <p14:sldId id="343"/>
            <p14:sldId id="389"/>
            <p14:sldId id="388"/>
            <p14:sldId id="390"/>
            <p14:sldId id="320"/>
            <p14:sldId id="344"/>
            <p14:sldId id="392"/>
            <p14:sldId id="373"/>
            <p14:sldId id="374"/>
            <p14:sldId id="375"/>
            <p14:sldId id="330"/>
            <p14:sldId id="376"/>
            <p14:sldId id="377"/>
            <p14:sldId id="378"/>
            <p14:sldId id="379"/>
            <p14:sldId id="342"/>
            <p14:sldId id="346"/>
            <p14:sldId id="380"/>
            <p14:sldId id="383"/>
            <p14:sldId id="393"/>
            <p14:sldId id="355"/>
            <p14:sldId id="382"/>
            <p14:sldId id="396"/>
            <p14:sldId id="384"/>
            <p14:sldId id="385"/>
            <p14:sldId id="387"/>
            <p14:sldId id="328"/>
            <p14:sldId id="335"/>
          </p14:sldIdLst>
        </p14:section>
        <p14:section name="Раздел без заголовка" id="{74213EBF-D58E-43D4-B54F-82129B2292BB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4579" autoAdjust="0"/>
  </p:normalViewPr>
  <p:slideViewPr>
    <p:cSldViewPr>
      <p:cViewPr varScale="1">
        <p:scale>
          <a:sx n="77" d="100"/>
          <a:sy n="77" d="100"/>
        </p:scale>
        <p:origin x="-115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555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430378925448837E-2"/>
          <c:y val="5.1348063156550952E-2"/>
          <c:w val="0.63422144343843845"/>
          <c:h val="0.828213340012881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Минимальный проходной балл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1 квартиль</c:v>
                </c:pt>
                <c:pt idx="1">
                  <c:v>2 квартиль</c:v>
                </c:pt>
                <c:pt idx="2">
                  <c:v>3 квартиль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67</c:v>
                </c:pt>
                <c:pt idx="1">
                  <c:v>58</c:v>
                </c:pt>
                <c:pt idx="2">
                  <c:v>45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Максимальный проходной балл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1 квартиль</c:v>
                </c:pt>
                <c:pt idx="1">
                  <c:v>2 квартиль</c:v>
                </c:pt>
                <c:pt idx="2">
                  <c:v>3 квартиль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75</c:v>
                </c:pt>
                <c:pt idx="1">
                  <c:v>66</c:v>
                </c:pt>
                <c:pt idx="2">
                  <c:v>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861888"/>
        <c:axId val="61863424"/>
      </c:barChart>
      <c:catAx>
        <c:axId val="61861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1863424"/>
        <c:crosses val="autoZero"/>
        <c:auto val="1"/>
        <c:lblAlgn val="ctr"/>
        <c:lblOffset val="100"/>
        <c:noMultiLvlLbl val="0"/>
      </c:catAx>
      <c:valAx>
        <c:axId val="61863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18618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630905511811028E-2"/>
          <c:y val="0.13370366255601229"/>
          <c:w val="0.50626935695538067"/>
          <c:h val="0.627766914787245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Выпускник с минимальным проходным баллом</c:v>
                </c:pt>
                <c:pt idx="1">
                  <c:v>Выпускник с максимальным проходным баллом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226</c:v>
                </c:pt>
                <c:pt idx="1">
                  <c:v>234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716672"/>
        <c:axId val="34632448"/>
      </c:barChart>
      <c:catAx>
        <c:axId val="34716672"/>
        <c:scaling>
          <c:orientation val="minMax"/>
        </c:scaling>
        <c:delete val="0"/>
        <c:axPos val="b"/>
        <c:majorTickMark val="out"/>
        <c:minorTickMark val="none"/>
        <c:tickLblPos val="nextTo"/>
        <c:crossAx val="34632448"/>
        <c:crosses val="autoZero"/>
        <c:auto val="1"/>
        <c:lblAlgn val="ctr"/>
        <c:lblOffset val="100"/>
        <c:noMultiLvlLbl val="0"/>
      </c:catAx>
      <c:valAx>
        <c:axId val="346324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716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89490376202982"/>
          <c:y val="2.6041334997059806E-2"/>
          <c:w val="0.48824321959755035"/>
          <c:h val="0.83255434600729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Заработная плата(тыс.руб.)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Выпускник с максимальным проходным баллом</c:v>
                </c:pt>
                <c:pt idx="1">
                  <c:v>Выпускник с минимальным проходным баллом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23500</c:v>
                </c:pt>
                <c:pt idx="1">
                  <c:v>21500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657024"/>
        <c:axId val="34658560"/>
      </c:barChart>
      <c:catAx>
        <c:axId val="34657024"/>
        <c:scaling>
          <c:orientation val="minMax"/>
        </c:scaling>
        <c:delete val="0"/>
        <c:axPos val="b"/>
        <c:majorTickMark val="out"/>
        <c:minorTickMark val="none"/>
        <c:tickLblPos val="nextTo"/>
        <c:crossAx val="34658560"/>
        <c:crosses val="autoZero"/>
        <c:auto val="1"/>
        <c:lblAlgn val="ctr"/>
        <c:lblOffset val="100"/>
        <c:noMultiLvlLbl val="0"/>
      </c:catAx>
      <c:valAx>
        <c:axId val="34658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657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Баллы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Выпускник с максимальным баллом ЕГЭ</c:v>
                </c:pt>
                <c:pt idx="1">
                  <c:v>Выпускник с минимальным баллом ЕГЭ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176</c:v>
                </c:pt>
                <c:pt idx="1">
                  <c:v>127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074432"/>
        <c:axId val="35075968"/>
      </c:barChart>
      <c:catAx>
        <c:axId val="35074432"/>
        <c:scaling>
          <c:orientation val="minMax"/>
        </c:scaling>
        <c:delete val="0"/>
        <c:axPos val="b"/>
        <c:majorTickMark val="out"/>
        <c:minorTickMark val="none"/>
        <c:tickLblPos val="nextTo"/>
        <c:crossAx val="35075968"/>
        <c:crosses val="autoZero"/>
        <c:auto val="1"/>
        <c:lblAlgn val="ctr"/>
        <c:lblOffset val="100"/>
        <c:noMultiLvlLbl val="0"/>
      </c:catAx>
      <c:valAx>
        <c:axId val="35075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0744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Зарплата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Выпускник с максимальным баллом ЕГЭ</c:v>
                </c:pt>
                <c:pt idx="1">
                  <c:v>Выпускник с минимальным баллом ЕГЭ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16000</c:v>
                </c:pt>
                <c:pt idx="1">
                  <c:v>14000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097216"/>
        <c:axId val="35107200"/>
      </c:barChart>
      <c:catAx>
        <c:axId val="35097216"/>
        <c:scaling>
          <c:orientation val="minMax"/>
        </c:scaling>
        <c:delete val="0"/>
        <c:axPos val="b"/>
        <c:majorTickMark val="out"/>
        <c:minorTickMark val="none"/>
        <c:tickLblPos val="nextTo"/>
        <c:crossAx val="35107200"/>
        <c:crosses val="autoZero"/>
        <c:auto val="1"/>
        <c:lblAlgn val="ctr"/>
        <c:lblOffset val="100"/>
        <c:noMultiLvlLbl val="0"/>
      </c:catAx>
      <c:valAx>
        <c:axId val="351072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0972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290419947506568E-2"/>
          <c:y val="4.4666249105225507E-2"/>
          <c:w val="0.911067038495188"/>
          <c:h val="0.841063215819613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Проходной балл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ТГСА</c:v>
                </c:pt>
                <c:pt idx="1">
                  <c:v>ТюмГМА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152</c:v>
                </c:pt>
                <c:pt idx="1">
                  <c:v>230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896512"/>
        <c:axId val="34898304"/>
      </c:barChart>
      <c:catAx>
        <c:axId val="34896512"/>
        <c:scaling>
          <c:orientation val="minMax"/>
        </c:scaling>
        <c:delete val="0"/>
        <c:axPos val="b"/>
        <c:majorTickMark val="out"/>
        <c:minorTickMark val="none"/>
        <c:tickLblPos val="nextTo"/>
        <c:crossAx val="34898304"/>
        <c:crosses val="autoZero"/>
        <c:auto val="1"/>
        <c:lblAlgn val="ctr"/>
        <c:lblOffset val="100"/>
        <c:noMultiLvlLbl val="0"/>
      </c:catAx>
      <c:valAx>
        <c:axId val="34898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896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Зарплата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ТГСА</c:v>
                </c:pt>
                <c:pt idx="1">
                  <c:v>ТюмГМА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15000</c:v>
                </c:pt>
                <c:pt idx="1">
                  <c:v>22500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943744"/>
        <c:axId val="34945280"/>
      </c:barChart>
      <c:catAx>
        <c:axId val="34943744"/>
        <c:scaling>
          <c:orientation val="minMax"/>
        </c:scaling>
        <c:delete val="0"/>
        <c:axPos val="b"/>
        <c:majorTickMark val="out"/>
        <c:minorTickMark val="none"/>
        <c:tickLblPos val="nextTo"/>
        <c:crossAx val="34945280"/>
        <c:crosses val="autoZero"/>
        <c:auto val="1"/>
        <c:lblAlgn val="ctr"/>
        <c:lblOffset val="100"/>
        <c:noMultiLvlLbl val="0"/>
      </c:catAx>
      <c:valAx>
        <c:axId val="34945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943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Проходной балл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Заочное отделение</c:v>
                </c:pt>
                <c:pt idx="1">
                  <c:v>Очное отделение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146</c:v>
                </c:pt>
                <c:pt idx="1">
                  <c:v>210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808960"/>
        <c:axId val="34810496"/>
      </c:barChart>
      <c:catAx>
        <c:axId val="34808960"/>
        <c:scaling>
          <c:orientation val="minMax"/>
        </c:scaling>
        <c:delete val="0"/>
        <c:axPos val="b"/>
        <c:majorTickMark val="out"/>
        <c:minorTickMark val="none"/>
        <c:tickLblPos val="nextTo"/>
        <c:crossAx val="34810496"/>
        <c:crosses val="autoZero"/>
        <c:auto val="1"/>
        <c:lblAlgn val="ctr"/>
        <c:lblOffset val="100"/>
        <c:noMultiLvlLbl val="0"/>
      </c:catAx>
      <c:valAx>
        <c:axId val="34810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8089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09371985350407"/>
          <c:y val="0.14541008281106377"/>
          <c:w val="0.88590627734033245"/>
          <c:h val="0.677683320635771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Зар.плата(руб.)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Заочное отделение</c:v>
                </c:pt>
                <c:pt idx="1">
                  <c:v>Очное отделение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18000</c:v>
                </c:pt>
                <c:pt idx="1">
                  <c:v>22500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851456"/>
        <c:axId val="35819904"/>
      </c:barChart>
      <c:catAx>
        <c:axId val="34851456"/>
        <c:scaling>
          <c:orientation val="minMax"/>
        </c:scaling>
        <c:delete val="0"/>
        <c:axPos val="b"/>
        <c:majorTickMark val="out"/>
        <c:minorTickMark val="none"/>
        <c:tickLblPos val="nextTo"/>
        <c:crossAx val="35819904"/>
        <c:crosses val="autoZero"/>
        <c:auto val="1"/>
        <c:lblAlgn val="ctr"/>
        <c:lblOffset val="100"/>
        <c:noMultiLvlLbl val="0"/>
      </c:catAx>
      <c:valAx>
        <c:axId val="35819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8514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81E32A-750B-4B46-8E15-4FA6BE06CECD}" type="datetimeFigureOut">
              <a:rPr lang="ru-RU" smtClean="0"/>
              <a:pPr/>
              <a:t>12.02.2017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B3ACF-66D0-445C-9EF5-59DB6B63691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8116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B3ACF-66D0-445C-9EF5-59DB6B636917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9496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B3ACF-66D0-445C-9EF5-59DB6B636917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6035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Таблица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B3ACF-66D0-445C-9EF5-59DB6B636917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0982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5200" y="1498602"/>
            <a:ext cx="5257800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5200" y="4927600"/>
            <a:ext cx="52578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274639"/>
            <a:ext cx="1066800" cy="5897561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9"/>
            <a:ext cx="6400800" cy="5897561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445000"/>
            <a:ext cx="5257800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124201"/>
            <a:ext cx="5257800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1" y="1701800"/>
            <a:ext cx="2514600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1" y="4648200"/>
            <a:ext cx="2514600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279402"/>
            <a:ext cx="5486400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28600" y="0"/>
            <a:ext cx="8686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400802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1645" y="6400802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27346" y="6400802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764704"/>
            <a:ext cx="6444208" cy="2104636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исследования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«качества»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ВУЗа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заработную плату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выпускников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67899" y="3429000"/>
            <a:ext cx="5148064" cy="3429000"/>
          </a:xfrm>
        </p:spPr>
        <p:txBody>
          <a:bodyPr>
            <a:noAutofit/>
          </a:bodyPr>
          <a:lstStyle/>
          <a:p>
            <a:pPr algn="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8 «Б» класса</a:t>
            </a:r>
          </a:p>
          <a:p>
            <a:pPr algn="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Голякова Дарья</a:t>
            </a:r>
          </a:p>
          <a:p>
            <a:pPr algn="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«Ярковская СОШ»</a:t>
            </a:r>
          </a:p>
          <a:p>
            <a:pPr algn="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 Ярково</a:t>
            </a:r>
          </a:p>
          <a:p>
            <a:pPr algn="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</a:p>
          <a:p>
            <a:pPr algn="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Ганихина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Антонина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Владимировна</a:t>
            </a:r>
          </a:p>
          <a:p>
            <a:pPr algn="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математики</a:t>
            </a:r>
          </a:p>
          <a:p>
            <a:pPr algn="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« Ярковская СОШ»</a:t>
            </a:r>
          </a:p>
          <a:p>
            <a:pPr algn="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 Ярково</a:t>
            </a:r>
          </a:p>
          <a:p>
            <a:pPr algn="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форум молодых исследователей «Шаг в Будущее»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28037" y="628203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 Ярково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 год</a:t>
            </a:r>
          </a:p>
        </p:txBody>
      </p:sp>
    </p:spTree>
    <p:extLst>
      <p:ext uri="{BB962C8B-B14F-4D97-AF65-F5344CB8AC3E}">
        <p14:creationId xmlns:p14="http://schemas.microsoft.com/office/powerpoint/2010/main" val="194356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2.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Имеющиеся типы распределила на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группы,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ориентируясь на средний проходной балл при поступлении в учебное заведение: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первую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вошли наиболее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«качественные»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престижные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ВУЗы Тюмени со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средним баллом приема по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ЕГЭ от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61 до 72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группе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проходной балл составил от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56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третьей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 до 55 баллов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851028421"/>
              </p:ext>
            </p:extLst>
          </p:nvPr>
        </p:nvGraphicFramePr>
        <p:xfrm>
          <a:off x="0" y="1628800"/>
          <a:ext cx="9144000" cy="4741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0" name="Прямая со стрелкой 19"/>
          <p:cNvCxnSpPr/>
          <p:nvPr/>
        </p:nvCxnSpPr>
        <p:spPr>
          <a:xfrm>
            <a:off x="2337869" y="2132856"/>
            <a:ext cx="1800200" cy="465201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00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785992"/>
              </p:ext>
            </p:extLst>
          </p:nvPr>
        </p:nvGraphicFramePr>
        <p:xfrm>
          <a:off x="0" y="502046"/>
          <a:ext cx="9144000" cy="3503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3768"/>
                <a:gridCol w="2376264"/>
                <a:gridCol w="4283968"/>
              </a:tblGrid>
              <a:tr h="930299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1-ая группа</a:t>
                      </a:r>
                    </a:p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61 до 72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</a:t>
                      </a:r>
                      <a:r>
                        <a:rPr lang="ru-RU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ая группа</a:t>
                      </a:r>
                    </a:p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56</a:t>
                      </a:r>
                      <a:r>
                        <a:rPr lang="ru-RU" sz="2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60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3-я группа</a:t>
                      </a:r>
                      <a:r>
                        <a:rPr lang="ru-RU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ru-RU" sz="2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45 до 55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595917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Медицинский</a:t>
                      </a:r>
                    </a:p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(ТюмГМА)</a:t>
                      </a:r>
                      <a:r>
                        <a:rPr lang="ru-RU" sz="2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72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Технический</a:t>
                      </a:r>
                    </a:p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(ТИУ) – 60,8</a:t>
                      </a:r>
                    </a:p>
                    <a:p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Аграрный</a:t>
                      </a:r>
                    </a:p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(ГАУ Северного Зауралья) - 54,5</a:t>
                      </a:r>
                    </a:p>
                  </a:txBody>
                  <a:tcPr/>
                </a:tc>
              </a:tr>
              <a:tr h="976801">
                <a:tc>
                  <a:txBody>
                    <a:bodyPr/>
                    <a:lstStyle/>
                    <a:p>
                      <a:endParaRPr lang="ru-RU" sz="20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Классический</a:t>
                      </a:r>
                    </a:p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(ТюмГУ) – 56,1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Гуманитарный</a:t>
                      </a:r>
                    </a:p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(ТГАКИИТ) – 53,9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-7189" y="4221088"/>
            <a:ext cx="9144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3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Исходя из результатов полученного распределения ВУЗов на группы, я определила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моего исследования :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медицинский(ТюмГМУ) 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технический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ТИУ) 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аграрный ВУЗы (ГАУ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Северного Зауралья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1375250"/>
            <a:ext cx="0" cy="1584176"/>
          </a:xfrm>
          <a:prstGeom prst="line">
            <a:avLst/>
          </a:prstGeom>
          <a:ln w="28575">
            <a:solidFill>
              <a:srgbClr val="FF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0" y="1375250"/>
            <a:ext cx="9144000" cy="0"/>
          </a:xfrm>
          <a:prstGeom prst="line">
            <a:avLst/>
          </a:prstGeom>
          <a:ln w="28575">
            <a:solidFill>
              <a:srgbClr val="FF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9158514" y="1375250"/>
            <a:ext cx="0" cy="1584176"/>
          </a:xfrm>
          <a:prstGeom prst="line">
            <a:avLst/>
          </a:prstGeom>
          <a:ln w="28575">
            <a:solidFill>
              <a:srgbClr val="FF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4514" y="2959426"/>
            <a:ext cx="9144000" cy="0"/>
          </a:xfrm>
          <a:prstGeom prst="line">
            <a:avLst/>
          </a:prstGeom>
          <a:ln w="28575">
            <a:solidFill>
              <a:srgbClr val="FF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0" y="-609"/>
            <a:ext cx="118045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</a:t>
            </a:r>
          </a:p>
        </p:txBody>
      </p:sp>
    </p:spTree>
    <p:extLst>
      <p:ext uri="{BB962C8B-B14F-4D97-AF65-F5344CB8AC3E}">
        <p14:creationId xmlns:p14="http://schemas.microsoft.com/office/powerpoint/2010/main" val="171824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4.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Гипотезы, выдвинутые российскими исследователями, имеют обобщенный смысл. А так как одна из задач моей работы –уточнение гипотез, то для проверки предположений на примерах ВУЗов Тюмени я переделала данные гипотезы: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Зарплата выпускников Тюменской Государственной Медицинской Академии на 30-40% выше, чем у молодых специалистов,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окончивших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Тюменскую Государственную Сельскохозяйственную Академию.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целом положительный эффект от обучения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Тюменском Индустриальном Университете ощутимее для выпускников очной формы обучения, которые зарабатывают на 20-22% больше выпускников заочной форме.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ru-RU" dirty="0">
              <a:latin typeface="Calibri" panose="020F050202020403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789040"/>
            <a:ext cx="5184576" cy="291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91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Тюменская государственная медицинская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академия(ТюмГМА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ТюмГМА занимает 95-е место в рейтинге 100 лучших ВУЗов России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Специальности ВУЗа: 5 специальностей</a:t>
            </a:r>
          </a:p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488832" cy="51433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035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Тюменский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индустриальный университет(ТИУ)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ТюмГНГУ занимает 1-ое место в рейтинге вузов Тюмени и 53-ее среди всех вузов России.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Специальностей ВУЗа: 17 специальностей</a:t>
            </a:r>
          </a:p>
          <a:p>
            <a:pPr marL="0" indent="0">
              <a:buNone/>
            </a:pPr>
            <a:endParaRPr lang="ru-RU" sz="23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99" y="1838949"/>
            <a:ext cx="7704856" cy="48155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03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Тюменская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сельскохозяйственная академия (ТГСА)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ВУЗ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занимает 6-ое место в рейтинге вузов Тюмени и 509-ое среди всех вузов России.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Специальностей ВУЗа: 8 специальностей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88" y="1844824"/>
            <a:ext cx="7824544" cy="47074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555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61" y="188640"/>
            <a:ext cx="9157852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Доказательство 1-ой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гипотезы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Зарплата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выпускников ТюмГМА на 30-40% выше, чем у молодых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специалистов, окончивших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ТГСА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 1.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Выяснить: что формирует разную оплачиваемость труда различных профессий?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формировании заработной платы представителей различных профессий принимают участие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факторы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Сложность труда и уровень квалификации. 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Условия труда.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Социальная значимость труда. 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риска при занятии данным трудом. 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Уникальность труда. 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Зарплата определяется качеством и количеством труда. 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75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2700" y="-17512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2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Составить логическую схему, которая визуализирует 1-ое предположение.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Логическая цепочка - логическая схема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понять: каким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 будущая зарплата выпускников ВУЗов зависит от баллов, набранных на экзаменах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уникальной, востребованной профессии с высокой степенью риска, требующей высокой квалификации работников</a:t>
            </a:r>
          </a:p>
          <a:p>
            <a:pPr marL="0" indent="0" algn="ctr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оплачиваемость труда</a:t>
            </a:r>
          </a:p>
          <a:p>
            <a:pPr marL="0" indent="0" algn="ctr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проходной балл при поступлении ВУЗ</a:t>
            </a:r>
          </a:p>
          <a:p>
            <a:pPr marL="0" indent="0" algn="ctr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Высокие баллы на ЕГЭ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105" y="2631169"/>
            <a:ext cx="328613" cy="81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339" y="3717032"/>
            <a:ext cx="328613" cy="81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339" y="4797152"/>
            <a:ext cx="328613" cy="81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803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38132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3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Получить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нужные данные для проверки гипотезы, узнав у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выпускников исследуемых ВУЗов следующую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Факультет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Суммарный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балл по ЕГЭ при поступлении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ВУЗ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Предметы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нужны при поступлении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Заработная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плата на начальном этапе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карьеры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Занести данные 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таблицы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составить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диаграммы.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1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43" y="116632"/>
            <a:ext cx="9144000" cy="404664"/>
          </a:xfrm>
        </p:spPr>
        <p:txBody>
          <a:bodyPr>
            <a:noAutofit/>
          </a:bodyPr>
          <a:lstStyle/>
          <a:p>
            <a:pPr algn="ctr"/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выпускников </a:t>
            </a:r>
            <a:r>
              <a:rPr lang="ru-RU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ТюмГМА</a:t>
            </a:r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513218"/>
              </p:ext>
            </p:extLst>
          </p:nvPr>
        </p:nvGraphicFramePr>
        <p:xfrm>
          <a:off x="0" y="590515"/>
          <a:ext cx="9144000" cy="6112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1760"/>
                <a:gridCol w="3384376"/>
                <a:gridCol w="3347864"/>
              </a:tblGrid>
              <a:tr h="1009802"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Выпускник, зачисленный по максимальному баллу ЕГЭ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Выпускник, зачисленный по минимальному баллу ЕГЭ</a:t>
                      </a:r>
                    </a:p>
                  </a:txBody>
                  <a:tcPr/>
                </a:tc>
              </a:tr>
              <a:tr h="156207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Факультет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Тюменская государственная медицинская академия (ТюмГМА)</a:t>
                      </a:r>
                    </a:p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Фармация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Тюменская государственная медицинская академия (ТюмГМА)</a:t>
                      </a:r>
                    </a:p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Фармация</a:t>
                      </a:r>
                    </a:p>
                  </a:txBody>
                  <a:tcPr/>
                </a:tc>
              </a:tr>
              <a:tr h="126734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Суммарный балл по ЕГЭ при поступлении в ВУЗ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 баллов</a:t>
                      </a:r>
                      <a:endParaRPr lang="ru-RU" sz="20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226 баллов</a:t>
                      </a:r>
                      <a:endParaRPr lang="ru-RU" sz="20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7261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Предметы, которые нужны при поступлении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</a:p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</a:p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</a:p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</a:p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</a:t>
                      </a:r>
                    </a:p>
                  </a:txBody>
                  <a:tcPr/>
                </a:tc>
              </a:tr>
              <a:tr h="126734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Заработная плата на начальном этапе карьеры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23500 руб.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21500 руб.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629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296"/>
            <a:ext cx="9144000" cy="476672"/>
          </a:xfrm>
        </p:spPr>
        <p:txBody>
          <a:bodyPr>
            <a:noAutofit/>
          </a:bodyPr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453336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……………………………………………………………………...........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3-5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Гипотезы, актуальность, цель работы, задачи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…………………..………………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6-7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Шаги, необходимые для начала проверки гипотез……………………........….8-12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исследуемых ВУЗах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…………..……………….…………..…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13-15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Доказательство 1-ой гипотезы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……………………………..…………………..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16-29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………………………………………...….………………..……….30-31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Доказательство 2-ой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гипотезы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…………..…………………………............…….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32-36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………………………...…………………………………………….…..……..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…..………………………...…………….............………………………..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</a:p>
          <a:p>
            <a:pPr marL="0" indent="0">
              <a:lnSpc>
                <a:spcPct val="100000"/>
              </a:lnSpc>
              <a:buNone/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14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275" y="404664"/>
            <a:ext cx="9144000" cy="764704"/>
          </a:xfrm>
        </p:spPr>
        <p:txBody>
          <a:bodyPr>
            <a:no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Диаграмма. 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проходного балла ЕГЭ выпускников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ТюмГМА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6797846"/>
              </p:ext>
            </p:extLst>
          </p:nvPr>
        </p:nvGraphicFramePr>
        <p:xfrm>
          <a:off x="0" y="1124744"/>
          <a:ext cx="9144000" cy="602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0106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40" y="260648"/>
            <a:ext cx="9144000" cy="908720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Диаграмма. 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зарплат выпускников на начальном этапе карьеры.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0335559"/>
              </p:ext>
            </p:extLst>
          </p:nvPr>
        </p:nvGraphicFramePr>
        <p:xfrm>
          <a:off x="0" y="1268760"/>
          <a:ext cx="9144000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740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0" y="116632"/>
            <a:ext cx="9144000" cy="404664"/>
          </a:xfrm>
        </p:spPr>
        <p:txBody>
          <a:bodyPr>
            <a:noAutofit/>
          </a:bodyPr>
          <a:lstStyle/>
          <a:p>
            <a:pPr algn="ctr"/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выпускников ТГСА</a:t>
            </a:r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2113064"/>
              </p:ext>
            </p:extLst>
          </p:nvPr>
        </p:nvGraphicFramePr>
        <p:xfrm>
          <a:off x="-17466" y="513966"/>
          <a:ext cx="9144001" cy="6344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713"/>
                <a:gridCol w="3600400"/>
                <a:gridCol w="3563888"/>
              </a:tblGrid>
              <a:tr h="720080">
                <a:tc>
                  <a:txBody>
                    <a:bodyPr/>
                    <a:lstStyle/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Выпускник, зачисленный по максимальному баллу ЕГЭ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Выпускник, зачисленный по минимальному баллу ЕГЭ</a:t>
                      </a:r>
                    </a:p>
                  </a:txBody>
                  <a:tcPr/>
                </a:tc>
              </a:tr>
              <a:tr h="129614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Факультет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Государственный аграрный университет Северного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Зауралья(ГАУСЗ) или ТГСА</a:t>
                      </a:r>
                    </a:p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Агрономия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Государственный аграрный университет Северного Зауралья(ГАУСЗ) или ТГСА</a:t>
                      </a:r>
                    </a:p>
                    <a:p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Агрономия</a:t>
                      </a:r>
                    </a:p>
                  </a:txBody>
                  <a:tcPr/>
                </a:tc>
              </a:tr>
              <a:tr h="99361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Суммарный балл по ЕГЭ при поступлении в ВУЗ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 баллов</a:t>
                      </a:r>
                      <a:endParaRPr lang="ru-RU" sz="2000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 баллов</a:t>
                      </a:r>
                      <a:endParaRPr lang="ru-RU" sz="2000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3663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Предметы, которые нужны при поступлении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</a:t>
                      </a:r>
                      <a:r>
                        <a:rPr lang="ru-RU" sz="20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язык</a:t>
                      </a:r>
                    </a:p>
                    <a:p>
                      <a:r>
                        <a:rPr lang="ru-RU" sz="20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</a:t>
                      </a:r>
                    </a:p>
                    <a:p>
                      <a:r>
                        <a:rPr lang="ru-RU" sz="20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</a:t>
                      </a:r>
                    </a:p>
                    <a:p>
                      <a:r>
                        <a:rPr lang="ru-RU" sz="20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</a:p>
                  </a:txBody>
                  <a:tcPr/>
                </a:tc>
              </a:tr>
              <a:tr h="138723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Заработная плата на начальном этапе карьеры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16000 руб.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14000 руб.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867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06" y="548680"/>
            <a:ext cx="9144000" cy="764704"/>
          </a:xfrm>
        </p:spPr>
        <p:txBody>
          <a:bodyPr>
            <a:no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Диаграмма. 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суммарный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балл по ЕГЭ при поступлении 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ВУЗ.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285674422"/>
              </p:ext>
            </p:extLst>
          </p:nvPr>
        </p:nvGraphicFramePr>
        <p:xfrm>
          <a:off x="0" y="1052736"/>
          <a:ext cx="9144000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458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764704"/>
          </a:xfrm>
        </p:spPr>
        <p:txBody>
          <a:bodyPr>
            <a:norm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Диаграмма.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заработной платы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начальном этапе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карьеры.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5072649"/>
              </p:ext>
            </p:extLst>
          </p:nvPr>
        </p:nvGraphicFramePr>
        <p:xfrm>
          <a:off x="14171" y="1124744"/>
          <a:ext cx="914400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703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5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Среднее арифметическое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Вспомним!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реднее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арифметическое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чисел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чисел разделенное на 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соотнести данные выпускников нужно найти средние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суммарного балла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ЕГЭ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заработной платы выпускников.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.(234+226):2=  230(б.) – средний проходной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балл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ТюмГМА.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.(23500+21500):2=22500(руб.) – средняя заработная плата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выпускников ТюмГМА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.(176+127):2= 152(б.) – средний проходной балл ТГСА.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.(16000 + 14000): 2 = 15000(руб.) - средняя заработная плата выпускников ТГСА.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30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6.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Сводная таблица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7340209"/>
              </p:ext>
            </p:extLst>
          </p:nvPr>
        </p:nvGraphicFramePr>
        <p:xfrm>
          <a:off x="0" y="836613"/>
          <a:ext cx="9143999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3768"/>
                <a:gridCol w="3672408"/>
                <a:gridCol w="2987823"/>
              </a:tblGrid>
              <a:tr h="370840">
                <a:tc>
                  <a:txBody>
                    <a:bodyPr/>
                    <a:lstStyle/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ТюмГМА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ТГСА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4987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Факультет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Фармация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Агрономия</a:t>
                      </a:r>
                    </a:p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Суммарный средний проходной балл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 баллов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 балла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Средняя заработная плата на начальном этапе карьеры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22500 руб.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15000 руб.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350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62" y="260648"/>
            <a:ext cx="9144000" cy="836712"/>
          </a:xfrm>
        </p:spPr>
        <p:txBody>
          <a:bodyPr>
            <a:no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Диаграмма. 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проходного балла ВУЗов.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9308556"/>
              </p:ext>
            </p:extLst>
          </p:nvPr>
        </p:nvGraphicFramePr>
        <p:xfrm>
          <a:off x="0" y="1124744"/>
          <a:ext cx="9144000" cy="511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689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836712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Диаграмма.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зарплаты выпускников на начальном этапе карьеры.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4649192"/>
              </p:ext>
            </p:extLst>
          </p:nvPr>
        </p:nvGraphicFramePr>
        <p:xfrm>
          <a:off x="13114" y="1124744"/>
          <a:ext cx="9144000" cy="52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763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741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Находим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разницу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зарплатами выпускников сельскохозяйственного и технического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ВУЗов.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22500- 15000= 7500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(руб.)</a:t>
            </a:r>
          </a:p>
          <a:p>
            <a:pPr marL="0" indent="0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 8.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помощью пропорции находим эту разницу 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процентах.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22500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100%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7500  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7500*100   =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33,3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 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22500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Доказано!</a:t>
            </a:r>
            <a:endParaRPr lang="ru-RU" sz="20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67544" y="3573016"/>
            <a:ext cx="1224136" cy="0"/>
          </a:xfrm>
          <a:prstGeom prst="line">
            <a:avLst/>
          </a:prstGeom>
          <a:ln w="28575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410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5623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современном обществе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более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тысяч видов деятельности. Каждый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них со всей системой его требований к человеку можно назвать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профессией. Профессии по-разному востребованы в обществе, имеют разные условия труда, степень риска и т.п.  От всех этих, и других факторов  формируется неодинаковая оплачиваемость труда у различных профессий , или по-другому заработная плата.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Эксперты установили интересный факт,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зарплата выпускников зависит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«качества» ВУЗа,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они заканчивали.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55"/>
          <a:stretch/>
        </p:blipFill>
        <p:spPr bwMode="auto">
          <a:xfrm>
            <a:off x="323528" y="3356992"/>
            <a:ext cx="8424935" cy="3237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</p:txBody>
      </p:sp>
    </p:spTree>
    <p:extLst>
      <p:ext uri="{BB962C8B-B14F-4D97-AF65-F5344CB8AC3E}">
        <p14:creationId xmlns:p14="http://schemas.microsoft.com/office/powerpoint/2010/main" val="209630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доказательства гипотезы я заметила следующую зависимость:</a:t>
            </a:r>
          </a:p>
          <a:p>
            <a:pPr marL="0" indent="0">
              <a:buNone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сколько процентов средний проходной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балл «качественных»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ВУЗов выше проходного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балла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«некачественных» высших учебных заведений, на столько процентов выше их заработная плата.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зависимости:</a:t>
            </a:r>
          </a:p>
          <a:p>
            <a:pPr marL="0" indent="0"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Находим разницу между проходным баллом ТюмГМА и ТГСА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230 – 152= 78(бал.)</a:t>
            </a:r>
          </a:p>
          <a:p>
            <a:pPr marL="0" indent="0"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помощью пропорции находим эту разницу в процентах.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230 – 100%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78  -    х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х = 78*100 =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33,9 %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230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755576" y="6049549"/>
            <a:ext cx="792088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42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Находим разницу между зарплатами выпускников ТюмГМА и ТГСА на начальном этапе карьеры.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22500 – 15000 =7500(руб.)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Находим эту разницу в процентах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22500 – 100%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7500  -    х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= 7500*100 =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33,3 %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22500</a:t>
            </a:r>
          </a:p>
          <a:p>
            <a:pPr marL="0" indent="0"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Сравнить получившиеся результаты.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33,9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≅ 33,3 %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33,9 %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33,3 %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⇒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верна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39552" y="3479901"/>
            <a:ext cx="1006289" cy="0"/>
          </a:xfrm>
          <a:prstGeom prst="line">
            <a:avLst/>
          </a:prstGeom>
          <a:ln w="28575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06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548680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Доказательство 2-ой гипотезы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8458" y="1052736"/>
            <a:ext cx="9144000" cy="6309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целом положительный эффект от обучения в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ТИУ ощутимее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выпускников очной формы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обучения,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зарабатывают на 20-22% больше выпускников заочной форме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1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Узнать нюансы заочной и очной форм обучения формы обучения.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Очная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предполагает полную отдачу студента образовательному процессу. Занятия, как правило, проводятся пять или шесть дней в неделю. Они подразделяются на теоретические и практические. 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Заочная форма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совершенно другой подход к образовательному процессу. Студенты собираются два раза в год. В течение нескольких недель происходит вычитка большого объема материала, после окончания которой сдаются экзамены. </a:t>
            </a:r>
          </a:p>
          <a:p>
            <a:pPr marL="0" indent="0">
              <a:buNone/>
            </a:pPr>
            <a:endParaRPr lang="ru-RU" sz="20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8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85800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нужные данные для проверки гипотезы, узнав у выпускников очного и заочного отделения ТИУ следующую информацию: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Факультет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Проходной балл ЕГЭ на очное и заочное отделение 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Заработная плата на начальном этапе карьеры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3.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Занести данные в таблицу и составить диаграммы.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Calibri" panose="020F0502020204030204" pitchFamily="34" charset="0"/>
              </a:rPr>
              <a:t/>
            </a:r>
            <a:br>
              <a:rPr lang="ru-RU" sz="3200" dirty="0" smtClean="0">
                <a:latin typeface="Calibri" panose="020F0502020204030204" pitchFamily="34" charset="0"/>
              </a:rPr>
            </a:br>
            <a:r>
              <a:rPr lang="ru-RU" sz="3200" dirty="0" smtClean="0">
                <a:latin typeface="Calibri" panose="020F0502020204030204" pitchFamily="34" charset="0"/>
              </a:rPr>
              <a:t/>
            </a:r>
            <a:br>
              <a:rPr lang="ru-RU" sz="3200" dirty="0" smtClean="0">
                <a:latin typeface="Calibri" panose="020F0502020204030204" pitchFamily="34" charset="0"/>
              </a:rPr>
            </a:br>
            <a:r>
              <a:rPr lang="ru-RU" sz="3200" dirty="0" smtClean="0">
                <a:latin typeface="Calibri" panose="020F0502020204030204" pitchFamily="34" charset="0"/>
              </a:rPr>
              <a:t/>
            </a:r>
            <a:br>
              <a:rPr lang="ru-RU" sz="3200" dirty="0" smtClean="0">
                <a:latin typeface="Calibri" panose="020F0502020204030204" pitchFamily="34" charset="0"/>
              </a:rPr>
            </a:br>
            <a:r>
              <a:rPr lang="ru-RU" sz="3200" dirty="0" smtClean="0">
                <a:latin typeface="Calibri" panose="020F0502020204030204" pitchFamily="34" charset="0"/>
              </a:rPr>
              <a:t/>
            </a:r>
            <a:br>
              <a:rPr lang="ru-RU" sz="3200" dirty="0" smtClean="0">
                <a:latin typeface="Calibri" panose="020F0502020204030204" pitchFamily="34" charset="0"/>
              </a:rPr>
            </a:br>
            <a:r>
              <a:rPr lang="ru-RU" sz="3200" dirty="0" smtClean="0">
                <a:latin typeface="Calibri" panose="020F0502020204030204" pitchFamily="34" charset="0"/>
              </a:rPr>
              <a:t/>
            </a:r>
            <a:br>
              <a:rPr lang="ru-RU" sz="3200" dirty="0" smtClean="0">
                <a:latin typeface="Calibri" panose="020F0502020204030204" pitchFamily="34" charset="0"/>
              </a:rPr>
            </a:br>
            <a:r>
              <a:rPr lang="ru-RU" sz="3200" dirty="0" smtClean="0">
                <a:latin typeface="Calibri" panose="020F0502020204030204" pitchFamily="34" charset="0"/>
              </a:rPr>
              <a:t> </a:t>
            </a:r>
            <a:endParaRPr lang="ru-RU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56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732650"/>
              </p:ext>
            </p:extLst>
          </p:nvPr>
        </p:nvGraphicFramePr>
        <p:xfrm>
          <a:off x="0" y="260648"/>
          <a:ext cx="9143998" cy="38493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5775"/>
                <a:gridCol w="3224756"/>
                <a:gridCol w="3363467"/>
              </a:tblGrid>
              <a:tr h="477754">
                <a:tc>
                  <a:txBody>
                    <a:bodyPr/>
                    <a:lstStyle/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Очное отделение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Заочное отделение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4225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1.Факультет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ТюмГНГУ(ТИУ)</a:t>
                      </a:r>
                    </a:p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Институт менеджмента и</a:t>
                      </a:r>
                    </a:p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бизнеса(ИМиБ)</a:t>
                      </a:r>
                    </a:p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Менеджмент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ТюмГНГУ(ТИУ)</a:t>
                      </a:r>
                    </a:p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Институт менеджмента и</a:t>
                      </a:r>
                    </a:p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бизнеса(ИМиБ)</a:t>
                      </a:r>
                    </a:p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Менеджмент</a:t>
                      </a:r>
                    </a:p>
                  </a:txBody>
                  <a:tcPr/>
                </a:tc>
              </a:tr>
              <a:tr h="66446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2.Проходной балл ЕГЭ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 баллов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 баллов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359947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Заработная плата на начальном этапе карьеры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22500 руб.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18000 руб.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012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56343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Диаграмма. 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проходного балла очного и заочного отделений.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2393810"/>
              </p:ext>
            </p:extLst>
          </p:nvPr>
        </p:nvGraphicFramePr>
        <p:xfrm>
          <a:off x="0" y="1412776"/>
          <a:ext cx="9144000" cy="5119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710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792088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Диаграмма. 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заработной платы выпускников очного и заочного отделений.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5507709"/>
              </p:ext>
            </p:extLst>
          </p:nvPr>
        </p:nvGraphicFramePr>
        <p:xfrm>
          <a:off x="0" y="1196752"/>
          <a:ext cx="914400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4310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Найти разницу между зарплатой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выпускников очного и заочного отделений ТИУ на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начальном этапе карьеры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22500 - 18000=4500(руб.)</a:t>
            </a:r>
          </a:p>
          <a:p>
            <a:pPr marL="0" indent="0">
              <a:buNone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5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 помощью пропорции найти эту разницу в процентах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22500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100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4500   -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х = 4500*100 =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20 %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22500</a:t>
            </a:r>
            <a:endParaRPr lang="ru-RU" sz="20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Доказано!</a:t>
            </a:r>
            <a:endParaRPr lang="ru-RU" sz="20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latin typeface="Calibri" panose="020F0502020204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11560" y="3467984"/>
            <a:ext cx="1224136" cy="0"/>
          </a:xfrm>
          <a:prstGeom prst="line">
            <a:avLst/>
          </a:prstGeom>
          <a:ln w="28575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72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rmAutofit/>
          </a:bodyPr>
          <a:lstStyle/>
          <a:p>
            <a:pPr algn="ctr"/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17" y="620688"/>
            <a:ext cx="9144000" cy="60932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окончания школы каждый выпускник задумывается о будущей профессии. Но некоторые из них весьма легкомысленно относятся к дальнейшему получению образования.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Надеюсь,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моего исследования будут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мотивацией для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успешной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сдачи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диного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осударственного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кзамена. Ведь для многих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старшеклассников оплата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труда играет немаловажную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роль.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случаях заработная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плата зависит не только от баллов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ЕГЭ,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и от места работы,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работодателя, от других критериев, определяющих «качество» ВУЗа, и от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личных качеств самого человека, поэтому сложно с уверенностью сказать, что начальная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зарплата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подчинятся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этой зависимости. 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большинстве случаев гипотезы подтверждаются.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ознакомила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старших классов с результатами моего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исследования, разместив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проект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сайте школы.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34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2656"/>
          </a:xfrm>
        </p:spPr>
        <p:txBody>
          <a:bodyPr>
            <a:noAutofit/>
          </a:bodyPr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88538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1.ФИП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х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орошие результаты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ЕГЭ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увеличивают зарплаты выпускников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ВУЗов (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eurekanet.ru/ewww/promo_print/25303.html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2.«Измеряют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 стартовые заработные платы выпускников качество образования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?». Обзор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российских 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зарубежных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исследований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«Вопросы образования»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1 /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3.Апокин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Ю.,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Юдкевич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 М. (2008) Анализ студенческой занятости в  контексте рынка труда // Вопросы экономики. № 6.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4.Касымова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Ю.Н. Модель конкурентоспособности выпускника и система показателей ее оценки /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Касымова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Ю.Н.,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Рачек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С.В. // Дискуссия.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.Андрущак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Г.В.,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Натхов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Т.В. (2010) Ожидаемые доходы абитуриентов //Вопросы образования.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.Официальный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Тюменской Государственной Медицинской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академии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eurekanet.ru/ewww/promo_print/25303.html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.Официальный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Тюменского Индустриального Университета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www.tyuiu.ru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.Официальный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Тюменской Государственной Сельскохозяйственной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Академии       (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www.tsaa.ru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.Официальная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ТГСА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vk.com/gauszpc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.Официальная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ТИУ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vk.com/oversee_tiu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.Официальная группа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ТюмГМА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vk.com/tyumsma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27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2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</a:t>
            </a:r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Критерии, определяющие «качество» ВУЗа: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приема через средний балл ЕГЭ при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поступлении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«Качество» ВУЗа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измерить на входе в него (это средний балл приема по ЕГЭ) и на выходе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(зарплата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выпускников на рынке труда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риобретенные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знания. 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некоторых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учебных заведениях студентам создают лучшие условия для накопления человеческого капитала: более квалифицированные преподаватели, доступ к базам данных, библиотекам.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 сообучения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огда абитуриент попадает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среду способных и мотивированных студентов. В итоге разное качество образования формирует разный человеческий капитал, что определяет положение выпускника на рынке труда и его зарплату</a:t>
            </a:r>
            <a:r>
              <a:rPr lang="ru-RU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606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Autofit/>
          </a:bodyPr>
          <a:lstStyle/>
          <a:p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Немного об установленной зависимости</a:t>
            </a:r>
            <a:endParaRPr lang="ru-RU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0688"/>
            <a:ext cx="7884368" cy="30963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российским экспертам удалось установить только одну зависимость, определяющую «качество» ВУЗа. Это зависимость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средним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баллом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ЕГЭ при поступлении в высшее учебное заведение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будущей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заработной платой выпускников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исследования эксперты выдвинули две гипотезы.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08920"/>
            <a:ext cx="7133269" cy="38924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631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741368"/>
          </a:xfrm>
        </p:spPr>
        <p:txBody>
          <a:bodyPr/>
          <a:lstStyle/>
          <a:p>
            <a:pPr marL="0" indent="0">
              <a:buNone/>
            </a:pPr>
            <a:r>
              <a:rPr lang="ru-RU" sz="2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Гипотезы: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Зарплаты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«качественных» ВУЗов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 высоким средним баллом приёма) на 30-40% выше, чем у молодых специалистов, окончивших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«некачественные»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высшие учебные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заведения.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целом положительный эффект от обучения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«качественном» ВУЗе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ощутимее для выпускников очной формы обучения, которые зарабатывают на 20-22% больше выпускников заочной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489" y="2834974"/>
            <a:ext cx="4735429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305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7296" y="0"/>
            <a:ext cx="9171296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1" i="1" u="sng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современном мире потенциал высшего образования, его перспективы находятся в прямой зависимости от спроса выпускников ВУЗов на рынке труда. </a:t>
            </a:r>
          </a:p>
          <a:p>
            <a:pPr marL="0" indent="0">
              <a:buNone/>
            </a:pPr>
            <a:r>
              <a:rPr lang="ru-RU" sz="2200" b="1" i="1" u="sng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работы: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зависимость между проходным баллом при поступлении в ВУЗы Тюмени и размером заработной платы его выпускников.</a:t>
            </a:r>
          </a:p>
          <a:p>
            <a:pPr marL="0" indent="0">
              <a:buNone/>
            </a:pPr>
            <a:r>
              <a:rPr lang="ru-RU" sz="2200" b="1" i="1" u="sng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0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Уточнить данные гипотезы на примерах ВУЗов Тюмени.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0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Проверить выдвинутые предположения, опросив выпускников Тюменских ВУЗов.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0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Составить план доказательства каждой гипотезы.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0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Проверить гипотезы, пользуясь различными математическими методами.</a:t>
            </a:r>
          </a:p>
        </p:txBody>
      </p:sp>
    </p:spTree>
    <p:extLst>
      <p:ext uri="{BB962C8B-B14F-4D97-AF65-F5344CB8AC3E}">
        <p14:creationId xmlns:p14="http://schemas.microsoft.com/office/powerpoint/2010/main" val="53512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7886"/>
          </a:xfrm>
        </p:spPr>
        <p:txBody>
          <a:bodyPr>
            <a:noAutofit/>
          </a:bodyPr>
          <a:lstStyle/>
          <a:p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выполнения 1-ой задачи моей исследовательской работы и для начала проверки предложенных  гипотез, я наметила следующие шаги:</a:t>
            </a:r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09" y="980728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 1.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Разделить ВУЗы Тюмени на типы (классы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в соответствии с их профилем.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 2.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Имеющиеся типы распределить на 3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группы, ориентируясь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средний проходной балл при поступлении в учебное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заведение.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Определить объекты моего исследования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результатов полученного распределения ВУЗов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 4.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Уточнить данные гипотезы на примерах ВУЗов Тюмени.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18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514"/>
            <a:ext cx="9144000" cy="750190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Шаг 1.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проведения более подробного исследования все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ВУЗы Тюмени я разделила на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типы, в соответствии с их профилем: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 flipV="1">
            <a:off x="9143999" y="6172200"/>
            <a:ext cx="45719" cy="13712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995394"/>
              </p:ext>
            </p:extLst>
          </p:nvPr>
        </p:nvGraphicFramePr>
        <p:xfrm>
          <a:off x="8200" y="764704"/>
          <a:ext cx="9135800" cy="4128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1"/>
                <a:gridCol w="5247369"/>
              </a:tblGrid>
              <a:tr h="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6877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Аграрный</a:t>
                      </a:r>
                    </a:p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(сельскохозяйственный)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Государственный аграрный университет Северного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Зауралья(ГАУСЗ) или ТГСА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0359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Гуманитарный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Тюменская государственная академия культуры, искусств и социальных технологий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6877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Классический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Тюменский государственный университет(ТюмГУ)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6877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Медицинский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Тюменская государственная медицинская академия(ТюмГМА)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2600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Технический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Тюменский индустриальный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университет(ТИУ)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116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s_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Stopka-knig</Template>
  <TotalTime>15831</TotalTime>
  <Words>2064</Words>
  <Application>Microsoft Office PowerPoint</Application>
  <PresentationFormat>Экран (4:3)</PresentationFormat>
  <Paragraphs>296</Paragraphs>
  <Slides>39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Books_16x9</vt:lpstr>
      <vt:lpstr>Тема исследования: Влияние «качества» ВУЗа на заработную плату выпускников</vt:lpstr>
      <vt:lpstr>Содержание</vt:lpstr>
      <vt:lpstr>Презентация PowerPoint</vt:lpstr>
      <vt:lpstr>Презентация PowerPoint</vt:lpstr>
      <vt:lpstr>Немного об установленной зависимости</vt:lpstr>
      <vt:lpstr>Презентация PowerPoint</vt:lpstr>
      <vt:lpstr>Презентация PowerPoint</vt:lpstr>
      <vt:lpstr>Для выполнения 1-ой задачи моей исследовательской работы и для начала проверки предложенных  гипотез, я наметила следующие шаги:</vt:lpstr>
      <vt:lpstr>Шаг 1. Для проведения более подробного исследования все ВУЗы Тюмени я разделила на типы, в соответствии с их профилем:</vt:lpstr>
      <vt:lpstr>Шаг 2. Имеющиеся типы распределила на 3 группы, ориентируясь на средний проходной балл при поступлении в учебное заведение: в первую вошли наиболее «качественные» и престижные ВУЗы Тюмени со средним баллом приема по ЕГЭ от 61 до 72 . Во второй группе – проходной балл составил от 56 до 60, в третьей – от 45 до 55 баллов.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Данные выпускников ТюмГМА</vt:lpstr>
      <vt:lpstr>Диаграмма.  Сравнение проходного балла ЕГЭ выпускников ТюмГМА.</vt:lpstr>
      <vt:lpstr>Диаграмма.  Сравнение зарплат выпускников на начальном этапе карьеры.</vt:lpstr>
      <vt:lpstr>Данные выпускников ТГСА</vt:lpstr>
      <vt:lpstr>Диаграмма.  Сравнение суммарный балл по ЕГЭ при поступлении в ВУЗ. </vt:lpstr>
      <vt:lpstr>Диаграмма.  Сравнение заработной платы на начальном этапе карьеры.</vt:lpstr>
      <vt:lpstr>Презентация PowerPoint</vt:lpstr>
      <vt:lpstr>Шаг 6. Сводная таблица</vt:lpstr>
      <vt:lpstr>Диаграмма.  Сравнение проходного балла ВУЗов.</vt:lpstr>
      <vt:lpstr>Диаграмма. Сравнение зарплаты выпускников на начальном этапе карьеры.</vt:lpstr>
      <vt:lpstr>Презентация PowerPoint</vt:lpstr>
      <vt:lpstr>Зависимость</vt:lpstr>
      <vt:lpstr>Презентация PowerPoint</vt:lpstr>
      <vt:lpstr>Доказательство 2-ой гипотезы</vt:lpstr>
      <vt:lpstr>Шаг 2. Получить нужные данные для проверки гипотезы, узнав у выпускников очного и заочного отделения ТИУ следующую информацию:  - Факультет  - Проходной балл ЕГЭ на очное и заочное отделение   - Заработная плата на начальном этапе карьеры  Шаг 3. Занести данные в таблицу и составить диаграммы.           </vt:lpstr>
      <vt:lpstr>Презентация PowerPoint</vt:lpstr>
      <vt:lpstr>Диаграмма.  Сравнение проходного балла очного и заочного отделений.</vt:lpstr>
      <vt:lpstr>Диаграмма.  Сравнение заработной платы выпускников очного и заочного отделений.</vt:lpstr>
      <vt:lpstr>Презентация PowerPoint</vt:lpstr>
      <vt:lpstr>Вывод</vt:lpstr>
      <vt:lpstr>Литература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статистических методов при анализе системы подготовки учащихся 9-х классов к успешной сдаче ОГЕ по математике</dc:title>
  <dc:creator>1</dc:creator>
  <cp:lastModifiedBy>1</cp:lastModifiedBy>
  <cp:revision>422</cp:revision>
  <dcterms:created xsi:type="dcterms:W3CDTF">2016-11-05T16:06:40Z</dcterms:created>
  <dcterms:modified xsi:type="dcterms:W3CDTF">2017-02-14T14:14:07Z</dcterms:modified>
</cp:coreProperties>
</file>