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59" r:id="rId5"/>
    <p:sldId id="261" r:id="rId6"/>
    <p:sldId id="278" r:id="rId7"/>
    <p:sldId id="262" r:id="rId8"/>
    <p:sldId id="263" r:id="rId9"/>
    <p:sldId id="279" r:id="rId10"/>
    <p:sldId id="264" r:id="rId11"/>
    <p:sldId id="265" r:id="rId12"/>
    <p:sldId id="271" r:id="rId13"/>
    <p:sldId id="267" r:id="rId14"/>
    <p:sldId id="268" r:id="rId15"/>
    <p:sldId id="269" r:id="rId16"/>
    <p:sldId id="270" r:id="rId17"/>
    <p:sldId id="266" r:id="rId18"/>
    <p:sldId id="260" r:id="rId19"/>
    <p:sldId id="272" r:id="rId20"/>
    <p:sldId id="273" r:id="rId21"/>
    <p:sldId id="274" r:id="rId22"/>
    <p:sldId id="275" r:id="rId23"/>
    <p:sldId id="276" r:id="rId24"/>
    <p:sldId id="277"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p:scale>
          <a:sx n="70" d="100"/>
          <a:sy n="70" d="100"/>
        </p:scale>
        <p:origin x="-1380"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EF1A8-C1C3-4E1E-9A4D-8D6A2085145B}" type="datetimeFigureOut">
              <a:rPr lang="ru-RU" smtClean="0"/>
              <a:pPr/>
              <a:t>12.03.2017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A5D25-CE7C-442B-A639-D1E873ADF43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4A5D25-CE7C-442B-A639-D1E873ADF434}"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12.03.2017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60648"/>
            <a:ext cx="6858000" cy="1368152"/>
          </a:xfrm>
        </p:spPr>
        <p:txBody>
          <a:bodyPr>
            <a:normAutofit/>
          </a:bodyPr>
          <a:lstStyle/>
          <a:p>
            <a:pPr algn="ctr"/>
            <a:r>
              <a:rPr lang="ru-RU" sz="2000" dirty="0" smtClean="0"/>
              <a:t>Научный форум молодых исследований «Шаг в будущее»</a:t>
            </a:r>
            <a:br>
              <a:rPr lang="ru-RU" sz="2000" dirty="0" smtClean="0"/>
            </a:br>
            <a:r>
              <a:rPr lang="ru-RU" sz="2000" b="1" dirty="0" smtClean="0"/>
              <a:t>М</a:t>
            </a:r>
            <a:r>
              <a:rPr lang="ru-RU" sz="2000" b="1" dirty="0" smtClean="0"/>
              <a:t>ини-проект  «математика в календаре» </a:t>
            </a:r>
            <a:endParaRPr lang="ru-RU" sz="2000" b="1" dirty="0"/>
          </a:p>
        </p:txBody>
      </p:sp>
      <p:sp>
        <p:nvSpPr>
          <p:cNvPr id="3" name="Подзаголовок 2"/>
          <p:cNvSpPr>
            <a:spLocks noGrp="1"/>
          </p:cNvSpPr>
          <p:nvPr>
            <p:ph type="subTitle" idx="1"/>
          </p:nvPr>
        </p:nvSpPr>
        <p:spPr>
          <a:xfrm>
            <a:off x="4716016" y="1268760"/>
            <a:ext cx="4427984" cy="5328592"/>
          </a:xfrm>
        </p:spPr>
        <p:txBody>
          <a:bodyPr>
            <a:normAutofit fontScale="40000" lnSpcReduction="20000"/>
          </a:bodyPr>
          <a:lstStyle/>
          <a:p>
            <a:endParaRPr lang="ru-RU" dirty="0" smtClean="0"/>
          </a:p>
          <a:p>
            <a:endParaRPr lang="ru-RU" dirty="0" smtClean="0"/>
          </a:p>
          <a:p>
            <a:endParaRPr lang="ru-RU" dirty="0" smtClean="0"/>
          </a:p>
          <a:p>
            <a:endParaRPr lang="ru-RU" dirty="0" smtClean="0"/>
          </a:p>
          <a:p>
            <a:endParaRPr lang="ru-RU" dirty="0" smtClean="0"/>
          </a:p>
          <a:p>
            <a:pPr algn="r"/>
            <a:r>
              <a:rPr lang="ru-RU" sz="5000" dirty="0" smtClean="0"/>
              <a:t>Автор:</a:t>
            </a:r>
          </a:p>
          <a:p>
            <a:pPr algn="r"/>
            <a:r>
              <a:rPr lang="ru-RU" sz="5000" dirty="0" smtClean="0"/>
              <a:t>Шу Анна Рудольфовна</a:t>
            </a:r>
          </a:p>
          <a:p>
            <a:pPr algn="r"/>
            <a:r>
              <a:rPr lang="ru-RU" sz="5000" dirty="0" smtClean="0"/>
              <a:t>МАОУ «</a:t>
            </a:r>
            <a:r>
              <a:rPr lang="ru-RU" sz="5000" dirty="0" err="1" smtClean="0"/>
              <a:t>Ярковская</a:t>
            </a:r>
            <a:r>
              <a:rPr lang="ru-RU" sz="5000" dirty="0" smtClean="0"/>
              <a:t> СОШ»</a:t>
            </a:r>
          </a:p>
          <a:p>
            <a:pPr algn="r"/>
            <a:r>
              <a:rPr lang="ru-RU" sz="5000" dirty="0" smtClean="0"/>
              <a:t>С. Ярково</a:t>
            </a:r>
          </a:p>
          <a:p>
            <a:pPr algn="r"/>
            <a:endParaRPr lang="ru-RU" sz="5000" dirty="0" smtClean="0"/>
          </a:p>
          <a:p>
            <a:pPr algn="r"/>
            <a:endParaRPr lang="ru-RU" sz="5000" dirty="0" smtClean="0"/>
          </a:p>
          <a:p>
            <a:pPr algn="r"/>
            <a:r>
              <a:rPr lang="ru-RU" sz="5000" dirty="0" smtClean="0"/>
              <a:t>Научный руководитель</a:t>
            </a:r>
            <a:br>
              <a:rPr lang="ru-RU" sz="5000" dirty="0" smtClean="0"/>
            </a:br>
            <a:r>
              <a:rPr lang="ru-RU" sz="5000" dirty="0" smtClean="0"/>
              <a:t>Ганихина  Антонина Владимировна</a:t>
            </a:r>
          </a:p>
          <a:p>
            <a:pPr algn="r"/>
            <a:r>
              <a:rPr lang="ru-RU" sz="5000" dirty="0" smtClean="0"/>
              <a:t>Учитель математики</a:t>
            </a:r>
          </a:p>
          <a:p>
            <a:pPr algn="r"/>
            <a:r>
              <a:rPr lang="ru-RU" sz="5000" dirty="0" smtClean="0"/>
              <a:t>МАОУ «</a:t>
            </a:r>
            <a:r>
              <a:rPr lang="ru-RU" sz="5000" dirty="0" err="1" smtClean="0"/>
              <a:t>Ярковская</a:t>
            </a:r>
            <a:r>
              <a:rPr lang="ru-RU" sz="5000" dirty="0" smtClean="0"/>
              <a:t> СОШ»</a:t>
            </a:r>
          </a:p>
          <a:p>
            <a:pPr algn="r"/>
            <a:r>
              <a:rPr lang="ru-RU" sz="5000" dirty="0" smtClean="0"/>
              <a:t>С. Ярково</a:t>
            </a:r>
            <a:r>
              <a:rPr lang="ru-RU" sz="8000" dirty="0" smtClean="0"/>
              <a:t> </a:t>
            </a:r>
          </a:p>
          <a:p>
            <a:pPr algn="r"/>
            <a:r>
              <a:rPr lang="ru-RU" dirty="0" smtClean="0"/>
              <a:t/>
            </a:r>
            <a:br>
              <a:rPr lang="ru-RU" dirty="0" smtClean="0"/>
            </a:br>
            <a:endParaRPr lang="ru-RU" dirty="0"/>
          </a:p>
        </p:txBody>
      </p:sp>
      <p:sp>
        <p:nvSpPr>
          <p:cNvPr id="4" name="TextBox 3"/>
          <p:cNvSpPr txBox="1"/>
          <p:nvPr/>
        </p:nvSpPr>
        <p:spPr>
          <a:xfrm>
            <a:off x="2411760" y="6021288"/>
            <a:ext cx="5184576" cy="646331"/>
          </a:xfrm>
          <a:prstGeom prst="rect">
            <a:avLst/>
          </a:prstGeom>
          <a:noFill/>
        </p:spPr>
        <p:txBody>
          <a:bodyPr wrap="square" rtlCol="0">
            <a:spAutoFit/>
          </a:bodyPr>
          <a:lstStyle/>
          <a:p>
            <a:pPr algn="ctr"/>
            <a:r>
              <a:rPr lang="ru-RU" dirty="0" smtClean="0"/>
              <a:t>Российская  Федерация  с. Ярково</a:t>
            </a:r>
          </a:p>
          <a:p>
            <a:pPr algn="ctr"/>
            <a:r>
              <a:rPr lang="ru-RU" dirty="0" smtClean="0"/>
              <a:t>2017 год</a:t>
            </a:r>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down)">
                                      <p:cBhvr>
                                        <p:cTn id="18" dur="500"/>
                                        <p:tgtEl>
                                          <p:spTgt spid="3">
                                            <p:txEl>
                                              <p:pRg st="7" end="7"/>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wipe(down)">
                                      <p:cBhvr>
                                        <p:cTn id="24" dur="500"/>
                                        <p:tgtEl>
                                          <p:spTgt spid="3">
                                            <p:txEl>
                                              <p:pRg st="11" end="1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wipe(down)">
                                      <p:cBhvr>
                                        <p:cTn id="27" dur="500"/>
                                        <p:tgtEl>
                                          <p:spTgt spid="3">
                                            <p:txEl>
                                              <p:pRg st="12" end="1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wipe(down)">
                                      <p:cBhvr>
                                        <p:cTn id="30" dur="500"/>
                                        <p:tgtEl>
                                          <p:spTgt spid="3">
                                            <p:txEl>
                                              <p:pRg st="13" end="1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wipe(down)">
                                      <p:cBhvr>
                                        <p:cTn id="33" dur="500"/>
                                        <p:tgtEl>
                                          <p:spTgt spid="3">
                                            <p:txEl>
                                              <p:pRg st="14" end="1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animEffect transition="in" filter="wipe(down)">
                                      <p:cBhvr>
                                        <p:cTn id="36" dur="500"/>
                                        <p:tgtEl>
                                          <p:spTgt spid="3">
                                            <p:txEl>
                                              <p:pRg st="15" end="1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500"/>
                                        <p:tgtEl>
                                          <p:spTgt spid="4">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down)">
                                      <p:cBhvr>
                                        <p:cTn id="4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Исследование </a:t>
            </a:r>
            <a:endParaRPr lang="ru-RU" dirty="0"/>
          </a:p>
        </p:txBody>
      </p:sp>
      <p:sp>
        <p:nvSpPr>
          <p:cNvPr id="3" name="Содержимое 2"/>
          <p:cNvSpPr>
            <a:spLocks noGrp="1"/>
          </p:cNvSpPr>
          <p:nvPr>
            <p:ph idx="1"/>
          </p:nvPr>
        </p:nvSpPr>
        <p:spPr>
          <a:xfrm>
            <a:off x="1259632" y="1268760"/>
            <a:ext cx="7674056" cy="4979640"/>
          </a:xfrm>
        </p:spPr>
        <p:txBody>
          <a:bodyPr>
            <a:normAutofit/>
          </a:bodyPr>
          <a:lstStyle/>
          <a:p>
            <a:r>
              <a:rPr lang="ru-RU" dirty="0" smtClean="0"/>
              <a:t> Если в календаре на январь                                                          за 2000 г соединить числа 10,20,30, то получится равнобедренный     прямоугольный треугольник.   Доказать. </a:t>
            </a:r>
            <a:endParaRPr lang="ru-RU" dirty="0"/>
          </a:p>
        </p:txBody>
      </p:sp>
      <p:pic>
        <p:nvPicPr>
          <p:cNvPr id="19457" name="Picture 1" descr="D:\komp2.gif"/>
          <p:cNvPicPr>
            <a:picLocks noChangeAspect="1" noChangeArrowheads="1" noCrop="1"/>
          </p:cNvPicPr>
          <p:nvPr/>
        </p:nvPicPr>
        <p:blipFill>
          <a:blip r:embed="rId2" cstate="print"/>
          <a:srcRect/>
          <a:stretch>
            <a:fillRect/>
          </a:stretch>
        </p:blipFill>
        <p:spPr bwMode="auto">
          <a:xfrm>
            <a:off x="1475656" y="3501008"/>
            <a:ext cx="3096344" cy="3096344"/>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57"/>
                                        </p:tgtEl>
                                        <p:attrNameLst>
                                          <p:attrName>style.visibility</p:attrName>
                                        </p:attrNameLst>
                                      </p:cBhvr>
                                      <p:to>
                                        <p:strVal val="visible"/>
                                      </p:to>
                                    </p:set>
                                    <p:animEffect transition="in" filter="wipe(down)">
                                      <p:cBhvr>
                                        <p:cTn id="1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498080" cy="1143000"/>
          </a:xfrm>
        </p:spPr>
        <p:txBody>
          <a:bodyPr/>
          <a:lstStyle/>
          <a:p>
            <a:r>
              <a:rPr lang="ru-RU" dirty="0" smtClean="0"/>
              <a:t>Пункты исследования</a:t>
            </a:r>
            <a:endParaRPr lang="ru-RU" dirty="0"/>
          </a:p>
        </p:txBody>
      </p:sp>
      <p:sp>
        <p:nvSpPr>
          <p:cNvPr id="3" name="Содержимое 2"/>
          <p:cNvSpPr>
            <a:spLocks noGrp="1"/>
          </p:cNvSpPr>
          <p:nvPr>
            <p:ph idx="1"/>
          </p:nvPr>
        </p:nvSpPr>
        <p:spPr>
          <a:xfrm>
            <a:off x="971600" y="908720"/>
            <a:ext cx="7962088" cy="5949280"/>
          </a:xfrm>
        </p:spPr>
        <p:txBody>
          <a:bodyPr/>
          <a:lstStyle/>
          <a:p>
            <a:pPr marL="596646" indent="-514350">
              <a:buAutoNum type="arabicPeriod"/>
            </a:pPr>
            <a:r>
              <a:rPr lang="ru-RU" dirty="0" smtClean="0"/>
              <a:t>Проведем отрезки 30-9, 9-13, 13-20.</a:t>
            </a:r>
          </a:p>
          <a:p>
            <a:pPr marL="596646" indent="-514350">
              <a:buNone/>
            </a:pPr>
            <a:r>
              <a:rPr lang="ru-RU" dirty="0" smtClean="0"/>
              <a:t> *получили два треугольника 30-9-10 и 10-13-20.</a:t>
            </a:r>
          </a:p>
          <a:p>
            <a:pPr marL="596646" indent="-514350">
              <a:buNone/>
            </a:pPr>
            <a:r>
              <a:rPr lang="ru-RU" dirty="0" smtClean="0"/>
              <a:t> *углы 9 и 13 прямые.</a:t>
            </a:r>
          </a:p>
          <a:p>
            <a:pPr marL="596646" indent="-514350"/>
            <a:r>
              <a:rPr lang="ru-RU" dirty="0" smtClean="0"/>
              <a:t>Отрезки 9-30 и 10-13 равны.</a:t>
            </a:r>
          </a:p>
          <a:p>
            <a:pPr marL="596646" indent="-514350"/>
            <a:r>
              <a:rPr lang="ru-RU" dirty="0" smtClean="0"/>
              <a:t> треугольники 30-9-10 и 10-13-20 равны по первому признаку.</a:t>
            </a:r>
          </a:p>
          <a:p>
            <a:pPr marL="596646" indent="-514350">
              <a:buNone/>
            </a:pPr>
            <a:r>
              <a:rPr lang="ru-RU" dirty="0" smtClean="0"/>
              <a:t> *Из-за равенства треугольников 30-9-10 и 13-20-10 следует, что равны и гипотенузы 30-10 и  10-20.</a:t>
            </a:r>
          </a:p>
          <a:p>
            <a:pPr marL="596646" indent="-514350">
              <a:buNone/>
            </a:pPr>
            <a:r>
              <a:rPr lang="ru-RU" dirty="0" smtClean="0"/>
              <a:t>*Треугольник 10-20-30-равнобедренный .</a:t>
            </a:r>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260648"/>
            <a:ext cx="7920880" cy="6597352"/>
          </a:xfrm>
        </p:spPr>
        <p:txBody>
          <a:bodyPr>
            <a:normAutofit lnSpcReduction="10000"/>
          </a:bodyPr>
          <a:lstStyle/>
          <a:p>
            <a:pPr marL="596646" indent="-514350">
              <a:buAutoNum type="arabicPeriod" startAt="2"/>
            </a:pPr>
            <a:r>
              <a:rPr lang="ru-RU" sz="2800" dirty="0" smtClean="0"/>
              <a:t>Из равенства  треугольников 30-9-10 и 13-20-10 следует, </a:t>
            </a:r>
          </a:p>
          <a:p>
            <a:pPr marL="596646" indent="-514350"/>
            <a:r>
              <a:rPr lang="ru-RU" sz="2800" dirty="0" smtClean="0"/>
              <a:t>Углы   9-10-30 и 13-20-10;       </a:t>
            </a:r>
          </a:p>
          <a:p>
            <a:pPr marL="596646" indent="-514350">
              <a:buNone/>
            </a:pPr>
            <a:r>
              <a:rPr lang="ru-RU" sz="2800" dirty="0" smtClean="0"/>
              <a:t>       9-10-30 и 13-20-10 равны  (лежат против равных сторон)</a:t>
            </a:r>
          </a:p>
          <a:p>
            <a:pPr marL="596646" indent="-514350"/>
            <a:r>
              <a:rPr lang="ru-RU" sz="2800" dirty="0" smtClean="0"/>
              <a:t>Углы 9 и 13 дополняют угол 30-10-20 до развернутого.</a:t>
            </a:r>
          </a:p>
          <a:p>
            <a:pPr marL="596646" indent="-514350"/>
            <a:r>
              <a:rPr lang="ru-RU" sz="2800" dirty="0" smtClean="0"/>
              <a:t>Сумма углов 9-10-30 и 13-10-20 равна 90˚</a:t>
            </a:r>
          </a:p>
          <a:p>
            <a:pPr marL="596646" indent="-514350">
              <a:buNone/>
            </a:pPr>
            <a:r>
              <a:rPr lang="ru-RU" sz="2800" dirty="0" smtClean="0"/>
              <a:t>по  свойству прямоугольного треугольника</a:t>
            </a:r>
          </a:p>
          <a:p>
            <a:pPr marL="596646" indent="-514350"/>
            <a:r>
              <a:rPr lang="ru-RU" sz="2800" dirty="0" smtClean="0"/>
              <a:t>Значит угол 30-10-20 равен </a:t>
            </a:r>
          </a:p>
          <a:p>
            <a:pPr marL="596646" indent="-514350">
              <a:buNone/>
            </a:pPr>
            <a:r>
              <a:rPr lang="ru-RU" sz="2800" dirty="0" smtClean="0"/>
              <a:t>180˚-(угол 9-10-30 + угол 13-10-20)= 90˚, то есть треугольник  10-20-30 – равнобедренный.</a:t>
            </a:r>
          </a:p>
          <a:p>
            <a:pPr marL="596646" indent="-514350"/>
            <a:r>
              <a:rPr lang="ru-RU" sz="2800" dirty="0" smtClean="0"/>
              <a:t>Вывод: треугольник 10-20-30-равнобедренный,прямоугольный.</a:t>
            </a:r>
            <a:endParaRPr lang="ru-RU" sz="28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1481455000_2.jpg"/>
          <p:cNvPicPr>
            <a:picLocks noGrp="1" noChangeAspect="1"/>
          </p:cNvPicPr>
          <p:nvPr>
            <p:ph idx="1"/>
          </p:nvPr>
        </p:nvPicPr>
        <p:blipFill>
          <a:blip r:embed="rId2" cstate="print"/>
          <a:stretch>
            <a:fillRect/>
          </a:stretch>
        </p:blipFill>
        <p:spPr>
          <a:xfrm>
            <a:off x="1115616" y="844462"/>
            <a:ext cx="8028384" cy="6013538"/>
          </a:xfrm>
        </p:spPr>
      </p:pic>
      <p:pic>
        <p:nvPicPr>
          <p:cNvPr id="10" name="Picture 2" descr="D:\сл.png"/>
          <p:cNvPicPr>
            <a:picLocks noChangeAspect="1" noChangeArrowheads="1"/>
          </p:cNvPicPr>
          <p:nvPr/>
        </p:nvPicPr>
        <p:blipFill>
          <a:blip r:embed="rId3" cstate="print"/>
          <a:srcRect/>
          <a:stretch>
            <a:fillRect/>
          </a:stretch>
        </p:blipFill>
        <p:spPr bwMode="auto">
          <a:xfrm>
            <a:off x="5220072" y="2564904"/>
            <a:ext cx="3491855" cy="3659848"/>
          </a:xfrm>
          <a:prstGeom prst="rect">
            <a:avLst/>
          </a:prstGeom>
          <a:noFill/>
        </p:spPr>
      </p:pic>
      <p:cxnSp>
        <p:nvCxnSpPr>
          <p:cNvPr id="22" name="Прямая соединительная линия 21"/>
          <p:cNvCxnSpPr/>
          <p:nvPr/>
        </p:nvCxnSpPr>
        <p:spPr>
          <a:xfrm>
            <a:off x="5580112" y="4581128"/>
            <a:ext cx="2736304" cy="1008112"/>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descr="D:\pogoda-275.gif"/>
          <p:cNvPicPr>
            <a:picLocks noChangeAspect="1" noChangeArrowheads="1" noCrop="1"/>
          </p:cNvPicPr>
          <p:nvPr/>
        </p:nvPicPr>
        <p:blipFill>
          <a:blip r:embed="rId4" cstate="print"/>
          <a:srcRect/>
          <a:stretch>
            <a:fillRect/>
          </a:stretch>
        </p:blipFill>
        <p:spPr bwMode="auto">
          <a:xfrm>
            <a:off x="3358150" y="5085184"/>
            <a:ext cx="1367717" cy="1196752"/>
          </a:xfrm>
          <a:prstGeom prst="rect">
            <a:avLst/>
          </a:prstGeom>
          <a:noFill/>
        </p:spPr>
      </p:pic>
      <p:sp>
        <p:nvSpPr>
          <p:cNvPr id="6" name="TextBox 5"/>
          <p:cNvSpPr txBox="1"/>
          <p:nvPr/>
        </p:nvSpPr>
        <p:spPr>
          <a:xfrm>
            <a:off x="1187624" y="260648"/>
            <a:ext cx="2304256" cy="584775"/>
          </a:xfrm>
          <a:prstGeom prst="rect">
            <a:avLst/>
          </a:prstGeom>
          <a:noFill/>
        </p:spPr>
        <p:txBody>
          <a:bodyPr wrap="square" rtlCol="0">
            <a:spAutoFit/>
          </a:bodyPr>
          <a:lstStyle/>
          <a:p>
            <a:r>
              <a:rPr lang="ru-RU" sz="3200" dirty="0" smtClean="0"/>
              <a:t>прямая</a:t>
            </a:r>
            <a:endParaRPr lang="ru-RU" sz="32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81455000_2.jpg"/>
          <p:cNvPicPr>
            <a:picLocks noGrp="1" noChangeAspect="1"/>
          </p:cNvPicPr>
          <p:nvPr>
            <p:ph idx="1"/>
          </p:nvPr>
        </p:nvPicPr>
        <p:blipFill>
          <a:blip r:embed="rId2" cstate="print"/>
          <a:stretch>
            <a:fillRect/>
          </a:stretch>
        </p:blipFill>
        <p:spPr>
          <a:xfrm>
            <a:off x="855310" y="836712"/>
            <a:ext cx="8288690" cy="6021288"/>
          </a:xfrm>
        </p:spPr>
      </p:pic>
      <p:pic>
        <p:nvPicPr>
          <p:cNvPr id="2051" name="Picture 3" descr="D:\слсанд.png"/>
          <p:cNvPicPr>
            <a:picLocks noChangeAspect="1" noChangeArrowheads="1"/>
          </p:cNvPicPr>
          <p:nvPr/>
        </p:nvPicPr>
        <p:blipFill>
          <a:blip r:embed="rId3" cstate="print"/>
          <a:srcRect/>
          <a:stretch>
            <a:fillRect/>
          </a:stretch>
        </p:blipFill>
        <p:spPr bwMode="auto">
          <a:xfrm>
            <a:off x="5220072" y="2636912"/>
            <a:ext cx="3712071" cy="3712071"/>
          </a:xfrm>
          <a:prstGeom prst="rect">
            <a:avLst/>
          </a:prstGeom>
          <a:noFill/>
        </p:spPr>
      </p:pic>
      <p:cxnSp>
        <p:nvCxnSpPr>
          <p:cNvPr id="8" name="Прямая соединительная линия 7"/>
          <p:cNvCxnSpPr/>
          <p:nvPr/>
        </p:nvCxnSpPr>
        <p:spPr>
          <a:xfrm>
            <a:off x="7164288" y="4365104"/>
            <a:ext cx="136815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2051" idx="3"/>
          </p:cNvCxnSpPr>
          <p:nvPr/>
        </p:nvCxnSpPr>
        <p:spPr>
          <a:xfrm>
            <a:off x="8932143" y="4492948"/>
            <a:ext cx="32345" cy="16172"/>
          </a:xfrm>
          <a:prstGeom prst="line">
            <a:avLst/>
          </a:prstGeom>
        </p:spPr>
        <p:style>
          <a:lnRef idx="1">
            <a:schemeClr val="accent1"/>
          </a:lnRef>
          <a:fillRef idx="0">
            <a:schemeClr val="accent1"/>
          </a:fillRef>
          <a:effectRef idx="0">
            <a:schemeClr val="accent1"/>
          </a:effectRef>
          <a:fontRef idx="minor">
            <a:schemeClr val="tx1"/>
          </a:fontRef>
        </p:style>
      </p:cxnSp>
      <p:pic>
        <p:nvPicPr>
          <p:cNvPr id="2052" name="Picture 4" descr="D:\pogoda-306.gif"/>
          <p:cNvPicPr>
            <a:picLocks noChangeAspect="1" noChangeArrowheads="1" noCrop="1"/>
          </p:cNvPicPr>
          <p:nvPr/>
        </p:nvPicPr>
        <p:blipFill>
          <a:blip r:embed="rId4" cstate="print"/>
          <a:srcRect/>
          <a:stretch>
            <a:fillRect/>
          </a:stretch>
        </p:blipFill>
        <p:spPr bwMode="auto">
          <a:xfrm>
            <a:off x="1547664" y="5229200"/>
            <a:ext cx="1893937" cy="733137"/>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jpg"/>
          <p:cNvPicPr>
            <a:picLocks noGrp="1" noChangeAspect="1"/>
          </p:cNvPicPr>
          <p:nvPr>
            <p:ph idx="1"/>
          </p:nvPr>
        </p:nvPicPr>
        <p:blipFill>
          <a:blip r:embed="rId3" cstate="print"/>
          <a:stretch>
            <a:fillRect/>
          </a:stretch>
        </p:blipFill>
        <p:spPr>
          <a:xfrm>
            <a:off x="1007705" y="908720"/>
            <a:ext cx="8136295" cy="5949280"/>
          </a:xfrm>
        </p:spPr>
      </p:pic>
      <p:pic>
        <p:nvPicPr>
          <p:cNvPr id="3074" name="Picture 2" descr="D:\мю.png"/>
          <p:cNvPicPr>
            <a:picLocks noChangeAspect="1" noChangeArrowheads="1"/>
          </p:cNvPicPr>
          <p:nvPr/>
        </p:nvPicPr>
        <p:blipFill>
          <a:blip r:embed="rId4" cstate="print"/>
          <a:srcRect/>
          <a:stretch>
            <a:fillRect/>
          </a:stretch>
        </p:blipFill>
        <p:spPr bwMode="auto">
          <a:xfrm>
            <a:off x="5148064" y="2791216"/>
            <a:ext cx="3752453" cy="3769600"/>
          </a:xfrm>
          <a:prstGeom prst="rect">
            <a:avLst/>
          </a:prstGeom>
          <a:noFill/>
        </p:spPr>
      </p:pic>
      <p:cxnSp>
        <p:nvCxnSpPr>
          <p:cNvPr id="7" name="Прямая соединительная линия 6"/>
          <p:cNvCxnSpPr/>
          <p:nvPr/>
        </p:nvCxnSpPr>
        <p:spPr>
          <a:xfrm flipH="1">
            <a:off x="5436096" y="4797152"/>
            <a:ext cx="2088232"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436096" y="5733256"/>
            <a:ext cx="151216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6948264" y="4797152"/>
            <a:ext cx="576064"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descr="D:\pogoda-269.gif"/>
          <p:cNvPicPr>
            <a:picLocks noChangeAspect="1" noChangeArrowheads="1" noCrop="1"/>
          </p:cNvPicPr>
          <p:nvPr/>
        </p:nvPicPr>
        <p:blipFill>
          <a:blip r:embed="rId5" cstate="print"/>
          <a:srcRect/>
          <a:stretch>
            <a:fillRect/>
          </a:stretch>
        </p:blipFill>
        <p:spPr bwMode="auto">
          <a:xfrm>
            <a:off x="6674481" y="188640"/>
            <a:ext cx="2469519" cy="2553232"/>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jpg"/>
          <p:cNvPicPr>
            <a:picLocks noGrp="1" noChangeAspect="1"/>
          </p:cNvPicPr>
          <p:nvPr>
            <p:ph idx="1"/>
          </p:nvPr>
        </p:nvPicPr>
        <p:blipFill>
          <a:blip r:embed="rId2" cstate="print"/>
          <a:stretch>
            <a:fillRect/>
          </a:stretch>
        </p:blipFill>
        <p:spPr>
          <a:xfrm>
            <a:off x="1007705" y="764704"/>
            <a:ext cx="8136295" cy="6093296"/>
          </a:xfrm>
        </p:spPr>
      </p:pic>
      <p:pic>
        <p:nvPicPr>
          <p:cNvPr id="4098" name="Picture 2" descr="D:\м днб.png"/>
          <p:cNvPicPr>
            <a:picLocks noChangeAspect="1" noChangeArrowheads="1"/>
          </p:cNvPicPr>
          <p:nvPr/>
        </p:nvPicPr>
        <p:blipFill>
          <a:blip r:embed="rId3" cstate="print"/>
          <a:srcRect/>
          <a:stretch>
            <a:fillRect/>
          </a:stretch>
        </p:blipFill>
        <p:spPr bwMode="auto">
          <a:xfrm>
            <a:off x="5220072" y="3004027"/>
            <a:ext cx="3722737" cy="3696613"/>
          </a:xfrm>
          <a:prstGeom prst="rect">
            <a:avLst/>
          </a:prstGeom>
          <a:noFill/>
        </p:spPr>
      </p:pic>
      <p:cxnSp>
        <p:nvCxnSpPr>
          <p:cNvPr id="7" name="Прямая соединительная линия 6"/>
          <p:cNvCxnSpPr/>
          <p:nvPr/>
        </p:nvCxnSpPr>
        <p:spPr>
          <a:xfrm>
            <a:off x="5508104" y="5373216"/>
            <a:ext cx="2952328" cy="1008112"/>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Picture 3" descr="D:\jivotniea-3791.gif"/>
          <p:cNvPicPr>
            <a:picLocks noChangeAspect="1" noChangeArrowheads="1" noCrop="1"/>
          </p:cNvPicPr>
          <p:nvPr/>
        </p:nvPicPr>
        <p:blipFill>
          <a:blip r:embed="rId4" cstate="print"/>
          <a:srcRect/>
          <a:stretch>
            <a:fillRect/>
          </a:stretch>
        </p:blipFill>
        <p:spPr bwMode="auto">
          <a:xfrm>
            <a:off x="755577" y="4941168"/>
            <a:ext cx="1759118" cy="1916832"/>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jpg"/>
          <p:cNvPicPr>
            <a:picLocks noGrp="1" noChangeAspect="1"/>
          </p:cNvPicPr>
          <p:nvPr>
            <p:ph idx="1"/>
          </p:nvPr>
        </p:nvPicPr>
        <p:blipFill>
          <a:blip r:embed="rId2" cstate="print"/>
          <a:stretch>
            <a:fillRect/>
          </a:stretch>
        </p:blipFill>
        <p:spPr>
          <a:xfrm>
            <a:off x="971600" y="764704"/>
            <a:ext cx="8172400" cy="6093297"/>
          </a:xfrm>
        </p:spPr>
      </p:pic>
      <p:pic>
        <p:nvPicPr>
          <p:cNvPr id="5122" name="Picture 2" descr="D:\с бд мюб.png"/>
          <p:cNvPicPr>
            <a:picLocks noChangeAspect="1" noChangeArrowheads="1"/>
          </p:cNvPicPr>
          <p:nvPr/>
        </p:nvPicPr>
        <p:blipFill>
          <a:blip r:embed="rId3" cstate="print"/>
          <a:srcRect/>
          <a:stretch>
            <a:fillRect/>
          </a:stretch>
        </p:blipFill>
        <p:spPr bwMode="auto">
          <a:xfrm>
            <a:off x="5076056" y="2852936"/>
            <a:ext cx="3809603" cy="3809603"/>
          </a:xfrm>
          <a:prstGeom prst="rect">
            <a:avLst/>
          </a:prstGeom>
          <a:noFill/>
        </p:spPr>
      </p:pic>
      <p:cxnSp>
        <p:nvCxnSpPr>
          <p:cNvPr id="7" name="Прямая соединительная линия 6"/>
          <p:cNvCxnSpPr/>
          <p:nvPr/>
        </p:nvCxnSpPr>
        <p:spPr>
          <a:xfrm>
            <a:off x="6516216" y="4725144"/>
            <a:ext cx="144016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5868144" y="5301208"/>
            <a:ext cx="2088232"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5868144" y="4725144"/>
            <a:ext cx="648072"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868144" y="4725144"/>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4725144"/>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7956376" y="4725144"/>
            <a:ext cx="0" cy="57606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01604213_leto-20 (1).jpg"/>
          <p:cNvPicPr>
            <a:picLocks noGrp="1" noChangeAspect="1"/>
          </p:cNvPicPr>
          <p:nvPr>
            <p:ph idx="1"/>
          </p:nvPr>
        </p:nvPicPr>
        <p:blipFill>
          <a:blip r:embed="rId2" cstate="print"/>
          <a:stretch>
            <a:fillRect/>
          </a:stretch>
        </p:blipFill>
        <p:spPr>
          <a:xfrm>
            <a:off x="899592" y="674694"/>
            <a:ext cx="8244408" cy="6183306"/>
          </a:xfrm>
        </p:spPr>
      </p:pic>
      <p:pic>
        <p:nvPicPr>
          <p:cNvPr id="6146" name="Picture 2" descr="D:\пдс ме.png"/>
          <p:cNvPicPr>
            <a:picLocks noChangeAspect="1" noChangeArrowheads="1"/>
          </p:cNvPicPr>
          <p:nvPr/>
        </p:nvPicPr>
        <p:blipFill>
          <a:blip r:embed="rId3" cstate="print"/>
          <a:srcRect/>
          <a:stretch>
            <a:fillRect/>
          </a:stretch>
        </p:blipFill>
        <p:spPr bwMode="auto">
          <a:xfrm>
            <a:off x="5004048" y="2636912"/>
            <a:ext cx="3953619" cy="4038643"/>
          </a:xfrm>
          <a:prstGeom prst="rect">
            <a:avLst/>
          </a:prstGeom>
          <a:noFill/>
        </p:spPr>
      </p:pic>
      <p:cxnSp>
        <p:nvCxnSpPr>
          <p:cNvPr id="7" name="Прямая соединительная линия 6"/>
          <p:cNvCxnSpPr/>
          <p:nvPr/>
        </p:nvCxnSpPr>
        <p:spPr>
          <a:xfrm flipH="1">
            <a:off x="5940152" y="4653136"/>
            <a:ext cx="2088232"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868144" y="5733256"/>
            <a:ext cx="165618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7524328" y="4653136"/>
            <a:ext cx="504056" cy="1656184"/>
          </a:xfrm>
          <a:prstGeom prst="line">
            <a:avLst/>
          </a:prstGeom>
        </p:spPr>
        <p:style>
          <a:lnRef idx="1">
            <a:schemeClr val="accent1"/>
          </a:lnRef>
          <a:fillRef idx="0">
            <a:schemeClr val="accent1"/>
          </a:fillRef>
          <a:effectRef idx="0">
            <a:schemeClr val="accent1"/>
          </a:effectRef>
          <a:fontRef idx="minor">
            <a:schemeClr val="tx1"/>
          </a:fontRef>
        </p:style>
      </p:cxnSp>
      <p:pic>
        <p:nvPicPr>
          <p:cNvPr id="6147" name="Picture 3" descr="D:\jivotniea-3736.gif"/>
          <p:cNvPicPr>
            <a:picLocks noChangeAspect="1" noChangeArrowheads="1" noCrop="1"/>
          </p:cNvPicPr>
          <p:nvPr/>
        </p:nvPicPr>
        <p:blipFill>
          <a:blip r:embed="rId4" cstate="print"/>
          <a:srcRect/>
          <a:stretch>
            <a:fillRect/>
          </a:stretch>
        </p:blipFill>
        <p:spPr bwMode="auto">
          <a:xfrm>
            <a:off x="5940152" y="620688"/>
            <a:ext cx="3491880" cy="2528121"/>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147"/>
                                        </p:tgtEl>
                                        <p:attrNameLst>
                                          <p:attrName>style.visibility</p:attrName>
                                        </p:attrNameLst>
                                      </p:cBhvr>
                                      <p:to>
                                        <p:strVal val="visible"/>
                                      </p:to>
                                    </p:set>
                                    <p:animEffect transition="in" filter="fade">
                                      <p:cBhvr>
                                        <p:cTn id="36"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01604213_leto-20 (1).jpg"/>
          <p:cNvPicPr>
            <a:picLocks noGrp="1" noChangeAspect="1"/>
          </p:cNvPicPr>
          <p:nvPr>
            <p:ph idx="1"/>
          </p:nvPr>
        </p:nvPicPr>
        <p:blipFill>
          <a:blip r:embed="rId2" cstate="print"/>
          <a:stretch>
            <a:fillRect/>
          </a:stretch>
        </p:blipFill>
        <p:spPr>
          <a:xfrm>
            <a:off x="971600" y="728700"/>
            <a:ext cx="8172400" cy="6129300"/>
          </a:xfrm>
        </p:spPr>
      </p:pic>
      <p:pic>
        <p:nvPicPr>
          <p:cNvPr id="8" name="Picture 2" descr="D:\мнсд.png"/>
          <p:cNvPicPr>
            <a:picLocks noChangeAspect="1" noChangeArrowheads="1"/>
          </p:cNvPicPr>
          <p:nvPr/>
        </p:nvPicPr>
        <p:blipFill>
          <a:blip r:embed="rId3" cstate="print"/>
          <a:srcRect/>
          <a:stretch>
            <a:fillRect/>
          </a:stretch>
        </p:blipFill>
        <p:spPr bwMode="auto">
          <a:xfrm>
            <a:off x="4860032" y="2276872"/>
            <a:ext cx="4135735" cy="4398785"/>
          </a:xfrm>
          <a:prstGeom prst="rect">
            <a:avLst/>
          </a:prstGeom>
          <a:noFill/>
        </p:spPr>
      </p:pic>
      <p:cxnSp>
        <p:nvCxnSpPr>
          <p:cNvPr id="10" name="Прямая соединительная линия 9"/>
          <p:cNvCxnSpPr/>
          <p:nvPr/>
        </p:nvCxnSpPr>
        <p:spPr>
          <a:xfrm>
            <a:off x="5220072" y="4725144"/>
            <a:ext cx="3384376" cy="1152128"/>
          </a:xfrm>
          <a:prstGeom prst="line">
            <a:avLst/>
          </a:prstGeom>
        </p:spPr>
        <p:style>
          <a:lnRef idx="1">
            <a:schemeClr val="accent1"/>
          </a:lnRef>
          <a:fillRef idx="0">
            <a:schemeClr val="accent1"/>
          </a:fillRef>
          <a:effectRef idx="0">
            <a:schemeClr val="accent1"/>
          </a:effectRef>
          <a:fontRef idx="minor">
            <a:schemeClr val="tx1"/>
          </a:fontRef>
        </p:style>
      </p:cxnSp>
      <p:pic>
        <p:nvPicPr>
          <p:cNvPr id="7171" name="Picture 3" descr="D:\jivotniea-3768.gif"/>
          <p:cNvPicPr>
            <a:picLocks noChangeAspect="1" noChangeArrowheads="1" noCrop="1"/>
          </p:cNvPicPr>
          <p:nvPr/>
        </p:nvPicPr>
        <p:blipFill>
          <a:blip r:embed="rId4" cstate="print"/>
          <a:srcRect/>
          <a:stretch>
            <a:fillRect/>
          </a:stretch>
        </p:blipFill>
        <p:spPr bwMode="auto">
          <a:xfrm>
            <a:off x="7164288" y="692696"/>
            <a:ext cx="1569715" cy="1322516"/>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 </a:t>
            </a:r>
            <a:endParaRPr lang="ru-RU" dirty="0"/>
          </a:p>
        </p:txBody>
      </p:sp>
      <p:sp>
        <p:nvSpPr>
          <p:cNvPr id="3" name="Содержимое 2"/>
          <p:cNvSpPr>
            <a:spLocks noGrp="1"/>
          </p:cNvSpPr>
          <p:nvPr>
            <p:ph idx="1"/>
          </p:nvPr>
        </p:nvSpPr>
        <p:spPr>
          <a:xfrm>
            <a:off x="971600" y="1447800"/>
            <a:ext cx="7962088" cy="5410200"/>
          </a:xfrm>
        </p:spPr>
        <p:txBody>
          <a:bodyPr>
            <a:normAutofit/>
          </a:bodyPr>
          <a:lstStyle/>
          <a:p>
            <a:r>
              <a:rPr lang="ru-RU" sz="2800" dirty="0" smtClean="0"/>
              <a:t>Актуальность. Можно ли использовать настенный календарь на уроках математики? Для этого надо выяснить есть ли еще в математической литературе задачи по теме «календари», которые можно предлагать на уроках, олимпиадах и различных математических турнирах.</a:t>
            </a:r>
            <a:endParaRPr lang="ru-RU" sz="2800" dirty="0"/>
          </a:p>
        </p:txBody>
      </p:sp>
      <p:pic>
        <p:nvPicPr>
          <p:cNvPr id="16386" name="Picture 2" descr="http://gedonistpaper.ru/nfisafjl/3062"/>
          <p:cNvPicPr>
            <a:picLocks noChangeAspect="1" noChangeArrowheads="1" noCrop="1"/>
          </p:cNvPicPr>
          <p:nvPr/>
        </p:nvPicPr>
        <p:blipFill>
          <a:blip r:embed="rId2" cstate="print"/>
          <a:srcRect/>
          <a:stretch>
            <a:fillRect/>
          </a:stretch>
        </p:blipFill>
        <p:spPr bwMode="auto">
          <a:xfrm>
            <a:off x="6588224" y="4917583"/>
            <a:ext cx="2757430" cy="1940417"/>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fade">
                                      <p:cBhvr>
                                        <p:cTn id="1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01604213_leto-20 (1).jpg"/>
          <p:cNvPicPr>
            <a:picLocks noGrp="1" noChangeAspect="1"/>
          </p:cNvPicPr>
          <p:nvPr>
            <p:ph idx="1"/>
          </p:nvPr>
        </p:nvPicPr>
        <p:blipFill>
          <a:blip r:embed="rId2" cstate="print"/>
          <a:stretch>
            <a:fillRect/>
          </a:stretch>
        </p:blipFill>
        <p:spPr>
          <a:xfrm>
            <a:off x="971600" y="728700"/>
            <a:ext cx="8172400" cy="6129300"/>
          </a:xfrm>
        </p:spPr>
      </p:pic>
      <p:pic>
        <p:nvPicPr>
          <p:cNvPr id="8194" name="Picture 2" descr="D:\мрю и.png"/>
          <p:cNvPicPr>
            <a:picLocks noChangeAspect="1" noChangeArrowheads="1"/>
          </p:cNvPicPr>
          <p:nvPr/>
        </p:nvPicPr>
        <p:blipFill>
          <a:blip r:embed="rId3" cstate="print"/>
          <a:srcRect/>
          <a:stretch>
            <a:fillRect/>
          </a:stretch>
        </p:blipFill>
        <p:spPr bwMode="auto">
          <a:xfrm>
            <a:off x="4932040" y="2636912"/>
            <a:ext cx="4006577" cy="4006577"/>
          </a:xfrm>
          <a:prstGeom prst="rect">
            <a:avLst/>
          </a:prstGeom>
          <a:noFill/>
        </p:spPr>
      </p:pic>
      <p:cxnSp>
        <p:nvCxnSpPr>
          <p:cNvPr id="8" name="Прямая соединительная линия 7"/>
          <p:cNvCxnSpPr/>
          <p:nvPr/>
        </p:nvCxnSpPr>
        <p:spPr>
          <a:xfrm>
            <a:off x="6948264" y="4509120"/>
            <a:ext cx="1584176"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6444208" y="5157192"/>
            <a:ext cx="216024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6444208" y="4509120"/>
            <a:ext cx="504056" cy="1656184"/>
          </a:xfrm>
          <a:prstGeom prst="line">
            <a:avLst/>
          </a:prstGeom>
        </p:spPr>
        <p:style>
          <a:lnRef idx="1">
            <a:schemeClr val="accent1"/>
          </a:lnRef>
          <a:fillRef idx="0">
            <a:schemeClr val="accent1"/>
          </a:fillRef>
          <a:effectRef idx="0">
            <a:schemeClr val="accent1"/>
          </a:effectRef>
          <a:fontRef idx="minor">
            <a:schemeClr val="tx1"/>
          </a:fontRef>
        </p:style>
      </p:cxnSp>
      <p:pic>
        <p:nvPicPr>
          <p:cNvPr id="8195" name="Picture 3" descr="D:\pogoda-141.gif"/>
          <p:cNvPicPr>
            <a:picLocks noChangeAspect="1" noChangeArrowheads="1" noCrop="1"/>
          </p:cNvPicPr>
          <p:nvPr/>
        </p:nvPicPr>
        <p:blipFill>
          <a:blip r:embed="rId4" cstate="print"/>
          <a:srcRect/>
          <a:stretch>
            <a:fillRect/>
          </a:stretch>
        </p:blipFill>
        <p:spPr bwMode="auto">
          <a:xfrm>
            <a:off x="827584" y="2996952"/>
            <a:ext cx="3594640" cy="3456384"/>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5"/>
                                        </p:tgtEl>
                                        <p:attrNameLst>
                                          <p:attrName>style.visibility</p:attrName>
                                        </p:attrNameLst>
                                      </p:cBhvr>
                                      <p:to>
                                        <p:strVal val="visible"/>
                                      </p:to>
                                    </p:set>
                                    <p:animEffect transition="in" filter="fade">
                                      <p:cBhvr>
                                        <p:cTn id="36"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 (1).jpg"/>
          <p:cNvPicPr>
            <a:picLocks noGrp="1" noChangeAspect="1"/>
          </p:cNvPicPr>
          <p:nvPr>
            <p:ph idx="1"/>
          </p:nvPr>
        </p:nvPicPr>
        <p:blipFill>
          <a:blip r:embed="rId2" cstate="print"/>
          <a:stretch>
            <a:fillRect/>
          </a:stretch>
        </p:blipFill>
        <p:spPr>
          <a:xfrm>
            <a:off x="748628" y="620688"/>
            <a:ext cx="8395372" cy="6237313"/>
          </a:xfrm>
        </p:spPr>
      </p:pic>
      <p:pic>
        <p:nvPicPr>
          <p:cNvPr id="9218" name="Picture 2" descr="D:\ми. ..png"/>
          <p:cNvPicPr>
            <a:picLocks noChangeAspect="1" noChangeArrowheads="1"/>
          </p:cNvPicPr>
          <p:nvPr/>
        </p:nvPicPr>
        <p:blipFill>
          <a:blip r:embed="rId3" cstate="print"/>
          <a:srcRect/>
          <a:stretch>
            <a:fillRect/>
          </a:stretch>
        </p:blipFill>
        <p:spPr bwMode="auto">
          <a:xfrm>
            <a:off x="5220072" y="2924944"/>
            <a:ext cx="3756645" cy="3649694"/>
          </a:xfrm>
          <a:prstGeom prst="rect">
            <a:avLst/>
          </a:prstGeom>
          <a:noFill/>
        </p:spPr>
      </p:pic>
      <p:cxnSp>
        <p:nvCxnSpPr>
          <p:cNvPr id="7" name="Прямая соединительная линия 6"/>
          <p:cNvCxnSpPr/>
          <p:nvPr/>
        </p:nvCxnSpPr>
        <p:spPr>
          <a:xfrm flipH="1">
            <a:off x="6660232" y="4725144"/>
            <a:ext cx="2016224"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6588224" y="5733256"/>
            <a:ext cx="1584176"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8172400" y="4725144"/>
            <a:ext cx="504056" cy="1584176"/>
          </a:xfrm>
          <a:prstGeom prst="line">
            <a:avLst/>
          </a:prstGeom>
        </p:spPr>
        <p:style>
          <a:lnRef idx="1">
            <a:schemeClr val="accent1"/>
          </a:lnRef>
          <a:fillRef idx="0">
            <a:schemeClr val="accent1"/>
          </a:fillRef>
          <a:effectRef idx="0">
            <a:schemeClr val="accent1"/>
          </a:effectRef>
          <a:fontRef idx="minor">
            <a:schemeClr val="tx1"/>
          </a:fontRef>
        </p:style>
      </p:cxnSp>
      <p:pic>
        <p:nvPicPr>
          <p:cNvPr id="9219" name="Picture 3" descr="D:\pogoda-280.gif"/>
          <p:cNvPicPr>
            <a:picLocks noChangeAspect="1" noChangeArrowheads="1" noCrop="1"/>
          </p:cNvPicPr>
          <p:nvPr/>
        </p:nvPicPr>
        <p:blipFill>
          <a:blip r:embed="rId4" cstate="print"/>
          <a:srcRect/>
          <a:stretch>
            <a:fillRect/>
          </a:stretch>
        </p:blipFill>
        <p:spPr bwMode="auto">
          <a:xfrm>
            <a:off x="2195736" y="3645024"/>
            <a:ext cx="1600944" cy="2401416"/>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gtEl>
                                        <p:attrNameLst>
                                          <p:attrName>style.visibility</p:attrName>
                                        </p:attrNameLst>
                                      </p:cBhvr>
                                      <p:to>
                                        <p:strVal val="visible"/>
                                      </p:to>
                                    </p:set>
                                    <p:animEffect transition="in" filter="fade">
                                      <p:cBhvr>
                                        <p:cTn id="36"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 (1).jpg"/>
          <p:cNvPicPr>
            <a:picLocks noGrp="1" noChangeAspect="1"/>
          </p:cNvPicPr>
          <p:nvPr>
            <p:ph idx="1"/>
          </p:nvPr>
        </p:nvPicPr>
        <p:blipFill>
          <a:blip r:embed="rId2" cstate="print"/>
          <a:stretch>
            <a:fillRect/>
          </a:stretch>
        </p:blipFill>
        <p:spPr>
          <a:xfrm>
            <a:off x="971600" y="836713"/>
            <a:ext cx="8172400" cy="6021288"/>
          </a:xfrm>
        </p:spPr>
      </p:pic>
      <p:pic>
        <p:nvPicPr>
          <p:cNvPr id="10242" name="Picture 2" descr="D:\и.и о,.png"/>
          <p:cNvPicPr>
            <a:picLocks noChangeAspect="1" noChangeArrowheads="1"/>
          </p:cNvPicPr>
          <p:nvPr/>
        </p:nvPicPr>
        <p:blipFill>
          <a:blip r:embed="rId3" cstate="print"/>
          <a:srcRect/>
          <a:stretch>
            <a:fillRect/>
          </a:stretch>
        </p:blipFill>
        <p:spPr bwMode="auto">
          <a:xfrm>
            <a:off x="5224658" y="2996952"/>
            <a:ext cx="3666333" cy="3687688"/>
          </a:xfrm>
          <a:prstGeom prst="rect">
            <a:avLst/>
          </a:prstGeom>
          <a:noFill/>
        </p:spPr>
      </p:pic>
      <p:cxnSp>
        <p:nvCxnSpPr>
          <p:cNvPr id="7" name="Прямая соединительная линия 6"/>
          <p:cNvCxnSpPr/>
          <p:nvPr/>
        </p:nvCxnSpPr>
        <p:spPr>
          <a:xfrm>
            <a:off x="5940152" y="5157192"/>
            <a:ext cx="158417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5508104" y="5733256"/>
            <a:ext cx="208823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5436096" y="5157192"/>
            <a:ext cx="504056" cy="1368152"/>
          </a:xfrm>
          <a:prstGeom prst="line">
            <a:avLst/>
          </a:prstGeom>
        </p:spPr>
        <p:style>
          <a:lnRef idx="1">
            <a:schemeClr val="accent1"/>
          </a:lnRef>
          <a:fillRef idx="0">
            <a:schemeClr val="accent1"/>
          </a:fillRef>
          <a:effectRef idx="0">
            <a:schemeClr val="accent1"/>
          </a:effectRef>
          <a:fontRef idx="minor">
            <a:schemeClr val="tx1"/>
          </a:fontRef>
        </p:style>
      </p:cxnSp>
      <p:pic>
        <p:nvPicPr>
          <p:cNvPr id="10243" name="Picture 3" descr="D:\pogoda-261.gif"/>
          <p:cNvPicPr>
            <a:picLocks noChangeAspect="1" noChangeArrowheads="1" noCrop="1"/>
          </p:cNvPicPr>
          <p:nvPr/>
        </p:nvPicPr>
        <p:blipFill>
          <a:blip r:embed="rId4" cstate="print"/>
          <a:srcRect/>
          <a:stretch>
            <a:fillRect/>
          </a:stretch>
        </p:blipFill>
        <p:spPr bwMode="auto">
          <a:xfrm>
            <a:off x="3995936" y="5013176"/>
            <a:ext cx="1510457" cy="1678286"/>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43"/>
                                        </p:tgtEl>
                                        <p:attrNameLst>
                                          <p:attrName>style.visibility</p:attrName>
                                        </p:attrNameLst>
                                      </p:cBhvr>
                                      <p:to>
                                        <p:strVal val="visible"/>
                                      </p:to>
                                    </p:set>
                                    <p:animEffect transition="in" filter="fade">
                                      <p:cBhvr>
                                        <p:cTn id="36"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 (1).jpg"/>
          <p:cNvPicPr>
            <a:picLocks noGrp="1" noChangeAspect="1"/>
          </p:cNvPicPr>
          <p:nvPr>
            <p:ph idx="1"/>
          </p:nvPr>
        </p:nvPicPr>
        <p:blipFill>
          <a:blip r:embed="rId2" cstate="print"/>
          <a:stretch>
            <a:fillRect/>
          </a:stretch>
        </p:blipFill>
        <p:spPr>
          <a:xfrm>
            <a:off x="971600" y="620689"/>
            <a:ext cx="8172400" cy="6237312"/>
          </a:xfrm>
        </p:spPr>
      </p:pic>
      <p:pic>
        <p:nvPicPr>
          <p:cNvPr id="11266" name="Picture 2" descr="D:\с енл.png"/>
          <p:cNvPicPr>
            <a:picLocks noChangeAspect="1" noChangeArrowheads="1"/>
          </p:cNvPicPr>
          <p:nvPr/>
        </p:nvPicPr>
        <p:blipFill>
          <a:blip r:embed="rId3" cstate="print"/>
          <a:srcRect/>
          <a:stretch>
            <a:fillRect/>
          </a:stretch>
        </p:blipFill>
        <p:spPr bwMode="auto">
          <a:xfrm>
            <a:off x="5076056" y="2861022"/>
            <a:ext cx="3866753" cy="3839618"/>
          </a:xfrm>
          <a:prstGeom prst="rect">
            <a:avLst/>
          </a:prstGeom>
          <a:noFill/>
        </p:spPr>
      </p:pic>
      <p:cxnSp>
        <p:nvCxnSpPr>
          <p:cNvPr id="7" name="Прямая соединительная линия 6"/>
          <p:cNvCxnSpPr/>
          <p:nvPr/>
        </p:nvCxnSpPr>
        <p:spPr>
          <a:xfrm flipH="1">
            <a:off x="5436096" y="4653136"/>
            <a:ext cx="2016224"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364088" y="5733256"/>
            <a:ext cx="165618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7020272" y="4653136"/>
            <a:ext cx="432048" cy="1656184"/>
          </a:xfrm>
          <a:prstGeom prst="line">
            <a:avLst/>
          </a:prstGeom>
        </p:spPr>
        <p:style>
          <a:lnRef idx="1">
            <a:schemeClr val="accent1"/>
          </a:lnRef>
          <a:fillRef idx="0">
            <a:schemeClr val="accent1"/>
          </a:fillRef>
          <a:effectRef idx="0">
            <a:schemeClr val="accent1"/>
          </a:effectRef>
          <a:fontRef idx="minor">
            <a:schemeClr val="tx1"/>
          </a:fontRef>
        </p:style>
      </p:cxnSp>
      <p:pic>
        <p:nvPicPr>
          <p:cNvPr id="11267" name="Picture 3" descr="D:\pogoda-266.gif"/>
          <p:cNvPicPr>
            <a:picLocks noChangeAspect="1" noChangeArrowheads="1" noCrop="1"/>
          </p:cNvPicPr>
          <p:nvPr/>
        </p:nvPicPr>
        <p:blipFill>
          <a:blip r:embed="rId4" cstate="print"/>
          <a:srcRect/>
          <a:stretch>
            <a:fillRect/>
          </a:stretch>
        </p:blipFill>
        <p:spPr bwMode="auto">
          <a:xfrm>
            <a:off x="1115616" y="836712"/>
            <a:ext cx="2016224" cy="162018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267"/>
                                        </p:tgtEl>
                                        <p:attrNameLst>
                                          <p:attrName>style.visibility</p:attrName>
                                        </p:attrNameLst>
                                      </p:cBhvr>
                                      <p:to>
                                        <p:strVal val="visible"/>
                                      </p:to>
                                    </p:set>
                                    <p:animEffect transition="in" filter="fade">
                                      <p:cBhvr>
                                        <p:cTn id="36"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81455000_2.jpg"/>
          <p:cNvPicPr>
            <a:picLocks noGrp="1" noChangeAspect="1"/>
          </p:cNvPicPr>
          <p:nvPr>
            <p:ph idx="1"/>
          </p:nvPr>
        </p:nvPicPr>
        <p:blipFill>
          <a:blip r:embed="rId2" cstate="print"/>
          <a:stretch>
            <a:fillRect/>
          </a:stretch>
        </p:blipFill>
        <p:spPr>
          <a:xfrm>
            <a:off x="743743" y="764704"/>
            <a:ext cx="8400257" cy="6093296"/>
          </a:xfrm>
        </p:spPr>
      </p:pic>
      <p:pic>
        <p:nvPicPr>
          <p:cNvPr id="12290" name="Picture 2" descr="D:\и мнрюж.png"/>
          <p:cNvPicPr>
            <a:picLocks noChangeAspect="1" noChangeArrowheads="1"/>
          </p:cNvPicPr>
          <p:nvPr/>
        </p:nvPicPr>
        <p:blipFill>
          <a:blip r:embed="rId3" cstate="print"/>
          <a:srcRect/>
          <a:stretch>
            <a:fillRect/>
          </a:stretch>
        </p:blipFill>
        <p:spPr bwMode="auto">
          <a:xfrm>
            <a:off x="5076056" y="2930038"/>
            <a:ext cx="3754363" cy="3730219"/>
          </a:xfrm>
          <a:prstGeom prst="rect">
            <a:avLst/>
          </a:prstGeom>
          <a:noFill/>
        </p:spPr>
      </p:pic>
      <p:cxnSp>
        <p:nvCxnSpPr>
          <p:cNvPr id="7" name="Прямая соединительная линия 6"/>
          <p:cNvCxnSpPr/>
          <p:nvPr/>
        </p:nvCxnSpPr>
        <p:spPr>
          <a:xfrm flipH="1">
            <a:off x="6444208" y="4653136"/>
            <a:ext cx="1872208"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6444208" y="5589240"/>
            <a:ext cx="144016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7812360" y="4653136"/>
            <a:ext cx="504056"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12291" name="Picture 3" descr="D:\pogoda-267.gif"/>
          <p:cNvPicPr>
            <a:picLocks noChangeAspect="1" noChangeArrowheads="1" noCrop="1"/>
          </p:cNvPicPr>
          <p:nvPr/>
        </p:nvPicPr>
        <p:blipFill>
          <a:blip r:embed="rId4" cstate="print"/>
          <a:srcRect/>
          <a:stretch>
            <a:fillRect/>
          </a:stretch>
        </p:blipFill>
        <p:spPr bwMode="auto">
          <a:xfrm>
            <a:off x="1115616" y="4797152"/>
            <a:ext cx="1224136" cy="1158557"/>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91"/>
                                        </p:tgtEl>
                                        <p:attrNameLst>
                                          <p:attrName>style.visibility</p:attrName>
                                        </p:attrNameLst>
                                      </p:cBhvr>
                                      <p:to>
                                        <p:strVal val="visible"/>
                                      </p:to>
                                    </p:set>
                                    <p:animEffect transition="in" filter="fade">
                                      <p:cBhvr>
                                        <p:cTn id="36"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normAutofit fontScale="90000"/>
          </a:bodyPr>
          <a:lstStyle/>
          <a:p>
            <a:pPr algn="ctr"/>
            <a:r>
              <a:rPr lang="ru-RU" dirty="0" smtClean="0"/>
              <a:t>Таинственные квадраты в календарях</a:t>
            </a:r>
            <a:endParaRPr lang="ru-RU" dirty="0"/>
          </a:p>
        </p:txBody>
      </p:sp>
      <p:sp>
        <p:nvSpPr>
          <p:cNvPr id="3" name="Содержимое 2"/>
          <p:cNvSpPr>
            <a:spLocks noGrp="1"/>
          </p:cNvSpPr>
          <p:nvPr>
            <p:ph idx="1"/>
          </p:nvPr>
        </p:nvSpPr>
        <p:spPr/>
        <p:txBody>
          <a:bodyPr/>
          <a:lstStyle/>
          <a:p>
            <a:r>
              <a:rPr lang="ru-RU" sz="2400" dirty="0" smtClean="0"/>
              <a:t>Исследуя календари, заметили, что в любом месяце можно выделить квадраты, состоящие из четырех чисел (2×2), из девяти чисел (3×3), из шестнадцати чисел(4×4). Какими свойствами обладают такие квадраты?</a:t>
            </a:r>
          </a:p>
          <a:p>
            <a:endParaRPr lang="ru-RU" dirty="0"/>
          </a:p>
        </p:txBody>
      </p:sp>
      <p:pic>
        <p:nvPicPr>
          <p:cNvPr id="1027" name="Picture 3" descr="C:\Users\админ\Desktop\Безымянный.png"/>
          <p:cNvPicPr>
            <a:picLocks noChangeAspect="1" noChangeArrowheads="1"/>
          </p:cNvPicPr>
          <p:nvPr/>
        </p:nvPicPr>
        <p:blipFill>
          <a:blip r:embed="rId2" cstate="print"/>
          <a:srcRect/>
          <a:stretch>
            <a:fillRect/>
          </a:stretch>
        </p:blipFill>
        <p:spPr bwMode="auto">
          <a:xfrm>
            <a:off x="1043608" y="3284984"/>
            <a:ext cx="2714625" cy="3000375"/>
          </a:xfrm>
          <a:prstGeom prst="rect">
            <a:avLst/>
          </a:prstGeom>
          <a:noFill/>
        </p:spPr>
      </p:pic>
      <p:pic>
        <p:nvPicPr>
          <p:cNvPr id="1028" name="Picture 4" descr="C:\Users\админ\Desktop\рмш.png"/>
          <p:cNvPicPr>
            <a:picLocks noChangeAspect="1" noChangeArrowheads="1"/>
          </p:cNvPicPr>
          <p:nvPr/>
        </p:nvPicPr>
        <p:blipFill>
          <a:blip r:embed="rId3" cstate="print"/>
          <a:srcRect/>
          <a:stretch>
            <a:fillRect/>
          </a:stretch>
        </p:blipFill>
        <p:spPr bwMode="auto">
          <a:xfrm>
            <a:off x="6496050" y="3284984"/>
            <a:ext cx="2647950" cy="2600325"/>
          </a:xfrm>
          <a:prstGeom prst="rect">
            <a:avLst/>
          </a:prstGeom>
          <a:noFill/>
        </p:spPr>
      </p:pic>
      <p:pic>
        <p:nvPicPr>
          <p:cNvPr id="1029" name="Picture 5" descr="C:\Users\админ\Desktop\мнсд.png"/>
          <p:cNvPicPr>
            <a:picLocks noChangeAspect="1" noChangeArrowheads="1"/>
          </p:cNvPicPr>
          <p:nvPr/>
        </p:nvPicPr>
        <p:blipFill>
          <a:blip r:embed="rId4" cstate="print"/>
          <a:srcRect/>
          <a:stretch>
            <a:fillRect/>
          </a:stretch>
        </p:blipFill>
        <p:spPr bwMode="auto">
          <a:xfrm>
            <a:off x="3707904" y="3284984"/>
            <a:ext cx="2600325" cy="257175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314016" cy="868958"/>
          </a:xfrm>
        </p:spPr>
        <p:txBody>
          <a:bodyPr/>
          <a:lstStyle/>
          <a:p>
            <a:pPr algn="ctr"/>
            <a:r>
              <a:rPr lang="ru-RU" dirty="0" smtClean="0"/>
              <a:t>Квадрат 2х2</a:t>
            </a:r>
            <a:endParaRPr lang="ru-RU" dirty="0"/>
          </a:p>
        </p:txBody>
      </p:sp>
      <p:sp>
        <p:nvSpPr>
          <p:cNvPr id="3" name="Содержимое 2"/>
          <p:cNvSpPr>
            <a:spLocks noGrp="1"/>
          </p:cNvSpPr>
          <p:nvPr>
            <p:ph idx="1"/>
          </p:nvPr>
        </p:nvSpPr>
        <p:spPr>
          <a:xfrm>
            <a:off x="899592" y="764704"/>
            <a:ext cx="8244408" cy="4800600"/>
          </a:xfrm>
        </p:spPr>
        <p:txBody>
          <a:bodyPr>
            <a:normAutofit fontScale="92500" lnSpcReduction="10000"/>
          </a:bodyPr>
          <a:lstStyle/>
          <a:p>
            <a:r>
              <a:rPr lang="ru-RU" sz="2400" b="1" dirty="0" smtClean="0"/>
              <a:t>Свойство 1. </a:t>
            </a:r>
            <a:r>
              <a:rPr lang="ru-RU" sz="2400" dirty="0" smtClean="0"/>
              <a:t>Свойство 1. Сумма чисел на одной диагонали выделенного квадрата, равна сумме чисел на другой диагонали.</a:t>
            </a:r>
            <a:endParaRPr lang="ru-RU" sz="2400" dirty="0" smtClean="0"/>
          </a:p>
          <a:p>
            <a:r>
              <a:rPr lang="ru-RU" sz="2400" dirty="0" smtClean="0"/>
              <a:t>Пусть первое выделенное наименьшее число равно </a:t>
            </a:r>
            <a:r>
              <a:rPr lang="ru-RU" sz="2400" dirty="0" err="1" smtClean="0"/>
              <a:t>m</a:t>
            </a:r>
            <a:r>
              <a:rPr lang="ru-RU" sz="2400" dirty="0" smtClean="0"/>
              <a:t>, исходя из положения чисел в календаре, другие числа будут равны </a:t>
            </a:r>
            <a:r>
              <a:rPr lang="ru-RU" sz="2400" dirty="0" err="1" smtClean="0"/>
              <a:t>m</a:t>
            </a:r>
            <a:r>
              <a:rPr lang="ru-RU" sz="2400" dirty="0" smtClean="0"/>
              <a:t> + 1, </a:t>
            </a:r>
            <a:r>
              <a:rPr lang="ru-RU" sz="2400" dirty="0" err="1" smtClean="0"/>
              <a:t>m</a:t>
            </a:r>
            <a:r>
              <a:rPr lang="ru-RU" sz="2400" dirty="0" smtClean="0"/>
              <a:t> + 7 и </a:t>
            </a:r>
            <a:r>
              <a:rPr lang="ru-RU" sz="2400" dirty="0" err="1" smtClean="0"/>
              <a:t>m</a:t>
            </a:r>
            <a:r>
              <a:rPr lang="ru-RU" sz="2400" dirty="0" smtClean="0"/>
              <a:t> + 8. </a:t>
            </a:r>
            <a:br>
              <a:rPr lang="ru-RU" sz="2400" dirty="0" smtClean="0"/>
            </a:br>
            <a:r>
              <a:rPr lang="ru-RU" sz="2400" dirty="0" smtClean="0"/>
              <a:t>Сумма одной диагонали квадрата: </a:t>
            </a:r>
            <a:r>
              <a:rPr lang="ru-RU" sz="2400" dirty="0" err="1" smtClean="0"/>
              <a:t>m</a:t>
            </a:r>
            <a:r>
              <a:rPr lang="ru-RU" sz="2400" dirty="0" smtClean="0"/>
              <a:t> + (</a:t>
            </a:r>
            <a:r>
              <a:rPr lang="ru-RU" sz="2400" dirty="0" err="1" smtClean="0"/>
              <a:t>m</a:t>
            </a:r>
            <a:r>
              <a:rPr lang="ru-RU" sz="2400" dirty="0" smtClean="0"/>
              <a:t> + 8) = 2m + 8. </a:t>
            </a:r>
            <a:br>
              <a:rPr lang="ru-RU" sz="2400" dirty="0" smtClean="0"/>
            </a:br>
            <a:r>
              <a:rPr lang="ru-RU" sz="2400" dirty="0" smtClean="0"/>
              <a:t>Сумма другой диагонали: (</a:t>
            </a:r>
            <a:r>
              <a:rPr lang="ru-RU" sz="2400" dirty="0" err="1" smtClean="0"/>
              <a:t>m</a:t>
            </a:r>
            <a:r>
              <a:rPr lang="ru-RU" sz="2400" dirty="0" smtClean="0"/>
              <a:t> + 1) + (</a:t>
            </a:r>
            <a:r>
              <a:rPr lang="ru-RU" sz="2400" dirty="0" err="1" smtClean="0"/>
              <a:t>m</a:t>
            </a:r>
            <a:r>
              <a:rPr lang="ru-RU" sz="2400" dirty="0" smtClean="0"/>
              <a:t> + 7) = 2m + 8. Таким образом, выражения равны, а числа на одной диагонали квадрата равны сумме чисел на другой </a:t>
            </a:r>
            <a:r>
              <a:rPr lang="ru-RU" sz="2400" dirty="0" smtClean="0"/>
              <a:t>диагонали</a:t>
            </a:r>
          </a:p>
          <a:p>
            <a:r>
              <a:rPr lang="ru-RU" sz="2400" b="1" dirty="0" smtClean="0"/>
              <a:t>Свойство 2. </a:t>
            </a:r>
            <a:r>
              <a:rPr lang="ru-RU" sz="2400" dirty="0" smtClean="0"/>
              <a:t>Чтобы найти сумму четырех чисел в выделенном квадрате достаточно удвоить сумму чисел одной диагонали. </a:t>
            </a:r>
            <a:br>
              <a:rPr lang="ru-RU" sz="2400" dirty="0" smtClean="0"/>
            </a:br>
            <a:r>
              <a:rPr lang="ru-RU" sz="2400" dirty="0" smtClean="0"/>
              <a:t>Свойство очевидно из предыдущего доказательства. </a:t>
            </a:r>
            <a:br>
              <a:rPr lang="ru-RU" sz="2400" dirty="0" smtClean="0"/>
            </a:br>
            <a:r>
              <a:rPr lang="ru-RU" sz="2400" dirty="0" smtClean="0"/>
              <a:t/>
            </a:r>
            <a:br>
              <a:rPr lang="ru-RU" sz="2400" dirty="0" smtClean="0"/>
            </a:br>
            <a:r>
              <a:rPr lang="ru-RU" sz="2400" b="1" dirty="0" smtClean="0"/>
              <a:t>Пример: </a:t>
            </a:r>
            <a:r>
              <a:rPr lang="ru-RU" sz="2400" dirty="0" smtClean="0"/>
              <a:t>2(1 + 8) = 20.</a:t>
            </a:r>
            <a:endParaRPr lang="ru-RU" sz="24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71400"/>
            <a:ext cx="7498080" cy="1143000"/>
          </a:xfrm>
        </p:spPr>
        <p:txBody>
          <a:bodyPr/>
          <a:lstStyle/>
          <a:p>
            <a:pPr algn="ctr"/>
            <a:r>
              <a:rPr lang="ru-RU" dirty="0" smtClean="0"/>
              <a:t>Квадрат 3х3</a:t>
            </a:r>
            <a:endParaRPr lang="ru-RU" dirty="0"/>
          </a:p>
        </p:txBody>
      </p:sp>
      <p:sp>
        <p:nvSpPr>
          <p:cNvPr id="3" name="Содержимое 2"/>
          <p:cNvSpPr>
            <a:spLocks noGrp="1"/>
          </p:cNvSpPr>
          <p:nvPr>
            <p:ph idx="1"/>
          </p:nvPr>
        </p:nvSpPr>
        <p:spPr>
          <a:xfrm>
            <a:off x="1043608" y="908720"/>
            <a:ext cx="8100392" cy="6165304"/>
          </a:xfrm>
        </p:spPr>
        <p:txBody>
          <a:bodyPr>
            <a:normAutofit/>
          </a:bodyPr>
          <a:lstStyle/>
          <a:p>
            <a:r>
              <a:rPr lang="ru-RU" sz="2200" b="1" dirty="0" smtClean="0"/>
              <a:t>Свойство 1. </a:t>
            </a:r>
            <a:r>
              <a:rPr lang="ru-RU" sz="2200" dirty="0" smtClean="0"/>
              <a:t>Чтобы найти сумму девяти чисел, в выделенном квадрате календаря, необходимо к меньшему числу прибавить 8 и сумму умножить на 9</a:t>
            </a:r>
            <a:r>
              <a:rPr lang="ru-RU" sz="2200" dirty="0" smtClean="0"/>
              <a:t>.</a:t>
            </a:r>
          </a:p>
          <a:p>
            <a:r>
              <a:rPr lang="ru-RU" sz="2200" dirty="0" smtClean="0"/>
              <a:t>Пусть первое выделенное наименьшее число равно </a:t>
            </a:r>
            <a:r>
              <a:rPr lang="ru-RU" sz="2200" dirty="0" err="1" smtClean="0"/>
              <a:t>m</a:t>
            </a:r>
            <a:r>
              <a:rPr lang="ru-RU" sz="2200" dirty="0" smtClean="0"/>
              <a:t>, исходя из положения чисел в календаре, другие числа будут равны </a:t>
            </a:r>
            <a:r>
              <a:rPr lang="ru-RU" sz="2200" dirty="0" err="1" smtClean="0"/>
              <a:t>m</a:t>
            </a:r>
            <a:r>
              <a:rPr lang="ru-RU" sz="2200" dirty="0" smtClean="0"/>
              <a:t> + 1, </a:t>
            </a:r>
            <a:r>
              <a:rPr lang="ru-RU" sz="2200" dirty="0" err="1" smtClean="0"/>
              <a:t>m</a:t>
            </a:r>
            <a:r>
              <a:rPr lang="ru-RU" sz="2200" dirty="0" smtClean="0"/>
              <a:t> + 2, </a:t>
            </a:r>
            <a:r>
              <a:rPr lang="ru-RU" sz="2200" dirty="0" err="1" smtClean="0"/>
              <a:t>m</a:t>
            </a:r>
            <a:r>
              <a:rPr lang="ru-RU" sz="2200" dirty="0" smtClean="0"/>
              <a:t> + 7, </a:t>
            </a:r>
            <a:r>
              <a:rPr lang="ru-RU" sz="2200" dirty="0" err="1" smtClean="0"/>
              <a:t>m</a:t>
            </a:r>
            <a:r>
              <a:rPr lang="ru-RU" sz="2200" dirty="0" smtClean="0"/>
              <a:t> + 8, </a:t>
            </a:r>
            <a:r>
              <a:rPr lang="ru-RU" sz="2200" dirty="0" err="1" smtClean="0"/>
              <a:t>m</a:t>
            </a:r>
            <a:r>
              <a:rPr lang="ru-RU" sz="2200" dirty="0" smtClean="0"/>
              <a:t> + 9, </a:t>
            </a:r>
            <a:r>
              <a:rPr lang="ru-RU" sz="2200" dirty="0" err="1" smtClean="0"/>
              <a:t>m</a:t>
            </a:r>
            <a:r>
              <a:rPr lang="ru-RU" sz="2200" dirty="0" smtClean="0"/>
              <a:t> + 14, </a:t>
            </a:r>
            <a:r>
              <a:rPr lang="ru-RU" sz="2200" dirty="0" err="1" smtClean="0"/>
              <a:t>m</a:t>
            </a:r>
            <a:r>
              <a:rPr lang="ru-RU" sz="2200" dirty="0" smtClean="0"/>
              <a:t> + 15 и </a:t>
            </a:r>
            <a:r>
              <a:rPr lang="ru-RU" sz="2200" dirty="0" err="1" smtClean="0"/>
              <a:t>m</a:t>
            </a:r>
            <a:r>
              <a:rPr lang="ru-RU" sz="2200" dirty="0" smtClean="0"/>
              <a:t> + 16. </a:t>
            </a:r>
            <a:br>
              <a:rPr lang="ru-RU" sz="2200" dirty="0" smtClean="0"/>
            </a:br>
            <a:r>
              <a:rPr lang="ru-RU" sz="2200" dirty="0" smtClean="0"/>
              <a:t>Складывая числа, получим 9m + 72 = 9(</a:t>
            </a:r>
            <a:r>
              <a:rPr lang="ru-RU" sz="2200" dirty="0" err="1" smtClean="0"/>
              <a:t>m</a:t>
            </a:r>
            <a:r>
              <a:rPr lang="ru-RU" sz="2200" dirty="0" smtClean="0"/>
              <a:t> + 8). </a:t>
            </a:r>
            <a:br>
              <a:rPr lang="ru-RU" sz="2200" dirty="0" smtClean="0"/>
            </a:br>
            <a:r>
              <a:rPr lang="ru-RU" sz="2200" dirty="0" smtClean="0"/>
              <a:t>Значит, сумму чисел таких квадратов можно находить, если к меньшему числу прибавить 8 и сумму умножить на 9. </a:t>
            </a:r>
            <a:br>
              <a:rPr lang="ru-RU" sz="2200" dirty="0" smtClean="0"/>
            </a:br>
            <a:endParaRPr lang="ru-RU" sz="2200" dirty="0" smtClean="0"/>
          </a:p>
          <a:p>
            <a:pPr>
              <a:buNone/>
            </a:pPr>
            <a:r>
              <a:rPr lang="ru-RU" sz="2200" b="1" dirty="0" smtClean="0"/>
              <a:t> </a:t>
            </a:r>
            <a:r>
              <a:rPr lang="ru-RU" sz="2200" b="1" dirty="0" smtClean="0"/>
              <a:t>   Пример</a:t>
            </a:r>
            <a:r>
              <a:rPr lang="ru-RU" sz="2200" b="1" dirty="0" smtClean="0"/>
              <a:t>: </a:t>
            </a:r>
            <a:r>
              <a:rPr lang="ru-RU" sz="2200" dirty="0" smtClean="0"/>
              <a:t>(1 + 8)9 = 81.</a:t>
            </a:r>
            <a:endParaRPr lang="ru-RU" sz="22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260648"/>
            <a:ext cx="7498080" cy="6597352"/>
          </a:xfrm>
        </p:spPr>
        <p:txBody>
          <a:bodyPr>
            <a:normAutofit/>
          </a:bodyPr>
          <a:lstStyle/>
          <a:p>
            <a:endParaRPr lang="ru-RU" sz="2200" b="1" dirty="0" smtClean="0"/>
          </a:p>
          <a:p>
            <a:endParaRPr lang="ru-RU" sz="2200" b="1" dirty="0" smtClean="0"/>
          </a:p>
          <a:p>
            <a:r>
              <a:rPr lang="ru-RU" sz="2200" b="1" dirty="0" smtClean="0"/>
              <a:t>Свойство 2.</a:t>
            </a:r>
            <a:r>
              <a:rPr lang="ru-RU" sz="2400" dirty="0" smtClean="0"/>
              <a:t> </a:t>
            </a:r>
            <a:r>
              <a:rPr lang="ru-RU" sz="2200" dirty="0" smtClean="0"/>
              <a:t>Чтобы найти сумму девяти чисел, в выделенном квадрате календаря, необходимо из большего числа вычесть 8 и разность умножить на 9</a:t>
            </a:r>
            <a:r>
              <a:rPr lang="ru-RU" sz="2200" dirty="0" smtClean="0"/>
              <a:t>.</a:t>
            </a:r>
          </a:p>
          <a:p>
            <a:r>
              <a:rPr lang="ru-RU" sz="2400" dirty="0" smtClean="0"/>
              <a:t> </a:t>
            </a:r>
            <a:r>
              <a:rPr lang="ru-RU" sz="2200" dirty="0" smtClean="0"/>
              <a:t>Пусть последнее выделенное наибольшее число равно а, исходя из положения чисел в календаре, другие числа будут равны а – 1, а – 2, а – 7, а – 8, а – 9, а – 14, а – 15 и а – 16. </a:t>
            </a:r>
            <a:br>
              <a:rPr lang="ru-RU" sz="2200" dirty="0" smtClean="0"/>
            </a:br>
            <a:r>
              <a:rPr lang="ru-RU" sz="2200" dirty="0" smtClean="0"/>
              <a:t>Складывая числа, получим: 9а – 72 = 9(а – 8). Значит, сумму чисел таких квадратов можно находить, если из большего числа вычесть 8 и разность умножить на 9</a:t>
            </a:r>
            <a:r>
              <a:rPr lang="ru-RU" sz="2200" dirty="0" smtClean="0"/>
              <a:t>.</a:t>
            </a:r>
          </a:p>
          <a:p>
            <a:r>
              <a:rPr lang="ru-RU" sz="2200" b="1" dirty="0" smtClean="0"/>
              <a:t>Пример:</a:t>
            </a:r>
            <a:r>
              <a:rPr lang="ru-RU" sz="2200" dirty="0" smtClean="0"/>
              <a:t> (17 – 8)9 = 81</a:t>
            </a:r>
            <a:endParaRPr lang="ru-RU" sz="2200" b="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43408"/>
            <a:ext cx="7138040" cy="908720"/>
          </a:xfrm>
        </p:spPr>
        <p:txBody>
          <a:bodyPr/>
          <a:lstStyle/>
          <a:p>
            <a:pPr algn="ctr"/>
            <a:r>
              <a:rPr lang="ru-RU" dirty="0" smtClean="0"/>
              <a:t>Квадрат 4х4</a:t>
            </a:r>
            <a:endParaRPr lang="ru-RU" dirty="0"/>
          </a:p>
        </p:txBody>
      </p:sp>
      <p:sp>
        <p:nvSpPr>
          <p:cNvPr id="3" name="Содержимое 2"/>
          <p:cNvSpPr>
            <a:spLocks noGrp="1"/>
          </p:cNvSpPr>
          <p:nvPr>
            <p:ph idx="1"/>
          </p:nvPr>
        </p:nvSpPr>
        <p:spPr>
          <a:xfrm>
            <a:off x="1043608" y="908720"/>
            <a:ext cx="7890080" cy="5339680"/>
          </a:xfrm>
        </p:spPr>
        <p:txBody>
          <a:bodyPr>
            <a:normAutofit fontScale="92500" lnSpcReduction="10000"/>
          </a:bodyPr>
          <a:lstStyle/>
          <a:p>
            <a:r>
              <a:rPr lang="ru-RU" sz="2600" b="1" dirty="0" smtClean="0"/>
              <a:t>Свойство 1.</a:t>
            </a:r>
            <a:r>
              <a:rPr lang="ru-RU" sz="2600" dirty="0" smtClean="0"/>
              <a:t> Чтобы найти сумму шестнадцати чисел, в выделенном квадрате календаря, необходимо из большего числа вычесть 12 и полученную разность умножить на 16.</a:t>
            </a:r>
          </a:p>
          <a:p>
            <a:r>
              <a:rPr lang="ru-RU" sz="2600" dirty="0" smtClean="0"/>
              <a:t>Пусть последнее выделенное наибольшее число равно а, исходя из положения чисел в календаре, другие числа будут равны а – 1, а – 2, а – 3, а – 7, а – 8, а – 9, а – 10, а – 14, а – 15, а – 16, а – 17, а – 21, а – 22, а – 23 и а – 24. </a:t>
            </a:r>
            <a:br>
              <a:rPr lang="ru-RU" sz="2600" dirty="0" smtClean="0"/>
            </a:br>
            <a:r>
              <a:rPr lang="ru-RU" sz="2600" dirty="0" smtClean="0"/>
              <a:t>Складывая числа, получим: 16а – 192 = 16(а – 12). Значит, сумму чисел таких квадратов можно находить, если из большего числа вычесть 12 и разность умножить на 16.</a:t>
            </a:r>
          </a:p>
          <a:p>
            <a:r>
              <a:rPr lang="ru-RU" sz="2600" b="1" dirty="0" smtClean="0"/>
              <a:t>Пример:</a:t>
            </a:r>
            <a:r>
              <a:rPr lang="ru-RU" sz="2600" dirty="0" smtClean="0"/>
              <a:t> (25 – 12)16 = 208.</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800" dirty="0" smtClean="0"/>
              <a:t>Гипотеза исследования связана с предложением, что, изучив особенности табель - календарей, можно исследовать немало задач  по теме «Календари», которые украсят уроки математики, и их можно применять и во внеклассной работе: олимпиадах, турнирах, конкурсах, марафонах и т.д. </a:t>
            </a:r>
            <a:endParaRPr lang="ru-RU" sz="2800" dirty="0"/>
          </a:p>
        </p:txBody>
      </p:sp>
      <p:pic>
        <p:nvPicPr>
          <p:cNvPr id="15362" name="Picture 2" descr="https://dl.backbook.me/full_photo/a12c09ae19.gif"/>
          <p:cNvPicPr>
            <a:picLocks noChangeAspect="1" noChangeArrowheads="1" noCrop="1"/>
          </p:cNvPicPr>
          <p:nvPr/>
        </p:nvPicPr>
        <p:blipFill>
          <a:blip r:embed="rId2" cstate="print"/>
          <a:srcRect/>
          <a:stretch>
            <a:fillRect/>
          </a:stretch>
        </p:blipFill>
        <p:spPr bwMode="auto">
          <a:xfrm>
            <a:off x="5903640" y="5013176"/>
            <a:ext cx="3240360" cy="1644009"/>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042988" y="0"/>
            <a:ext cx="8101012" cy="7029450"/>
          </a:xfrm>
        </p:spPr>
        <p:txBody>
          <a:bodyPr>
            <a:normAutofit fontScale="70000" lnSpcReduction="20000"/>
          </a:bodyPr>
          <a:lstStyle/>
          <a:p>
            <a:endParaRPr lang="ru-RU" dirty="0" smtClean="0"/>
          </a:p>
          <a:p>
            <a:r>
              <a:rPr lang="ru-RU" b="1" dirty="0" smtClean="0"/>
              <a:t>Свойство </a:t>
            </a:r>
            <a:r>
              <a:rPr lang="ru-RU" b="1" dirty="0" smtClean="0"/>
              <a:t>2.</a:t>
            </a:r>
            <a:r>
              <a:rPr lang="ru-RU" dirty="0" smtClean="0"/>
              <a:t> Чтобы найти сумму 16-ти чисел достаточно умножить сумму двух чисел, стоящих на противоположенных концах любой диагонали, выделенного квадрата на 8.</a:t>
            </a:r>
          </a:p>
          <a:p>
            <a:r>
              <a:rPr lang="ru-RU" dirty="0" smtClean="0"/>
              <a:t>Рассматривая квадрат из 16-ти чисел, видим, что числа в любой диагонали образуют арифметическую прогрессию с разностью 8 (а – 24, а – 16, а – 8, а) и с разностью 6 (а – 3, а – 9, а – 15, а – 21). Поэтому их </a:t>
            </a:r>
            <a:br>
              <a:rPr lang="ru-RU" dirty="0" smtClean="0"/>
            </a:br>
            <a:r>
              <a:rPr lang="ru-RU" dirty="0" smtClean="0"/>
              <a:t/>
            </a:r>
            <a:br>
              <a:rPr lang="ru-RU" dirty="0" smtClean="0"/>
            </a:br>
            <a:r>
              <a:rPr lang="ru-RU" dirty="0" smtClean="0"/>
              <a:t>сумму можно найти по формуле: (формулу вставить не могу</a:t>
            </a:r>
          </a:p>
          <a:p>
            <a:r>
              <a:rPr lang="ru-RU" dirty="0" smtClean="0"/>
              <a:t>Т.к. суммы чисел в диагоналях равны, то сумма чисел в двух </a:t>
            </a:r>
            <a:br>
              <a:rPr lang="ru-RU" dirty="0" smtClean="0"/>
            </a:br>
            <a:r>
              <a:rPr lang="ru-RU" dirty="0" smtClean="0"/>
              <a:t/>
            </a:r>
            <a:br>
              <a:rPr lang="ru-RU" dirty="0" smtClean="0"/>
            </a:br>
            <a:r>
              <a:rPr lang="ru-RU" dirty="0" smtClean="0"/>
              <a:t>диагоналях будет равна (формулу вставить не могу)</a:t>
            </a:r>
          </a:p>
          <a:p>
            <a:r>
              <a:rPr lang="ru-RU" dirty="0" smtClean="0"/>
              <a:t>Сумма чисел в столбцах и в строках, не вошедших в диагонали, тоже равна сумме чисел в каждой диагонали. Получаем, что сумма всех чисел обведенного квадрата равна или</a:t>
            </a:r>
          </a:p>
          <a:p>
            <a:r>
              <a:rPr lang="ru-RU" dirty="0" smtClean="0"/>
              <a:t>Таким образом, чтобы найти сумму 16-ти чисел достаточно умножить сумму двух чисел, стоящих на противоположенных концах любой диагонали, выделенного квадрата на 8.</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Ответы на учебные задачи.</a:t>
            </a:r>
            <a:br>
              <a:rPr lang="ru-RU" dirty="0" smtClean="0"/>
            </a:br>
            <a:endParaRPr lang="ru-RU" dirty="0"/>
          </a:p>
        </p:txBody>
      </p:sp>
      <p:sp>
        <p:nvSpPr>
          <p:cNvPr id="3" name="Содержимое 2"/>
          <p:cNvSpPr>
            <a:spLocks noGrp="1"/>
          </p:cNvSpPr>
          <p:nvPr>
            <p:ph idx="1"/>
          </p:nvPr>
        </p:nvSpPr>
        <p:spPr/>
        <p:txBody>
          <a:bodyPr/>
          <a:lstStyle/>
          <a:p>
            <a:r>
              <a:rPr lang="ru-RU" dirty="0" smtClean="0"/>
              <a:t>Да, соединив числа 10,20 и 30 в 2000 году, получился равнобедренный треугольник.</a:t>
            </a:r>
          </a:p>
          <a:p>
            <a:r>
              <a:rPr lang="ru-RU" dirty="0" smtClean="0"/>
              <a:t>Когда мы соединили числа 10,20 и 30 любого месяца 2000 года, не везде получался равнобедренный треугольник. Где-то выходила прямая.</a:t>
            </a:r>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0"/>
            <a:ext cx="6417960" cy="692696"/>
          </a:xfrm>
        </p:spPr>
        <p:txBody>
          <a:bodyPr>
            <a:normAutofit fontScale="90000"/>
          </a:bodyPr>
          <a:lstStyle/>
          <a:p>
            <a:pPr algn="ctr"/>
            <a:r>
              <a:rPr lang="ru-RU" dirty="0" smtClean="0"/>
              <a:t>Литература </a:t>
            </a:r>
            <a:endParaRPr lang="ru-RU" dirty="0"/>
          </a:p>
        </p:txBody>
      </p:sp>
      <p:sp>
        <p:nvSpPr>
          <p:cNvPr id="3" name="Содержимое 2"/>
          <p:cNvSpPr>
            <a:spLocks noGrp="1"/>
          </p:cNvSpPr>
          <p:nvPr>
            <p:ph idx="1"/>
          </p:nvPr>
        </p:nvSpPr>
        <p:spPr>
          <a:xfrm>
            <a:off x="1259632" y="692696"/>
            <a:ext cx="7884368" cy="6165304"/>
          </a:xfrm>
        </p:spPr>
        <p:txBody>
          <a:bodyPr>
            <a:normAutofit fontScale="25000" lnSpcReduction="20000"/>
          </a:bodyPr>
          <a:lstStyle/>
          <a:p>
            <a:r>
              <a:rPr lang="ru-RU" sz="7200" dirty="0" smtClean="0"/>
              <a:t>Для написания отчёта были использованы возможности текстового редактора WORD и табличного редактора EXCEL. Итоговый материал представлен в виде презентации, выполненной в редакторе POWER POINT. Иллюстрированный материал для презентации был собран в течение 2010 года, в режиме групповой работы с различными источниками и с помощью цифрового фотоаппарата SAMSUNG. В результате работы была использована следующая литература: </a:t>
            </a:r>
            <a:r>
              <a:rPr lang="ru-RU" sz="6200" dirty="0" smtClean="0"/>
              <a:t/>
            </a:r>
            <a:br>
              <a:rPr lang="ru-RU" sz="6200" dirty="0" smtClean="0"/>
            </a:br>
            <a:r>
              <a:rPr lang="ru-RU" sz="6200" dirty="0" smtClean="0"/>
              <a:t/>
            </a:r>
            <a:br>
              <a:rPr lang="ru-RU" sz="6200" dirty="0" smtClean="0"/>
            </a:br>
            <a:r>
              <a:rPr lang="ru-RU" sz="6400" dirty="0" smtClean="0"/>
              <a:t>1.Беликова О. И. Занятия математического кружка 3 – 4 классы. </a:t>
            </a:r>
            <a:br>
              <a:rPr lang="ru-RU" sz="6400" dirty="0" smtClean="0"/>
            </a:br>
            <a:r>
              <a:rPr lang="ru-RU" sz="6400" dirty="0" smtClean="0"/>
              <a:t>Волгоград: Учитель, 2008. </a:t>
            </a:r>
            <a:br>
              <a:rPr lang="ru-RU" sz="6400" dirty="0" smtClean="0"/>
            </a:br>
            <a:r>
              <a:rPr lang="ru-RU" sz="6400" dirty="0" smtClean="0"/>
              <a:t>2. Гаврилова Т. Д. Занимательная математика в 5 – 11классах. </a:t>
            </a:r>
            <a:br>
              <a:rPr lang="ru-RU" sz="6400" dirty="0" smtClean="0"/>
            </a:br>
            <a:r>
              <a:rPr lang="ru-RU" sz="6400" dirty="0" smtClean="0"/>
              <a:t>Волгоград: Учитель, 2008. </a:t>
            </a:r>
            <a:br>
              <a:rPr lang="ru-RU" sz="6400" dirty="0" smtClean="0"/>
            </a:br>
            <a:r>
              <a:rPr lang="ru-RU" sz="6400" dirty="0" smtClean="0"/>
              <a:t>3. </a:t>
            </a:r>
            <a:r>
              <a:rPr lang="ru-RU" sz="6400" dirty="0" err="1" smtClean="0"/>
              <a:t>Иченская</a:t>
            </a:r>
            <a:r>
              <a:rPr lang="ru-RU" sz="6400" dirty="0" smtClean="0"/>
              <a:t> М. А. Отдыхаем с математикой. </a:t>
            </a:r>
            <a:br>
              <a:rPr lang="ru-RU" sz="6400" dirty="0" smtClean="0"/>
            </a:br>
            <a:r>
              <a:rPr lang="ru-RU" sz="6400" dirty="0" smtClean="0"/>
              <a:t>Волгоград: Учитель, 2008. </a:t>
            </a:r>
            <a:br>
              <a:rPr lang="ru-RU" sz="6400" dirty="0" smtClean="0"/>
            </a:br>
            <a:r>
              <a:rPr lang="ru-RU" sz="6400" dirty="0" smtClean="0"/>
              <a:t>4. </a:t>
            </a:r>
            <a:r>
              <a:rPr lang="ru-RU" sz="6400" dirty="0" err="1" smtClean="0"/>
              <a:t>Кордина</a:t>
            </a:r>
            <a:r>
              <a:rPr lang="ru-RU" sz="6400" dirty="0" smtClean="0"/>
              <a:t> Н. Е. Виват, математика! Занимательные задания и упражнения. </a:t>
            </a:r>
            <a:br>
              <a:rPr lang="ru-RU" sz="6400" dirty="0" smtClean="0"/>
            </a:br>
            <a:r>
              <a:rPr lang="ru-RU" sz="6400" dirty="0" smtClean="0"/>
              <a:t>Волгоград: Учитель, 2010. </a:t>
            </a:r>
            <a:br>
              <a:rPr lang="ru-RU" sz="6400" dirty="0" smtClean="0"/>
            </a:br>
            <a:r>
              <a:rPr lang="ru-RU" sz="6400" dirty="0" smtClean="0"/>
              <a:t>5. </a:t>
            </a:r>
            <a:r>
              <a:rPr lang="ru-RU" sz="6400" dirty="0" err="1" smtClean="0"/>
              <a:t>Кордемский</a:t>
            </a:r>
            <a:r>
              <a:rPr lang="ru-RU" sz="6400" dirty="0" smtClean="0"/>
              <a:t> Б. А. Удивительный мир чисел. </a:t>
            </a:r>
            <a:br>
              <a:rPr lang="ru-RU" sz="6400" dirty="0" smtClean="0"/>
            </a:br>
            <a:r>
              <a:rPr lang="ru-RU" sz="6400" dirty="0" smtClean="0"/>
              <a:t>М: Просвещение 1986. </a:t>
            </a:r>
            <a:br>
              <a:rPr lang="ru-RU" sz="6400" dirty="0" smtClean="0"/>
            </a:br>
            <a:r>
              <a:rPr lang="ru-RU" sz="6400" dirty="0" smtClean="0"/>
              <a:t>6. Лепёхин Ю. В. Олимпиадные задания по математике 5 – 6 классы. </a:t>
            </a:r>
            <a:br>
              <a:rPr lang="ru-RU" sz="6400" dirty="0" smtClean="0"/>
            </a:br>
            <a:r>
              <a:rPr lang="ru-RU" sz="6400" dirty="0" smtClean="0"/>
              <a:t>Волгоград: Учитель, 2010. </a:t>
            </a:r>
            <a:br>
              <a:rPr lang="ru-RU" sz="6400" dirty="0" smtClean="0"/>
            </a:br>
            <a:r>
              <a:rPr lang="ru-RU" sz="6400" dirty="0" smtClean="0"/>
              <a:t>7. </a:t>
            </a:r>
            <a:r>
              <a:rPr lang="ru-RU" sz="6400" dirty="0" err="1" smtClean="0"/>
              <a:t>Нетрусова</a:t>
            </a:r>
            <a:r>
              <a:rPr lang="ru-RU" sz="6400" dirty="0" smtClean="0"/>
              <a:t> Н. «Про календарь и треугольники» </a:t>
            </a:r>
            <a:br>
              <a:rPr lang="ru-RU" sz="6400" dirty="0" smtClean="0"/>
            </a:br>
            <a:r>
              <a:rPr lang="ru-RU" sz="6400" dirty="0" smtClean="0"/>
              <a:t>Математика: приложение к газете «1 сентября» 2000 № 14. </a:t>
            </a:r>
            <a:br>
              <a:rPr lang="ru-RU" sz="6400" dirty="0" smtClean="0"/>
            </a:br>
            <a:r>
              <a:rPr lang="ru-RU" sz="6400" dirty="0" smtClean="0"/>
              <a:t>8. Трошин В. В. Магия чисел и фигур. Занимательные материалы по математике. </a:t>
            </a:r>
            <a:br>
              <a:rPr lang="ru-RU" sz="6400" dirty="0" smtClean="0"/>
            </a:br>
            <a:r>
              <a:rPr lang="ru-RU" sz="6400" dirty="0" smtClean="0"/>
              <a:t>М: «Глобус» 2007. </a:t>
            </a:r>
            <a:br>
              <a:rPr lang="ru-RU" sz="6400" dirty="0" smtClean="0"/>
            </a:br>
            <a:r>
              <a:rPr lang="ru-RU" sz="6400" dirty="0" smtClean="0"/>
              <a:t>9. Трошин В. В. «Занимательные дидактические материалы по математике». </a:t>
            </a:r>
            <a:br>
              <a:rPr lang="ru-RU" sz="6400" dirty="0" smtClean="0"/>
            </a:br>
            <a:r>
              <a:rPr lang="ru-RU" sz="6400" dirty="0" smtClean="0"/>
              <a:t>М: «Глобус» 2008.</a:t>
            </a:r>
            <a:endParaRPr lang="ru-RU" sz="6200" dirty="0" smtClean="0"/>
          </a:p>
          <a:p>
            <a:r>
              <a:rPr lang="ru-RU" dirty="0" smtClean="0"/>
              <a:t/>
            </a:r>
            <a:br>
              <a:rPr lang="ru-RU" dirty="0" smtClean="0"/>
            </a:br>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7498080" cy="1143000"/>
          </a:xfrm>
        </p:spPr>
        <p:txBody>
          <a:bodyPr/>
          <a:lstStyle/>
          <a:p>
            <a:pPr algn="ctr"/>
            <a:r>
              <a:rPr lang="ru-RU" dirty="0" smtClean="0"/>
              <a:t>Цель и задачи </a:t>
            </a:r>
            <a:endParaRPr lang="ru-RU" dirty="0"/>
          </a:p>
        </p:txBody>
      </p:sp>
      <p:sp>
        <p:nvSpPr>
          <p:cNvPr id="3" name="Содержимое 2"/>
          <p:cNvSpPr>
            <a:spLocks noGrp="1"/>
          </p:cNvSpPr>
          <p:nvPr>
            <p:ph idx="1"/>
          </p:nvPr>
        </p:nvSpPr>
        <p:spPr>
          <a:xfrm>
            <a:off x="971600" y="980728"/>
            <a:ext cx="7962088" cy="5688632"/>
          </a:xfrm>
        </p:spPr>
        <p:txBody>
          <a:bodyPr>
            <a:normAutofit lnSpcReduction="10000"/>
          </a:bodyPr>
          <a:lstStyle/>
          <a:p>
            <a:r>
              <a:rPr lang="ru-RU" sz="2600" b="1" dirty="0" smtClean="0"/>
              <a:t>Цель </a:t>
            </a:r>
            <a:r>
              <a:rPr lang="ru-RU" sz="2600" dirty="0" smtClean="0"/>
              <a:t>исследования: Доказать подлинность гипотезы.</a:t>
            </a:r>
          </a:p>
          <a:p>
            <a:r>
              <a:rPr lang="ru-RU" sz="2600" b="1" dirty="0" smtClean="0"/>
              <a:t>Задачи </a:t>
            </a:r>
            <a:r>
              <a:rPr lang="ru-RU" sz="2600" dirty="0" smtClean="0"/>
              <a:t>:</a:t>
            </a:r>
            <a:br>
              <a:rPr lang="ru-RU" sz="2600" dirty="0" smtClean="0"/>
            </a:br>
            <a:r>
              <a:rPr lang="ru-RU" sz="2600" dirty="0" smtClean="0"/>
              <a:t>1. Изучить литературу по данной теме.</a:t>
            </a:r>
          </a:p>
          <a:p>
            <a:pPr>
              <a:buNone/>
            </a:pPr>
            <a:r>
              <a:rPr lang="ru-RU" sz="2600" dirty="0" smtClean="0"/>
              <a:t>    2. Обработать полученную информацию.</a:t>
            </a:r>
          </a:p>
          <a:p>
            <a:pPr>
              <a:buNone/>
            </a:pPr>
            <a:r>
              <a:rPr lang="ru-RU" sz="2600" dirty="0" smtClean="0"/>
              <a:t>    3. Познакомиться с историей появления календарей.</a:t>
            </a:r>
          </a:p>
          <a:p>
            <a:pPr>
              <a:buNone/>
            </a:pPr>
            <a:r>
              <a:rPr lang="ru-RU" sz="2600" dirty="0" smtClean="0"/>
              <a:t>    4. Исследовать задачу про календарь и треугольники.</a:t>
            </a:r>
          </a:p>
          <a:p>
            <a:pPr>
              <a:buNone/>
            </a:pPr>
            <a:r>
              <a:rPr lang="ru-RU" sz="2600" dirty="0" smtClean="0"/>
              <a:t>    5. Подобрать и исследовать задачи по теме «календари»</a:t>
            </a:r>
          </a:p>
          <a:p>
            <a:pPr>
              <a:buNone/>
            </a:pPr>
            <a:r>
              <a:rPr lang="ru-RU" sz="2600" dirty="0" smtClean="0"/>
              <a:t>    6. Выявить  какими особенностями обладают настенные календари.</a:t>
            </a:r>
          </a:p>
          <a:p>
            <a:pPr>
              <a:buNone/>
            </a:pPr>
            <a:r>
              <a:rPr lang="ru-RU" sz="2400" dirty="0" smtClean="0"/>
              <a:t> </a:t>
            </a:r>
            <a:endParaRPr lang="ru-RU" sz="24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Учебные задачи</a:t>
            </a:r>
            <a:endParaRPr lang="ru-RU" dirty="0"/>
          </a:p>
        </p:txBody>
      </p:sp>
      <p:sp>
        <p:nvSpPr>
          <p:cNvPr id="3" name="Содержимое 2"/>
          <p:cNvSpPr>
            <a:spLocks noGrp="1"/>
          </p:cNvSpPr>
          <p:nvPr>
            <p:ph idx="1"/>
          </p:nvPr>
        </p:nvSpPr>
        <p:spPr>
          <a:xfrm>
            <a:off x="1187624" y="1447800"/>
            <a:ext cx="7746064" cy="5410200"/>
          </a:xfrm>
        </p:spPr>
        <p:txBody>
          <a:bodyPr/>
          <a:lstStyle/>
          <a:p>
            <a:r>
              <a:rPr lang="ru-RU" sz="2800" dirty="0" smtClean="0"/>
              <a:t>Получится ли равнобедренный прямоугольный треугольник, если соединить числа 10,20 и 30 </a:t>
            </a:r>
            <a:r>
              <a:rPr lang="ru-RU" sz="2800" b="1" dirty="0" smtClean="0"/>
              <a:t>января в </a:t>
            </a:r>
            <a:r>
              <a:rPr lang="ru-RU" sz="2800" b="1" dirty="0" smtClean="0"/>
              <a:t>2000</a:t>
            </a:r>
            <a:r>
              <a:rPr lang="ru-RU" sz="2800" b="1" dirty="0" smtClean="0"/>
              <a:t> </a:t>
            </a:r>
            <a:r>
              <a:rPr lang="ru-RU" sz="2800" b="1" dirty="0" smtClean="0"/>
              <a:t>году?</a:t>
            </a:r>
            <a:r>
              <a:rPr lang="ru-RU" sz="2800" dirty="0" smtClean="0"/>
              <a:t> </a:t>
            </a:r>
          </a:p>
          <a:p>
            <a:r>
              <a:rPr lang="ru-RU" sz="2800" dirty="0" smtClean="0"/>
              <a:t>Каков будет результат, если будем соединять числа 10,20 и 30 </a:t>
            </a:r>
            <a:r>
              <a:rPr lang="ru-RU" sz="2800" b="1" dirty="0" smtClean="0"/>
              <a:t>любого месяца одного года?</a:t>
            </a:r>
            <a:endParaRPr lang="ru-RU" sz="2800" dirty="0" smtClean="0"/>
          </a:p>
          <a:p>
            <a:r>
              <a:rPr lang="ru-RU" sz="2800" dirty="0" smtClean="0"/>
              <a:t>Получится ли равнобедренный прямоугольный треугольник , если соединим другие числа в месяце?</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890080" cy="1417638"/>
          </a:xfrm>
        </p:spPr>
        <p:txBody>
          <a:bodyPr>
            <a:noAutofit/>
          </a:bodyPr>
          <a:lstStyle/>
          <a:p>
            <a:pPr algn="ctr"/>
            <a:r>
              <a:rPr lang="ru-RU" sz="3600" dirty="0" smtClean="0"/>
              <a:t/>
            </a:r>
            <a:br>
              <a:rPr lang="ru-RU" sz="3600" dirty="0" smtClean="0"/>
            </a:br>
            <a:r>
              <a:rPr lang="en-US" sz="3600" dirty="0" smtClean="0"/>
              <a:t>2000: </a:t>
            </a:r>
            <a:r>
              <a:rPr lang="ru-RU" sz="3600" dirty="0" smtClean="0"/>
              <a:t>год какого животного? </a:t>
            </a:r>
            <a:br>
              <a:rPr lang="ru-RU" sz="3600" dirty="0" smtClean="0"/>
            </a:br>
            <a:r>
              <a:rPr lang="ru-RU" sz="3600" dirty="0" smtClean="0"/>
              <a:t>Какого цвета? </a:t>
            </a:r>
            <a:r>
              <a:rPr lang="ru-RU" sz="4800" dirty="0" smtClean="0"/>
              <a:t/>
            </a:r>
            <a:br>
              <a:rPr lang="ru-RU" sz="4800" dirty="0" smtClean="0"/>
            </a:br>
            <a:endParaRPr lang="ru-RU" sz="4800" dirty="0"/>
          </a:p>
        </p:txBody>
      </p:sp>
      <p:sp>
        <p:nvSpPr>
          <p:cNvPr id="3" name="Содержимое 2"/>
          <p:cNvSpPr>
            <a:spLocks noGrp="1"/>
          </p:cNvSpPr>
          <p:nvPr>
            <p:ph idx="1"/>
          </p:nvPr>
        </p:nvSpPr>
        <p:spPr/>
        <p:txBody>
          <a:bodyPr>
            <a:normAutofit fontScale="92500" lnSpcReduction="20000"/>
          </a:bodyPr>
          <a:lstStyle/>
          <a:p>
            <a:pPr>
              <a:buNone/>
            </a:pPr>
            <a:r>
              <a:rPr lang="ru-RU" sz="2800" dirty="0" smtClean="0"/>
              <a:t>2000 год- год белого металлического дракона.</a:t>
            </a:r>
          </a:p>
          <a:p>
            <a:pPr>
              <a:buNone/>
            </a:pPr>
            <a:r>
              <a:rPr lang="ru-RU" sz="2800" dirty="0" smtClean="0"/>
              <a:t>Дракон является в гороскопе единственным символом, который представляет мифическое существо, а не реальное животное. По восточному календарю есть год особенный, который бывает один раз в шестьдесят лет - это год Белоснежного (Металлического) Дракона, он приходится на 1940 г, 2000 г, 2060 г. Зависимо от преобладания стихии Дракон может быть Водяным, Огненным, Древесным, Земельным, Металлическим. Для обитателей Востока Дракон является хранителем познаний древности, символизирует удачу и радость, источник мудрости, актуальный рост.</a:t>
            </a:r>
          </a:p>
          <a:p>
            <a:pPr>
              <a:buNone/>
            </a:pPr>
            <a:endParaRPr lang="ru-RU" sz="2800" dirty="0"/>
          </a:p>
        </p:txBody>
      </p:sp>
      <p:pic>
        <p:nvPicPr>
          <p:cNvPr id="13315" name="Picture 3" descr="D:\2000-god-po-vostochnomu-kalendaryu-god-metallicheskogo-drakona.jpg"/>
          <p:cNvPicPr>
            <a:picLocks noChangeAspect="1" noChangeArrowheads="1"/>
          </p:cNvPicPr>
          <p:nvPr/>
        </p:nvPicPr>
        <p:blipFill>
          <a:blip r:embed="rId2" cstate="print"/>
          <a:srcRect/>
          <a:stretch>
            <a:fillRect/>
          </a:stretch>
        </p:blipFill>
        <p:spPr bwMode="auto">
          <a:xfrm>
            <a:off x="668793" y="1196752"/>
            <a:ext cx="8475207" cy="4439394"/>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5"/>
                                        </p:tgtEl>
                                        <p:attrNameLst>
                                          <p:attrName>style.visibility</p:attrName>
                                        </p:attrNameLst>
                                      </p:cBhvr>
                                      <p:to>
                                        <p:strVal val="visible"/>
                                      </p:to>
                                    </p:set>
                                    <p:animEffect transition="in" filter="fade">
                                      <p:cBhvr>
                                        <p:cTn id="20"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706090"/>
          </a:xfrm>
        </p:spPr>
        <p:txBody>
          <a:bodyPr>
            <a:normAutofit fontScale="90000"/>
          </a:bodyPr>
          <a:lstStyle/>
          <a:p>
            <a:r>
              <a:rPr lang="ru-RU" sz="4000" b="1" dirty="0" smtClean="0"/>
              <a:t/>
            </a:r>
            <a:br>
              <a:rPr lang="ru-RU" sz="4000" b="1" dirty="0" smtClean="0"/>
            </a:br>
            <a:r>
              <a:rPr lang="ru-RU" sz="4000" b="1" dirty="0" smtClean="0"/>
              <a:t>История происхождения календаря</a:t>
            </a:r>
            <a:r>
              <a:rPr lang="ru-RU" b="1" dirty="0" smtClean="0"/>
              <a:t/>
            </a:r>
            <a:br>
              <a:rPr lang="ru-RU" b="1" dirty="0" smtClean="0"/>
            </a:br>
            <a:endParaRPr lang="ru-RU" dirty="0"/>
          </a:p>
        </p:txBody>
      </p:sp>
      <p:pic>
        <p:nvPicPr>
          <p:cNvPr id="19458" name="Picture 2" descr="https://im1-tub-ru.yandex.net/i?id=87d4ad0539676883b5be418af5345272&amp;n=33&amp;h=215&amp;w=271"/>
          <p:cNvPicPr>
            <a:picLocks noChangeAspect="1" noChangeArrowheads="1"/>
          </p:cNvPicPr>
          <p:nvPr/>
        </p:nvPicPr>
        <p:blipFill>
          <a:blip r:embed="rId2" cstate="print"/>
          <a:srcRect/>
          <a:stretch>
            <a:fillRect/>
          </a:stretch>
        </p:blipFill>
        <p:spPr bwMode="auto">
          <a:xfrm>
            <a:off x="6562725" y="4810124"/>
            <a:ext cx="2581275" cy="2047876"/>
          </a:xfrm>
          <a:prstGeom prst="rect">
            <a:avLst/>
          </a:prstGeom>
          <a:noFill/>
        </p:spPr>
      </p:pic>
      <p:sp>
        <p:nvSpPr>
          <p:cNvPr id="3" name="Содержимое 2"/>
          <p:cNvSpPr>
            <a:spLocks noGrp="1"/>
          </p:cNvSpPr>
          <p:nvPr>
            <p:ph idx="1"/>
          </p:nvPr>
        </p:nvSpPr>
        <p:spPr>
          <a:xfrm>
            <a:off x="1187624" y="980728"/>
            <a:ext cx="7632848" cy="4248472"/>
          </a:xfrm>
        </p:spPr>
        <p:txBody>
          <a:bodyPr>
            <a:normAutofit fontScale="70000" lnSpcReduction="20000"/>
          </a:bodyPr>
          <a:lstStyle/>
          <a:p>
            <a:r>
              <a:rPr lang="ru-RU" dirty="0" smtClean="0"/>
              <a:t>Календарь — это система счисления больших промежутков времени, основанная на периодичности видимых движений небесных тел. Календари существовали уже 6000 лет назад. Само слово «календарь» пришло из Древнего Рима. Так назывались долговые книги, куда ростовщики ежемесячно заносили проценты. Это происходило в первый день месяца, который раньше называли «календ».Разные народы в разное время создали и пользовались тремя видами календарей: солнечным, лунным и солнечно-лунным. Наиболее распространен солнечный календарь, в основу которого положено движение Солнца, позволяющее согласовать сутки и год. В настоящее время жители большинства стран пользуются именно этим типом календаря.</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Три вида календарных систем.</a:t>
            </a:r>
            <a:endParaRPr lang="ru-RU" dirty="0"/>
          </a:p>
        </p:txBody>
      </p:sp>
      <p:sp>
        <p:nvSpPr>
          <p:cNvPr id="3" name="Содержимое 2"/>
          <p:cNvSpPr>
            <a:spLocks noGrp="1"/>
          </p:cNvSpPr>
          <p:nvPr>
            <p:ph idx="1"/>
          </p:nvPr>
        </p:nvSpPr>
        <p:spPr/>
        <p:txBody>
          <a:bodyPr>
            <a:normAutofit/>
          </a:bodyPr>
          <a:lstStyle/>
          <a:p>
            <a:r>
              <a:rPr lang="ru-RU" sz="2000" dirty="0" smtClean="0"/>
              <a:t>Можно выделить три типа наиболее распространенных календарных систем: </a:t>
            </a:r>
            <a:r>
              <a:rPr lang="ru-RU" sz="2000" b="1" dirty="0" smtClean="0"/>
              <a:t>лунная, лунно-солнечная, солнечная. </a:t>
            </a:r>
          </a:p>
          <a:p>
            <a:r>
              <a:rPr lang="ru-RU" sz="2000" b="1" dirty="0" smtClean="0"/>
              <a:t>Лунные календари </a:t>
            </a:r>
            <a:r>
              <a:rPr lang="ru-RU" sz="2000" dirty="0" smtClean="0"/>
              <a:t>без учета смены времен года у многих народов мира предшествовали другим системам счета времени.</a:t>
            </a:r>
          </a:p>
          <a:p>
            <a:r>
              <a:rPr lang="ru-RU" sz="2000" b="1" dirty="0" smtClean="0"/>
              <a:t>Солнечные календари </a:t>
            </a:r>
            <a:r>
              <a:rPr lang="ru-RU" sz="2000" dirty="0" smtClean="0"/>
              <a:t>основаны на видимом годичном движении Солнца. Продолжительность года из двенадцати месяцев равна 365 или 365 1/4 суток.</a:t>
            </a:r>
          </a:p>
          <a:p>
            <a:r>
              <a:rPr lang="ru-RU" sz="2000" dirty="0" smtClean="0"/>
              <a:t>Во многих странах древности существовали </a:t>
            </a:r>
            <a:r>
              <a:rPr lang="ru-RU" sz="2000" b="1" dirty="0" smtClean="0"/>
              <a:t>лунно-солнечные</a:t>
            </a:r>
            <a:r>
              <a:rPr lang="ru-RU" sz="2000" dirty="0" smtClean="0"/>
              <a:t> календари. В них учитывались и смена фаз Луны и годичное движение Солнца. Для этого в систему счета периодически вводился дополнительный (тринадцатый) месяц. </a:t>
            </a:r>
            <a:endParaRPr lang="ru-RU" sz="20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498080" cy="1143000"/>
          </a:xfrm>
        </p:spPr>
        <p:txBody>
          <a:bodyPr/>
          <a:lstStyle/>
          <a:p>
            <a:pPr algn="ctr"/>
            <a:r>
              <a:rPr lang="ru-RU" dirty="0" smtClean="0"/>
              <a:t>Треугольник </a:t>
            </a:r>
            <a:endParaRPr lang="ru-RU" dirty="0"/>
          </a:p>
        </p:txBody>
      </p:sp>
      <p:sp>
        <p:nvSpPr>
          <p:cNvPr id="3" name="Содержимое 2"/>
          <p:cNvSpPr>
            <a:spLocks noGrp="1"/>
          </p:cNvSpPr>
          <p:nvPr>
            <p:ph idx="1"/>
          </p:nvPr>
        </p:nvSpPr>
        <p:spPr>
          <a:xfrm>
            <a:off x="971600" y="980728"/>
            <a:ext cx="7498080" cy="4800600"/>
          </a:xfrm>
        </p:spPr>
        <p:txBody>
          <a:bodyPr>
            <a:normAutofit/>
          </a:bodyPr>
          <a:lstStyle/>
          <a:p>
            <a:r>
              <a:rPr lang="ru-RU" sz="2800" b="1" dirty="0" smtClean="0"/>
              <a:t>Треугольник</a:t>
            </a:r>
            <a:r>
              <a:rPr lang="ru-RU" sz="2800" dirty="0" smtClean="0"/>
              <a:t> – простейший многоугольник, имеющий 3 вершины (угла) и 3 стороны; часть плоскости, ограниченная тремя точками и тремя отрезками, попарно соединяющими эти точки.</a:t>
            </a:r>
            <a:endParaRPr lang="ru-RU" sz="2800" dirty="0"/>
          </a:p>
        </p:txBody>
      </p:sp>
      <p:pic>
        <p:nvPicPr>
          <p:cNvPr id="14338" name="Picture 2" descr="https://im3-tub-ru.yandex.net/i?id=a4c904053921c3bcbbeb63916108c86a-l&amp;n=13"/>
          <p:cNvPicPr>
            <a:picLocks noChangeAspect="1" noChangeArrowheads="1"/>
          </p:cNvPicPr>
          <p:nvPr/>
        </p:nvPicPr>
        <p:blipFill>
          <a:blip r:embed="rId2" cstate="print"/>
          <a:srcRect/>
          <a:stretch>
            <a:fillRect/>
          </a:stretch>
        </p:blipFill>
        <p:spPr bwMode="auto">
          <a:xfrm>
            <a:off x="2123728" y="3573016"/>
            <a:ext cx="5676900" cy="2962276"/>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496</TotalTime>
  <Words>1181</Words>
  <Application>Microsoft Office PowerPoint</Application>
  <PresentationFormat>Экран (4:3)</PresentationFormat>
  <Paragraphs>99</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Солнцестояние</vt:lpstr>
      <vt:lpstr>Научный форум молодых исследований «Шаг в будущее» Мини-проект  «математика в календаре» </vt:lpstr>
      <vt:lpstr>Введение </vt:lpstr>
      <vt:lpstr>Слайд 3</vt:lpstr>
      <vt:lpstr>Цель и задачи </vt:lpstr>
      <vt:lpstr>Учебные задачи</vt:lpstr>
      <vt:lpstr> 2000: год какого животного?  Какого цвета?  </vt:lpstr>
      <vt:lpstr> История происхождения календаря </vt:lpstr>
      <vt:lpstr>Три вида календарных систем.</vt:lpstr>
      <vt:lpstr>Треугольник </vt:lpstr>
      <vt:lpstr>Исследование </vt:lpstr>
      <vt:lpstr>Пункты исследования</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Таинственные квадраты в календарях</vt:lpstr>
      <vt:lpstr>Квадрат 2х2</vt:lpstr>
      <vt:lpstr>Квадрат 3х3</vt:lpstr>
      <vt:lpstr>Слайд 28</vt:lpstr>
      <vt:lpstr>Квадрат 4х4</vt:lpstr>
      <vt:lpstr>Слайд 30</vt:lpstr>
      <vt:lpstr>Ответы на учебные задачи. </vt:lpstr>
      <vt:lpstr>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Ann Shu</dc:creator>
  <cp:lastModifiedBy>Анна Шу</cp:lastModifiedBy>
  <cp:revision>51</cp:revision>
  <dcterms:created xsi:type="dcterms:W3CDTF">2017-02-28T13:32:49Z</dcterms:created>
  <dcterms:modified xsi:type="dcterms:W3CDTF">2017-03-12T14:54:50Z</dcterms:modified>
</cp:coreProperties>
</file>