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81" r:id="rId6"/>
    <p:sldId id="260" r:id="rId7"/>
    <p:sldId id="282" r:id="rId8"/>
    <p:sldId id="261" r:id="rId9"/>
    <p:sldId id="262" r:id="rId10"/>
    <p:sldId id="263" r:id="rId11"/>
    <p:sldId id="264" r:id="rId12"/>
    <p:sldId id="265" r:id="rId13"/>
    <p:sldId id="283" r:id="rId14"/>
    <p:sldId id="266" r:id="rId15"/>
    <p:sldId id="267" r:id="rId16"/>
    <p:sldId id="268" r:id="rId17"/>
    <p:sldId id="270" r:id="rId18"/>
    <p:sldId id="271" r:id="rId19"/>
    <p:sldId id="284" r:id="rId20"/>
    <p:sldId id="272" r:id="rId21"/>
    <p:sldId id="273" r:id="rId22"/>
    <p:sldId id="274" r:id="rId23"/>
    <p:sldId id="275" r:id="rId24"/>
    <p:sldId id="285" r:id="rId25"/>
    <p:sldId id="286" r:id="rId26"/>
    <p:sldId id="287" r:id="rId27"/>
    <p:sldId id="288" r:id="rId28"/>
    <p:sldId id="289" r:id="rId29"/>
    <p:sldId id="290" r:id="rId30"/>
    <p:sldId id="277" r:id="rId31"/>
    <p:sldId id="278" r:id="rId32"/>
    <p:sldId id="279" r:id="rId33"/>
    <p:sldId id="29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pandia.ru/text/category/11_klass/" TargetMode="External"/><Relationship Id="rId2" Type="http://schemas.openxmlformats.org/officeDocument/2006/relationships/hyperlink" Target="http://pandia.ru/text/category/4_klas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andia.ru/text/category/6_klass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4632" cy="1298575"/>
          </a:xfrm>
        </p:spPr>
        <p:txBody>
          <a:bodyPr>
            <a:normAutofit/>
          </a:bodyPr>
          <a:lstStyle/>
          <a:p>
            <a:pPr algn="ctr"/>
            <a:r>
              <a:rPr lang="ru-RU" sz="3600" b="0" dirty="0" smtClean="0">
                <a:solidFill>
                  <a:schemeClr val="tx1"/>
                </a:solidFill>
              </a:rPr>
              <a:t>Тема исследования</a:t>
            </a:r>
            <a:br>
              <a:rPr lang="ru-RU" sz="3600" b="0" dirty="0" smtClean="0">
                <a:solidFill>
                  <a:schemeClr val="tx1"/>
                </a:solidFill>
              </a:rPr>
            </a:br>
            <a:r>
              <a:rPr lang="ru-RU" sz="3600" b="0" dirty="0" smtClean="0">
                <a:solidFill>
                  <a:schemeClr val="tx1"/>
                </a:solidFill>
              </a:rPr>
              <a:t>«математика в календаре»</a:t>
            </a:r>
            <a:endParaRPr lang="ru-RU" sz="3600" b="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3140968"/>
            <a:ext cx="3563888" cy="3717032"/>
          </a:xfrm>
        </p:spPr>
        <p:txBody>
          <a:bodyPr>
            <a:noAutofit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Автор:</a:t>
            </a:r>
          </a:p>
          <a:p>
            <a:pPr algn="r"/>
            <a:r>
              <a:rPr lang="ru-RU" sz="1800" dirty="0" err="1" smtClean="0">
                <a:solidFill>
                  <a:schemeClr val="tx1"/>
                </a:solidFill>
              </a:rPr>
              <a:t>Сайбель</a:t>
            </a:r>
            <a:r>
              <a:rPr lang="ru-RU" sz="1800" dirty="0" smtClean="0">
                <a:solidFill>
                  <a:schemeClr val="tx1"/>
                </a:solidFill>
              </a:rPr>
              <a:t> Альбина Александровна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МАОУ «</a:t>
            </a:r>
            <a:r>
              <a:rPr lang="ru-RU" sz="1800" dirty="0" err="1" smtClean="0">
                <a:solidFill>
                  <a:schemeClr val="tx1"/>
                </a:solidFill>
              </a:rPr>
              <a:t>Ярковская</a:t>
            </a:r>
            <a:r>
              <a:rPr lang="ru-RU" sz="1800" dirty="0" smtClean="0">
                <a:solidFill>
                  <a:schemeClr val="tx1"/>
                </a:solidFill>
              </a:rPr>
              <a:t> СОШ»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с.Ярково</a:t>
            </a:r>
          </a:p>
          <a:p>
            <a:pPr algn="r"/>
            <a:endParaRPr lang="ru-RU" sz="1800" dirty="0" smtClean="0">
              <a:solidFill>
                <a:schemeClr val="tx1"/>
              </a:solidFill>
            </a:endParaRP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Научный руководитель: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Ганихина Антонина Владимировна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Учитель математики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МАОУ «</a:t>
            </a:r>
            <a:r>
              <a:rPr lang="ru-RU" sz="1800" dirty="0" err="1" smtClean="0">
                <a:solidFill>
                  <a:schemeClr val="tx1"/>
                </a:solidFill>
              </a:rPr>
              <a:t>Ярковская</a:t>
            </a:r>
            <a:r>
              <a:rPr lang="ru-RU" sz="1800" dirty="0" smtClean="0">
                <a:solidFill>
                  <a:schemeClr val="tx1"/>
                </a:solidFill>
              </a:rPr>
              <a:t> СОШ»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с.Ярково</a:t>
            </a:r>
          </a:p>
          <a:p>
            <a:pPr algn="r"/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6021288"/>
            <a:ext cx="4299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Российская Федерация с.Ярково</a:t>
            </a:r>
          </a:p>
          <a:p>
            <a:pPr algn="ctr"/>
            <a:r>
              <a:rPr lang="ru-RU" dirty="0" smtClean="0"/>
              <a:t>2017 год.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40466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Научный форум молодых исследователей «Шаг в Будущее»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Я\YandexDisk\Скриншоты\2017-03-12_16-31-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996952"/>
            <a:ext cx="4464496" cy="334077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066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/>
          <a:lstStyle/>
          <a:p>
            <a:pPr marL="514350" indent="-514350">
              <a:buAutoNum type="arabicPeriod" startAt="2"/>
            </a:pPr>
            <a:r>
              <a:rPr lang="ru-RU" sz="2400" dirty="0" smtClean="0"/>
              <a:t>В равнобедренных △ против </a:t>
            </a:r>
            <a:r>
              <a:rPr lang="ru-RU" sz="2400" dirty="0" err="1" smtClean="0"/>
              <a:t>равн</a:t>
            </a:r>
            <a:r>
              <a:rPr lang="ru-RU" sz="2400" dirty="0" smtClean="0"/>
              <a:t>. углов лежат </a:t>
            </a:r>
            <a:r>
              <a:rPr lang="ru-RU" sz="2400" dirty="0" err="1" smtClean="0"/>
              <a:t>равн</a:t>
            </a:r>
            <a:r>
              <a:rPr lang="ru-RU" sz="2400" dirty="0" smtClean="0"/>
              <a:t>. Стороны. 30-10    =    10-20</a:t>
            </a:r>
          </a:p>
          <a:p>
            <a:pPr marL="514350" indent="-514350">
              <a:buNone/>
            </a:pPr>
            <a:r>
              <a:rPr lang="ru-RU" sz="2400" dirty="0" smtClean="0"/>
              <a:t>        </a:t>
            </a:r>
          </a:p>
          <a:p>
            <a:pPr marL="514350" indent="-514350">
              <a:buNone/>
            </a:pPr>
            <a:r>
              <a:rPr lang="ru-RU" sz="2400" dirty="0" smtClean="0"/>
              <a:t>   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</p:txBody>
      </p:sp>
      <p:sp>
        <p:nvSpPr>
          <p:cNvPr id="9" name="Полилиния 8"/>
          <p:cNvSpPr/>
          <p:nvPr/>
        </p:nvSpPr>
        <p:spPr>
          <a:xfrm>
            <a:off x="4067944" y="4797152"/>
            <a:ext cx="207923" cy="361266"/>
          </a:xfrm>
          <a:custGeom>
            <a:avLst/>
            <a:gdLst>
              <a:gd name="connsiteX0" fmla="*/ 182880 w 182880"/>
              <a:gd name="connsiteY0" fmla="*/ 84 h 240776"/>
              <a:gd name="connsiteX1" fmla="*/ 98474 w 182880"/>
              <a:gd name="connsiteY1" fmla="*/ 14151 h 240776"/>
              <a:gd name="connsiteX2" fmla="*/ 84406 w 182880"/>
              <a:gd name="connsiteY2" fmla="*/ 56354 h 240776"/>
              <a:gd name="connsiteX3" fmla="*/ 126609 w 182880"/>
              <a:gd name="connsiteY3" fmla="*/ 154828 h 240776"/>
              <a:gd name="connsiteX4" fmla="*/ 140677 w 182880"/>
              <a:gd name="connsiteY4" fmla="*/ 197031 h 240776"/>
              <a:gd name="connsiteX5" fmla="*/ 112541 w 182880"/>
              <a:gd name="connsiteY5" fmla="*/ 225167 h 240776"/>
              <a:gd name="connsiteX6" fmla="*/ 0 w 182880"/>
              <a:gd name="connsiteY6" fmla="*/ 239234 h 240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80" h="240776">
                <a:moveTo>
                  <a:pt x="182880" y="84"/>
                </a:moveTo>
                <a:cubicBezTo>
                  <a:pt x="154745" y="4773"/>
                  <a:pt x="123239" y="0"/>
                  <a:pt x="98474" y="14151"/>
                </a:cubicBezTo>
                <a:cubicBezTo>
                  <a:pt x="85599" y="21508"/>
                  <a:pt x="84406" y="41525"/>
                  <a:pt x="84406" y="56354"/>
                </a:cubicBezTo>
                <a:cubicBezTo>
                  <a:pt x="84406" y="114908"/>
                  <a:pt x="103637" y="108884"/>
                  <a:pt x="126609" y="154828"/>
                </a:cubicBezTo>
                <a:cubicBezTo>
                  <a:pt x="133241" y="168091"/>
                  <a:pt x="135988" y="182963"/>
                  <a:pt x="140677" y="197031"/>
                </a:cubicBezTo>
                <a:cubicBezTo>
                  <a:pt x="131298" y="206410"/>
                  <a:pt x="124960" y="220510"/>
                  <a:pt x="112541" y="225167"/>
                </a:cubicBezTo>
                <a:cubicBezTo>
                  <a:pt x="70918" y="240776"/>
                  <a:pt x="39550" y="239234"/>
                  <a:pt x="0" y="239234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5148064" y="4725144"/>
            <a:ext cx="385941" cy="233530"/>
          </a:xfrm>
          <a:custGeom>
            <a:avLst/>
            <a:gdLst>
              <a:gd name="connsiteX0" fmla="*/ 0 w 385941"/>
              <a:gd name="connsiteY0" fmla="*/ 84406 h 233530"/>
              <a:gd name="connsiteX1" fmla="*/ 28135 w 385941"/>
              <a:gd name="connsiteY1" fmla="*/ 42203 h 233530"/>
              <a:gd name="connsiteX2" fmla="*/ 70338 w 385941"/>
              <a:gd name="connsiteY2" fmla="*/ 28135 h 233530"/>
              <a:gd name="connsiteX3" fmla="*/ 98474 w 385941"/>
              <a:gd name="connsiteY3" fmla="*/ 0 h 233530"/>
              <a:gd name="connsiteX4" fmla="*/ 140677 w 385941"/>
              <a:gd name="connsiteY4" fmla="*/ 14067 h 233530"/>
              <a:gd name="connsiteX5" fmla="*/ 168812 w 385941"/>
              <a:gd name="connsiteY5" fmla="*/ 42203 h 233530"/>
              <a:gd name="connsiteX6" fmla="*/ 211015 w 385941"/>
              <a:gd name="connsiteY6" fmla="*/ 70338 h 233530"/>
              <a:gd name="connsiteX7" fmla="*/ 225083 w 385941"/>
              <a:gd name="connsiteY7" fmla="*/ 211015 h 233530"/>
              <a:gd name="connsiteX8" fmla="*/ 309489 w 385941"/>
              <a:gd name="connsiteY8" fmla="*/ 196947 h 233530"/>
              <a:gd name="connsiteX9" fmla="*/ 323557 w 385941"/>
              <a:gd name="connsiteY9" fmla="*/ 154744 h 233530"/>
              <a:gd name="connsiteX10" fmla="*/ 365760 w 385941"/>
              <a:gd name="connsiteY10" fmla="*/ 70338 h 233530"/>
              <a:gd name="connsiteX11" fmla="*/ 379827 w 385941"/>
              <a:gd name="connsiteY11" fmla="*/ 14067 h 233530"/>
              <a:gd name="connsiteX12" fmla="*/ 351692 w 385941"/>
              <a:gd name="connsiteY12" fmla="*/ 28135 h 233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5941" h="233530">
                <a:moveTo>
                  <a:pt x="0" y="84406"/>
                </a:moveTo>
                <a:cubicBezTo>
                  <a:pt x="9378" y="70338"/>
                  <a:pt x="14933" y="52765"/>
                  <a:pt x="28135" y="42203"/>
                </a:cubicBezTo>
                <a:cubicBezTo>
                  <a:pt x="39714" y="32940"/>
                  <a:pt x="57622" y="35764"/>
                  <a:pt x="70338" y="28135"/>
                </a:cubicBezTo>
                <a:cubicBezTo>
                  <a:pt x="81711" y="21311"/>
                  <a:pt x="89095" y="9378"/>
                  <a:pt x="98474" y="0"/>
                </a:cubicBezTo>
                <a:cubicBezTo>
                  <a:pt x="112542" y="4689"/>
                  <a:pt x="127962" y="6438"/>
                  <a:pt x="140677" y="14067"/>
                </a:cubicBezTo>
                <a:cubicBezTo>
                  <a:pt x="152050" y="20891"/>
                  <a:pt x="158455" y="33917"/>
                  <a:pt x="168812" y="42203"/>
                </a:cubicBezTo>
                <a:cubicBezTo>
                  <a:pt x="182014" y="52765"/>
                  <a:pt x="196947" y="60960"/>
                  <a:pt x="211015" y="70338"/>
                </a:cubicBezTo>
                <a:cubicBezTo>
                  <a:pt x="215704" y="117230"/>
                  <a:pt x="196150" y="173816"/>
                  <a:pt x="225083" y="211015"/>
                </a:cubicBezTo>
                <a:cubicBezTo>
                  <a:pt x="242595" y="233530"/>
                  <a:pt x="284724" y="211099"/>
                  <a:pt x="309489" y="196947"/>
                </a:cubicBezTo>
                <a:cubicBezTo>
                  <a:pt x="322364" y="189590"/>
                  <a:pt x="316925" y="168007"/>
                  <a:pt x="323557" y="154744"/>
                </a:cubicBezTo>
                <a:cubicBezTo>
                  <a:pt x="364656" y="72545"/>
                  <a:pt x="342189" y="152838"/>
                  <a:pt x="365760" y="70338"/>
                </a:cubicBezTo>
                <a:cubicBezTo>
                  <a:pt x="371071" y="51748"/>
                  <a:pt x="385941" y="32409"/>
                  <a:pt x="379827" y="14067"/>
                </a:cubicBezTo>
                <a:cubicBezTo>
                  <a:pt x="376511" y="4120"/>
                  <a:pt x="361070" y="23446"/>
                  <a:pt x="351692" y="28135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71600" y="2420888"/>
            <a:ext cx="547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следовательно. △30-10-20 </a:t>
            </a:r>
            <a:r>
              <a:rPr lang="ru-RU" sz="2400" dirty="0" err="1" smtClean="0"/>
              <a:t>равноб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9" grpId="0" animBg="1"/>
      <p:bldP spid="14" grpId="0" animBg="1"/>
      <p:bldP spid="1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Я\YandexDisk\Скриншоты\2017-03-12_16-33-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544063"/>
            <a:ext cx="4427984" cy="33139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3"/>
            </a:pPr>
            <a:r>
              <a:rPr lang="ru-RU" sz="2400" dirty="0" smtClean="0"/>
              <a:t>△30-9-10           △10-13-20</a:t>
            </a:r>
          </a:p>
          <a:p>
            <a:pPr marL="514350" indent="-514350">
              <a:buNone/>
            </a:pPr>
            <a:r>
              <a:rPr lang="ru-RU" sz="2400" dirty="0" smtClean="0"/>
              <a:t>       ∠9-30-10    =    ∠13-10-20</a:t>
            </a:r>
          </a:p>
          <a:p>
            <a:pPr marL="514350" indent="-514350">
              <a:buNone/>
            </a:pPr>
            <a:r>
              <a:rPr lang="ru-RU" sz="2400" dirty="0" smtClean="0"/>
              <a:t>       ∠9-10-30    =    ∠13-20-10</a:t>
            </a:r>
          </a:p>
          <a:p>
            <a:pPr marL="514350" indent="-514350">
              <a:buNone/>
            </a:pPr>
            <a:r>
              <a:rPr lang="ru-RU" sz="2400" dirty="0" smtClean="0"/>
              <a:t>(т.к они лежат в равных △ против равных сторон)</a:t>
            </a:r>
          </a:p>
          <a:p>
            <a:pPr marL="514350" indent="-514350">
              <a:buNone/>
            </a:pPr>
            <a:r>
              <a:rPr lang="ru-RU" sz="2400" dirty="0" smtClean="0"/>
              <a:t>        ∠30-10-20 = 180°-(∠9-10-30+ ∠13-10-20)=90°</a:t>
            </a:r>
          </a:p>
          <a:p>
            <a:pPr marL="514350" indent="-514350">
              <a:buNone/>
            </a:pPr>
            <a:r>
              <a:rPr lang="ru-RU" sz="2400" dirty="0" smtClean="0"/>
              <a:t>                  Что и требовалось доказать</a:t>
            </a:r>
            <a:endParaRPr lang="ru-RU" sz="2400" dirty="0"/>
          </a:p>
        </p:txBody>
      </p:sp>
      <p:sp>
        <p:nvSpPr>
          <p:cNvPr id="6" name="Дуга 5"/>
          <p:cNvSpPr/>
          <p:nvPr/>
        </p:nvSpPr>
        <p:spPr>
          <a:xfrm>
            <a:off x="6156176" y="6237312"/>
            <a:ext cx="288032" cy="216024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>
            <a:off x="7524328" y="5085184"/>
            <a:ext cx="144016" cy="432048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6660232" y="5085184"/>
            <a:ext cx="241778" cy="224441"/>
          </a:xfrm>
          <a:custGeom>
            <a:avLst/>
            <a:gdLst>
              <a:gd name="connsiteX0" fmla="*/ 0 w 168812"/>
              <a:gd name="connsiteY0" fmla="*/ 0 h 196948"/>
              <a:gd name="connsiteX1" fmla="*/ 42203 w 168812"/>
              <a:gd name="connsiteY1" fmla="*/ 154745 h 196948"/>
              <a:gd name="connsiteX2" fmla="*/ 168812 w 168812"/>
              <a:gd name="connsiteY2" fmla="*/ 196948 h 19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812" h="196948">
                <a:moveTo>
                  <a:pt x="0" y="0"/>
                </a:moveTo>
                <a:cubicBezTo>
                  <a:pt x="7034" y="60960"/>
                  <a:pt x="14068" y="121920"/>
                  <a:pt x="42203" y="154745"/>
                </a:cubicBezTo>
                <a:cubicBezTo>
                  <a:pt x="70338" y="187570"/>
                  <a:pt x="119575" y="192259"/>
                  <a:pt x="168812" y="196948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8460432" y="5301208"/>
            <a:ext cx="384517" cy="178191"/>
          </a:xfrm>
          <a:custGeom>
            <a:avLst/>
            <a:gdLst>
              <a:gd name="connsiteX0" fmla="*/ 0 w 384517"/>
              <a:gd name="connsiteY0" fmla="*/ 178191 h 178191"/>
              <a:gd name="connsiteX1" fmla="*/ 140676 w 384517"/>
              <a:gd name="connsiteY1" fmla="*/ 23446 h 178191"/>
              <a:gd name="connsiteX2" fmla="*/ 351692 w 384517"/>
              <a:gd name="connsiteY2" fmla="*/ 37514 h 178191"/>
              <a:gd name="connsiteX3" fmla="*/ 337624 w 384517"/>
              <a:gd name="connsiteY3" fmla="*/ 51581 h 17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517" h="178191">
                <a:moveTo>
                  <a:pt x="0" y="178191"/>
                </a:moveTo>
                <a:cubicBezTo>
                  <a:pt x="41030" y="112541"/>
                  <a:pt x="82061" y="46892"/>
                  <a:pt x="140676" y="23446"/>
                </a:cubicBezTo>
                <a:cubicBezTo>
                  <a:pt x="199291" y="0"/>
                  <a:pt x="318867" y="32825"/>
                  <a:pt x="351692" y="37514"/>
                </a:cubicBezTo>
                <a:cubicBezTo>
                  <a:pt x="384517" y="42203"/>
                  <a:pt x="361070" y="46892"/>
                  <a:pt x="337624" y="51581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6876256" y="5301208"/>
            <a:ext cx="216024" cy="720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7092280" y="5157192"/>
            <a:ext cx="144016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animBg="1"/>
      <p:bldP spid="7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https://im1-tub-ru.yandex.net/i?id=8d2b229715acacf12a7529aa70b06bb2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66800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Я\YandexDisk\Скриншоты\2017-03-12_16-22-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1"/>
            <a:ext cx="5676203" cy="4869160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 flipH="1" flipV="1">
            <a:off x="395536" y="4581128"/>
            <a:ext cx="4896544" cy="12961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156176" y="1772816"/>
            <a:ext cx="2736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Прямая</a:t>
            </a:r>
            <a:endParaRPr lang="ru-RU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im1-tub-ru.yandex.net/i?id=8d2b229715acacf12a7529aa70b06bb2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Я\YandexDisk\Скриншоты\2017-03-12_16-22-3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126974"/>
            <a:ext cx="6228185" cy="47310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84168" y="2249424"/>
            <a:ext cx="3059832" cy="4325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Прямая</a:t>
            </a:r>
          </a:p>
          <a:p>
            <a:pPr>
              <a:buNone/>
            </a:pPr>
            <a:r>
              <a:rPr lang="ru-RU" dirty="0" smtClean="0"/>
              <a:t>(в феврале всегда получается прямая из-за того что нет 30-го числа)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331640" y="3573016"/>
            <a:ext cx="4536504" cy="15121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https://im0-tub-ru.yandex.net/i?id=4bf25713eb81a9d49608e39efde4f86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518" cy="6858000"/>
          </a:xfrm>
          <a:prstGeom prst="rect">
            <a:avLst/>
          </a:prstGeom>
          <a:noFill/>
        </p:spPr>
      </p:pic>
      <p:pic>
        <p:nvPicPr>
          <p:cNvPr id="7170" name="Picture 2" descr="C:\Users\Я\YandexDisk\Скриншоты\2017-03-12_16-22-5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276873"/>
            <a:ext cx="6108171" cy="4581128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059832" y="4365104"/>
            <a:ext cx="2592288" cy="7200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2195736" y="4365104"/>
            <a:ext cx="864096" cy="21602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2195736" y="5085184"/>
            <a:ext cx="3456384" cy="14401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084168" y="1628800"/>
            <a:ext cx="3059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равнобедренный прямоугольный треугольник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https://im0-tub-ru.yandex.net/i?id=4bbdf1e53a6aa24ee97af82bddafea36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Users\Я\YandexDisk\Скриншоты\2017-03-12_16-23-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72033"/>
            <a:ext cx="6228184" cy="4685967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195736" y="5733256"/>
            <a:ext cx="2736304" cy="7920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2195736" y="4365104"/>
            <a:ext cx="3600400" cy="13681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4932040" y="4365104"/>
            <a:ext cx="864096" cy="21602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156176" y="242088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равнобедренный прямоугольный треугольник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https://w-dog.net/wallpapers/11/2/431778647792236/nature-germany-spring-may-the-field-rapeseed-tree-flowers-sky-by-hans-vaup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C:\Users\Я\YandexDisk\Скриншоты\2017-03-12_16-23-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6019"/>
            <a:ext cx="5868144" cy="5081981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259632" y="4509120"/>
            <a:ext cx="2592288" cy="7200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395536" y="5229200"/>
            <a:ext cx="3456384" cy="13681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395536" y="4509120"/>
            <a:ext cx="864096" cy="20882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084168" y="1772816"/>
            <a:ext cx="3059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равнобедренный прямоугольный треугольник</a:t>
            </a:r>
            <a:endParaRPr lang="ru-RU" sz="2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https://im0-tub-ru.yandex.net/i?id=8b6e7a9c7a4711feb049d6723313bc6e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C:\Users\Я\YandexDisk\Скриншоты\2017-03-12_16-23-4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276873"/>
            <a:ext cx="6127623" cy="4581128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395536" y="4437112"/>
            <a:ext cx="3528392" cy="14401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059832" y="4437112"/>
            <a:ext cx="864096" cy="20882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95536" y="5877272"/>
            <a:ext cx="2664296" cy="6480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084168" y="2276872"/>
            <a:ext cx="3059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равнобедренный прямоугольный треугольник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http://www.web.uniport.pro/user/1291/blogs/12916176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66800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00192" y="1988840"/>
            <a:ext cx="2843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равнобедренный прямоугольный треугольник</a:t>
            </a:r>
            <a:endParaRPr lang="ru-RU" sz="2800" dirty="0"/>
          </a:p>
        </p:txBody>
      </p:sp>
      <p:pic>
        <p:nvPicPr>
          <p:cNvPr id="11266" name="Picture 2" descr="C:\Users\Я\YandexDisk\Скриншоты\2017-03-12_16-23-5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6300192" cy="5229201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2267744" y="4077072"/>
            <a:ext cx="3600400" cy="15841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4932040" y="4077072"/>
            <a:ext cx="936104" cy="24482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2267744" y="5661248"/>
            <a:ext cx="2664296" cy="8640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im1-tub-ru.yandex.net/i?id=4d97d1f3e95402aa9c567fea642fddce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C:\Users\Я\YandexDisk\Скриншоты\2017-03-12_16-24-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276873"/>
            <a:ext cx="6127623" cy="4581128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1331640" y="4437112"/>
            <a:ext cx="864096" cy="20882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195736" y="4437112"/>
            <a:ext cx="2664296" cy="6480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1331640" y="5085184"/>
            <a:ext cx="3528392" cy="14401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084168" y="2348880"/>
            <a:ext cx="3059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равнобедренный прямоугольный треугольник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>
                <a:solidFill>
                  <a:schemeClr val="tx1"/>
                </a:solidFill>
              </a:rPr>
              <a:t>Введение</a:t>
            </a:r>
            <a:r>
              <a:rPr lang="ru-RU" sz="3600" b="0" dirty="0" smtClean="0">
                <a:solidFill>
                  <a:schemeClr val="tx1"/>
                </a:solidFill>
              </a:rPr>
              <a:t>.</a:t>
            </a:r>
            <a:endParaRPr lang="ru-RU" sz="3600" b="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44824"/>
            <a:ext cx="8183880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dirty="0" smtClean="0"/>
              <a:t>Актуальность. Можно ли использовать настенный календарь на уроках математики?</a:t>
            </a:r>
          </a:p>
          <a:p>
            <a:pPr>
              <a:buNone/>
            </a:pPr>
            <a:r>
              <a:rPr lang="ru-RU" sz="2400" dirty="0" smtClean="0"/>
              <a:t>    Для этого надо выяснить есть ли ещё в математической литературе задачи по теме «календари», которые можно предлагать на уроках, олимпиадах и различных математических турнирах.</a:t>
            </a:r>
            <a:endParaRPr lang="ru-RU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http://shkolamudrosti.ru/media/images/base64/d04cfe0d63cc0d8e3d40bfa57273cf4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C:\Users\Я\YandexDisk\Скриншоты\2017-03-12_16-24-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5"/>
            <a:ext cx="6223940" cy="4653136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1259632" y="4365104"/>
            <a:ext cx="3600400" cy="14401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259632" y="5805264"/>
            <a:ext cx="2736304" cy="7200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3995936" y="4365104"/>
            <a:ext cx="864096" cy="21602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156176" y="2132856"/>
            <a:ext cx="31683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равнобедренный прямоугольный треугольник</a:t>
            </a:r>
            <a:endParaRPr lang="ru-RU" sz="2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http://cdn01.ru/files/users/images/a8/2d/a82d5fe92a809c1f4c8a4b74a76ae6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C:\Users\Я\YandexDisk\Скриншоты\2017-03-12_16-24-3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7461"/>
            <a:ext cx="6012160" cy="5210539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95536" y="4437112"/>
            <a:ext cx="5184576" cy="14401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012160" y="1772816"/>
            <a:ext cx="2843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Прямая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https://im3-tub-ru.yandex.net/i?id=99d18910d700cce354f090dcff753d47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382" cy="6858000"/>
          </a:xfrm>
          <a:prstGeom prst="rect">
            <a:avLst/>
          </a:prstGeom>
          <a:noFill/>
        </p:spPr>
      </p:pic>
      <p:pic>
        <p:nvPicPr>
          <p:cNvPr id="15362" name="Picture 2" descr="C:\Users\Я\YandexDisk\Скриншоты\2017-03-12_16-24-4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844825"/>
            <a:ext cx="6300193" cy="5013176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2267744" y="4221088"/>
            <a:ext cx="864096" cy="22322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2267744" y="4941168"/>
            <a:ext cx="3528392" cy="15121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131840" y="4221088"/>
            <a:ext cx="2664296" cy="7200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228184" y="1772816"/>
            <a:ext cx="30963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равнобедренный прямоугольный треугольник</a:t>
            </a:r>
            <a:endParaRPr lang="ru-RU" sz="28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ttps://brand-mag.com/wp-content/uploads/Pogoda-v-Moskve-na-dekabr-2017-goda-ot-gidromettsentra-prognoz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 descr="C:\Users\Я\YandexDisk\Скриншоты\2017-03-12_16-24-5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10463"/>
            <a:ext cx="6300192" cy="4747538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1331640" y="4365104"/>
            <a:ext cx="3528392" cy="14401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4067944" y="4365104"/>
            <a:ext cx="792088" cy="21602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403648" y="5805264"/>
            <a:ext cx="2664296" cy="7200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156176" y="2132856"/>
            <a:ext cx="316835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равнобедренный прямоугольный треугольник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356992"/>
            <a:ext cx="3576638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396536" cy="10668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Таинственные квадраты в календарях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32511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Исследуя календари, заметили, что в любом месяце можно выделить квадраты, состоящие из четырех чисел (2×2), из девяти чисел (3×3), из шестнадцати чисел(4×4). Какими свойствами обладают такие квадраты.</a:t>
            </a:r>
          </a:p>
          <a:p>
            <a:r>
              <a:rPr lang="ru-RU" sz="2400" b="1" dirty="0" smtClean="0"/>
              <a:t>Квадрат </a:t>
            </a:r>
            <a:r>
              <a:rPr lang="ru-RU" sz="2400" b="1" dirty="0" smtClean="0"/>
              <a:t>2×2                                  Квадрат </a:t>
            </a:r>
            <a:r>
              <a:rPr lang="ru-RU" sz="2400" b="1" dirty="0" smtClean="0"/>
              <a:t>3</a:t>
            </a:r>
            <a:r>
              <a:rPr lang="ru-RU" sz="2400" b="1" dirty="0" smtClean="0"/>
              <a:t>×3   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</a:t>
            </a:r>
            <a:endParaRPr lang="ru-RU" sz="2400" dirty="0" smtClean="0"/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</a:t>
            </a:r>
            <a:endParaRPr lang="ru-RU" sz="2400" dirty="0"/>
          </a:p>
        </p:txBody>
      </p:sp>
      <p:pic>
        <p:nvPicPr>
          <p:cNvPr id="4" name="Picture 9" descr="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45024"/>
            <a:ext cx="3503613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3892452" cy="3299840"/>
        </p:xfrm>
        <a:graphic>
          <a:graphicData uri="http://schemas.openxmlformats.org/drawingml/2006/table">
            <a:tbl>
              <a:tblPr/>
              <a:tblGrid>
                <a:gridCol w="1248694"/>
                <a:gridCol w="1248694"/>
                <a:gridCol w="1395064"/>
              </a:tblGrid>
              <a:tr h="1046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m+7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m+14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m+1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m+8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m+15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m+2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m+9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m+16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427984" y="2276872"/>
          <a:ext cx="4429156" cy="3270370"/>
        </p:xfrm>
        <a:graphic>
          <a:graphicData uri="http://schemas.openxmlformats.org/drawingml/2006/table">
            <a:tbl>
              <a:tblPr/>
              <a:tblGrid>
                <a:gridCol w="1508647"/>
                <a:gridCol w="1616322"/>
                <a:gridCol w="1304187"/>
              </a:tblGrid>
              <a:tr h="1026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–16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–9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–2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1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–15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1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–14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–7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331640" y="5661248"/>
            <a:ext cx="2201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9</a:t>
            </a:r>
            <a:r>
              <a:rPr lang="en-US" b="1" dirty="0" smtClean="0"/>
              <a:t>m</a:t>
            </a:r>
            <a:r>
              <a:rPr lang="ru-RU" b="1" dirty="0" smtClean="0"/>
              <a:t>+72=9(</a:t>
            </a:r>
            <a:r>
              <a:rPr lang="en-US" b="1" dirty="0" smtClean="0"/>
              <a:t>m</a:t>
            </a:r>
            <a:r>
              <a:rPr lang="ru-RU" b="1" dirty="0" smtClean="0"/>
              <a:t>+8).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5661248"/>
            <a:ext cx="2382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9</a:t>
            </a:r>
            <a:r>
              <a:rPr lang="en-US" b="1" dirty="0" smtClean="0"/>
              <a:t>m</a:t>
            </a:r>
            <a:r>
              <a:rPr lang="ru-RU" b="1" dirty="0" smtClean="0"/>
              <a:t> – 72=9(</a:t>
            </a:r>
            <a:r>
              <a:rPr lang="en-US" b="1" dirty="0" smtClean="0"/>
              <a:t>m</a:t>
            </a:r>
            <a:r>
              <a:rPr lang="ru-RU" b="1" dirty="0" smtClean="0"/>
              <a:t> – 8).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148064" y="2492896"/>
          <a:ext cx="3357562" cy="2897188"/>
        </p:xfrm>
        <a:graphic>
          <a:graphicData uri="http://schemas.openxmlformats.org/drawingml/2006/table">
            <a:tbl>
              <a:tblPr/>
              <a:tblGrid>
                <a:gridCol w="839787"/>
                <a:gridCol w="839788"/>
                <a:gridCol w="838200"/>
                <a:gridCol w="839787"/>
              </a:tblGrid>
              <a:tr h="687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Р-24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Р-17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Р-10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Р-3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Р-23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Р-16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Р-9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Р-2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Р-22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Р-15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Р-8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Р-1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Р-21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Р-14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Р-7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33" descr="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80928"/>
            <a:ext cx="4103687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24128" y="5517232"/>
            <a:ext cx="2374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16Р-192=16(Р-12).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2" descr="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3816350" cy="343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10" name="Object 1"/>
          <p:cNvGraphicFramePr>
            <a:graphicFrameLocks noChangeAspect="1"/>
          </p:cNvGraphicFramePr>
          <p:nvPr/>
        </p:nvGraphicFramePr>
        <p:xfrm>
          <a:off x="4716016" y="1412776"/>
          <a:ext cx="3286125" cy="1268437"/>
        </p:xfrm>
        <a:graphic>
          <a:graphicData uri="http://schemas.openxmlformats.org/presentationml/2006/ole">
            <p:oleObj spid="_x0000_s17410" name="Формула" r:id="rId4" imgW="1180588" imgH="444307" progId="Equation.3">
              <p:embed/>
            </p:oleObj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>
            <p:ph idx="1"/>
          </p:nvPr>
        </p:nvGraphicFramePr>
        <p:xfrm>
          <a:off x="4716016" y="2708920"/>
          <a:ext cx="4032448" cy="1302414"/>
        </p:xfrm>
        <a:graphic>
          <a:graphicData uri="http://schemas.openxmlformats.org/presentationml/2006/ole">
            <p:oleObj spid="_x0000_s17411" name="Формула" r:id="rId5" imgW="1435100" imgH="444500" progId="Equation.3">
              <p:embed/>
            </p:oleObj>
          </a:graphicData>
        </a:graphic>
      </p:graphicFrame>
      <p:graphicFrame>
        <p:nvGraphicFramePr>
          <p:cNvPr id="17412" name="Object 5"/>
          <p:cNvGraphicFramePr>
            <a:graphicFrameLocks noChangeAspect="1"/>
          </p:cNvGraphicFramePr>
          <p:nvPr/>
        </p:nvGraphicFramePr>
        <p:xfrm>
          <a:off x="4572000" y="3861048"/>
          <a:ext cx="4364136" cy="1433885"/>
        </p:xfrm>
        <a:graphic>
          <a:graphicData uri="http://schemas.openxmlformats.org/presentationml/2006/ole">
            <p:oleObj spid="_x0000_s17412" name="Формула" r:id="rId6" imgW="1435100" imgH="444500" progId="Equation.3">
              <p:embed/>
            </p:oleObj>
          </a:graphicData>
        </a:graphic>
      </p:graphicFrame>
      <p:graphicFrame>
        <p:nvGraphicFramePr>
          <p:cNvPr id="17413" name="Object 7"/>
          <p:cNvGraphicFramePr>
            <a:graphicFrameLocks noChangeAspect="1"/>
          </p:cNvGraphicFramePr>
          <p:nvPr/>
        </p:nvGraphicFramePr>
        <p:xfrm>
          <a:off x="1403648" y="5381625"/>
          <a:ext cx="6684962" cy="1476375"/>
        </p:xfrm>
        <a:graphic>
          <a:graphicData uri="http://schemas.openxmlformats.org/presentationml/2006/ole">
            <p:oleObj spid="_x0000_s17413" name="Формула" r:id="rId7" imgW="96516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989856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Особенности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календаря.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sz="2400" dirty="0" smtClean="0"/>
              <a:t>1.Любой обычный (не високосный год) начинается и заканчивается одним и тем же числом ( 2010 год начался с пятницы и пятницей заканчивается). Високосный год заканчивается с сдвигом на 1 день (2008 год начался со вторника, а закончился средой).</a:t>
            </a:r>
          </a:p>
          <a:p>
            <a:pPr>
              <a:buFont typeface="Arial" charset="0"/>
              <a:buNone/>
            </a:pPr>
            <a:r>
              <a:rPr lang="ru-RU" sz="2400" dirty="0" smtClean="0"/>
              <a:t>    2.  На один день недели в году приходятся:</a:t>
            </a:r>
          </a:p>
          <a:p>
            <a:pPr>
              <a:buFont typeface="Arial" charset="0"/>
              <a:buNone/>
            </a:pPr>
            <a:r>
              <a:rPr lang="ru-RU" sz="2400" dirty="0" smtClean="0"/>
              <a:t>    а) 1 января и 1 октября;</a:t>
            </a:r>
          </a:p>
          <a:p>
            <a:pPr>
              <a:buFont typeface="Arial" charset="0"/>
              <a:buNone/>
            </a:pPr>
            <a:r>
              <a:rPr lang="ru-RU" sz="2400" dirty="0" smtClean="0"/>
              <a:t>    б) 1 февраля, 1 марта и 1 ноября;</a:t>
            </a:r>
          </a:p>
          <a:p>
            <a:pPr>
              <a:buFont typeface="Arial" charset="0"/>
              <a:buNone/>
            </a:pPr>
            <a:r>
              <a:rPr lang="ru-RU" sz="2400" dirty="0" smtClean="0"/>
              <a:t>    в) 1 апреля 1 июля;</a:t>
            </a:r>
          </a:p>
          <a:p>
            <a:pPr>
              <a:buFont typeface="Arial" charset="0"/>
              <a:buNone/>
            </a:pPr>
            <a:r>
              <a:rPr lang="ru-RU" sz="2400" dirty="0" smtClean="0"/>
              <a:t>    г) 1 сентября и 1 декабря.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09832"/>
          </a:xfrm>
        </p:spPr>
        <p:txBody>
          <a:bodyPr>
            <a:normAutofit fontScale="85000" lnSpcReduction="20000"/>
          </a:bodyPr>
          <a:lstStyle/>
          <a:p>
            <a:pPr>
              <a:buFont typeface="Arial" charset="0"/>
              <a:buNone/>
            </a:pPr>
            <a:r>
              <a:rPr lang="ru-RU" dirty="0" smtClean="0"/>
              <a:t> 3.Все месяцы как обычного, так и високосного года, можно разделить на 7 групп по признаку, на какой день недели приходится 1 число месяца. </a:t>
            </a:r>
          </a:p>
          <a:p>
            <a:pPr>
              <a:buFont typeface="Arial" charset="0"/>
              <a:buNone/>
            </a:pPr>
            <a:r>
              <a:rPr lang="ru-RU" dirty="0" smtClean="0"/>
              <a:t>    1 группа: январь и октябрь;</a:t>
            </a:r>
          </a:p>
          <a:p>
            <a:pPr>
              <a:buFont typeface="Arial" charset="0"/>
              <a:buNone/>
            </a:pPr>
            <a:r>
              <a:rPr lang="ru-RU" dirty="0" smtClean="0"/>
              <a:t>    2 группа: февраль, март и ноябрь;</a:t>
            </a:r>
          </a:p>
          <a:p>
            <a:pPr>
              <a:buFont typeface="Arial" charset="0"/>
              <a:buNone/>
            </a:pPr>
            <a:r>
              <a:rPr lang="ru-RU" dirty="0" smtClean="0"/>
              <a:t>    3 группа: апрель и июль;</a:t>
            </a:r>
          </a:p>
          <a:p>
            <a:pPr>
              <a:buFont typeface="Arial" charset="0"/>
              <a:buNone/>
            </a:pPr>
            <a:r>
              <a:rPr lang="ru-RU" dirty="0" smtClean="0"/>
              <a:t>    4 группа: май;</a:t>
            </a:r>
          </a:p>
          <a:p>
            <a:pPr>
              <a:buFont typeface="Arial" charset="0"/>
              <a:buNone/>
            </a:pPr>
            <a:r>
              <a:rPr lang="ru-RU" dirty="0" smtClean="0"/>
              <a:t>    5 группа: июнь;</a:t>
            </a:r>
          </a:p>
          <a:p>
            <a:pPr>
              <a:buFont typeface="Arial" charset="0"/>
              <a:buNone/>
            </a:pPr>
            <a:r>
              <a:rPr lang="ru-RU" dirty="0" smtClean="0"/>
              <a:t>    6 группа: август;</a:t>
            </a:r>
          </a:p>
          <a:p>
            <a:pPr>
              <a:buFont typeface="Arial" charset="0"/>
              <a:buNone/>
            </a:pPr>
            <a:r>
              <a:rPr lang="ru-RU" dirty="0" smtClean="0"/>
              <a:t>    7 группа: декабрь и сентябрь. </a:t>
            </a:r>
            <a:endParaRPr lang="ru-RU" dirty="0" smtClean="0"/>
          </a:p>
          <a:p>
            <a:pPr>
              <a:buFont typeface="Arial" charset="0"/>
              <a:buNone/>
            </a:pP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 4. В году больше тех дней недели с какого они начинаются.  2009 год – не високосный, начался и закончился четвергом, значит четвергов в году будет 53, а остальных дней недели 52.</a:t>
            </a:r>
          </a:p>
          <a:p>
            <a:r>
              <a:rPr lang="ru-RU" dirty="0" smtClean="0"/>
              <a:t>  5. Четные (нечетные) недели месяца повторяются через 2 недели, если первая четная среда 2 числа, то следующие четные приходятся на 16, 28.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183880" cy="41879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2400" dirty="0" smtClean="0"/>
              <a:t>Гипотеза исследования связана с предположением, что, изучив особенности </a:t>
            </a:r>
            <a:r>
              <a:rPr lang="ru-RU" sz="2400" dirty="0" err="1" smtClean="0"/>
              <a:t>табель-календарей</a:t>
            </a:r>
            <a:r>
              <a:rPr lang="ru-RU" sz="2400" dirty="0" smtClean="0"/>
              <a:t>, можно исследовать немало задач по теме «Календари», которые украсят уроки математики, и их можно применять и во внеклассной работе: олимпиадах, турнирах, конкурсах, марафонах и т.д.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Задачи.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84076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1800" b="1" dirty="0" smtClean="0"/>
              <a:t>В некотором месяце три субботы пришлись на чётные числа. Какой день недели был 28-го числа этого месяца</a:t>
            </a:r>
            <a:r>
              <a:rPr lang="ru-RU" sz="1800" b="1" dirty="0" smtClean="0"/>
              <a:t>?</a:t>
            </a:r>
          </a:p>
          <a:p>
            <a:pPr fontAlgn="base">
              <a:buNone/>
            </a:pPr>
            <a:r>
              <a:rPr lang="ru-RU" sz="1800" i="1" dirty="0" smtClean="0"/>
              <a:t>     ( </a:t>
            </a:r>
            <a:r>
              <a:rPr lang="ru-RU" sz="1800" i="1" dirty="0" err="1" smtClean="0"/>
              <a:t>х</a:t>
            </a:r>
            <a:r>
              <a:rPr lang="ru-RU" sz="1800" i="1" dirty="0" smtClean="0"/>
              <a:t> – чётное число).</a:t>
            </a:r>
            <a:endParaRPr lang="ru-RU" sz="1800" dirty="0" smtClean="0"/>
          </a:p>
          <a:p>
            <a:pPr fontAlgn="base">
              <a:buNone/>
            </a:pPr>
            <a:r>
              <a:rPr lang="ru-RU" sz="1800" i="1" dirty="0" smtClean="0"/>
              <a:t> </a:t>
            </a:r>
            <a:r>
              <a:rPr lang="ru-RU" sz="1800" i="1" dirty="0" smtClean="0"/>
              <a:t>    Следующая </a:t>
            </a:r>
            <a:r>
              <a:rPr lang="ru-RU" sz="1800" i="1" dirty="0" smtClean="0"/>
              <a:t>чётная суббота будет через две недели, т. е. (х+14) –го числа, а третья «чётная» суббота – (х+28) –го числа. Но в месяце не более 31 дня, следовательно, х+28≤ 31. У этого неравенства одно чётное решение х=2. Тогда третья «чётная» суббота была 30-го числа, а 28-го был четверг.</a:t>
            </a:r>
            <a:endParaRPr lang="ru-RU" sz="1800" dirty="0" smtClean="0"/>
          </a:p>
          <a:p>
            <a:pPr marL="514350" indent="-514350">
              <a:buAutoNum type="arabicPeriod" startAt="2"/>
            </a:pPr>
            <a:r>
              <a:rPr lang="ru-RU" sz="1800" b="1" dirty="0" smtClean="0"/>
              <a:t>В </a:t>
            </a:r>
            <a:r>
              <a:rPr lang="ru-RU" sz="1800" b="1" dirty="0" smtClean="0"/>
              <a:t>некотором месяце понедельников больше, чем вторников, а воскресений больше, чем суббот. Какой день недели был 5-го числа этого месяца? Мог ли </a:t>
            </a:r>
            <a:r>
              <a:rPr lang="ru-RU" sz="1800" b="1" dirty="0" smtClean="0"/>
              <a:t>этот </a:t>
            </a:r>
            <a:r>
              <a:rPr lang="ru-RU" sz="1800" b="1" dirty="0" smtClean="0"/>
              <a:t>месяц быть </a:t>
            </a:r>
            <a:r>
              <a:rPr lang="ru-RU" sz="1800" b="1" dirty="0" smtClean="0"/>
              <a:t>декабрём?</a:t>
            </a:r>
          </a:p>
          <a:p>
            <a:pPr marL="514350" indent="-514350">
              <a:buNone/>
            </a:pPr>
            <a:r>
              <a:rPr lang="ru-RU" sz="1800" b="1" dirty="0" smtClean="0"/>
              <a:t>        </a:t>
            </a:r>
            <a:r>
              <a:rPr lang="ru-RU" sz="1800" dirty="0" smtClean="0"/>
              <a:t>  За </a:t>
            </a:r>
            <a:r>
              <a:rPr lang="ru-RU" sz="1800" dirty="0" smtClean="0"/>
              <a:t>4 недели, с 1 по 28-е число, каждый день недели встречается ровно 4 раза, поэтому из условия следует, что 29-е – воскресенье, 30-е – понедельник, а 31-го числа в этом месяце нет. Следовательно, месяц, о котором идет речь, начался с воскресенья, а его 5-е число было четвергом. Данный месяц декабрём быть не мог: в декабре 31 день.</a:t>
            </a:r>
            <a:endParaRPr lang="ru-RU" sz="1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066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Ответы на учебные задачи.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 январе </a:t>
            </a:r>
            <a:r>
              <a:rPr lang="ru-RU" dirty="0" smtClean="0"/>
              <a:t>2011 года у меня не получился равнобедренный </a:t>
            </a:r>
            <a:r>
              <a:rPr lang="ru-RU" dirty="0" smtClean="0"/>
              <a:t>прямоугольный </a:t>
            </a:r>
            <a:r>
              <a:rPr lang="ru-RU" dirty="0" smtClean="0"/>
              <a:t>треугольник, но в других годах он может получится.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Если соединить числа 10-20-30 любого месяца одного года результат будет разный (прямая или треугольник)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Равнобедренный треугольник получится, но в некоторых месяцах будет прямая.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Вывод: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Я узнала что и на календаре можно строить треугольники, но не везде получается треугольник, а прямая. </a:t>
            </a:r>
          </a:p>
          <a:p>
            <a:r>
              <a:rPr lang="ru-RU" dirty="0" smtClean="0"/>
              <a:t>Я научилась строить треугольник на календаре и вывод в том, что можно использовать задачи на календари на уроках математики.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Литература.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544616"/>
          </a:xfrm>
        </p:spPr>
        <p:txBody>
          <a:bodyPr>
            <a:normAutofit fontScale="32500" lnSpcReduction="20000"/>
          </a:bodyPr>
          <a:lstStyle/>
          <a:p>
            <a:pPr marL="1024128" indent="-914400" fontAlgn="base">
              <a:buNone/>
            </a:pPr>
            <a:r>
              <a:rPr lang="ru-RU" sz="4900" dirty="0" smtClean="0"/>
              <a:t>1</a:t>
            </a:r>
            <a:r>
              <a:rPr lang="ru-RU" sz="4900" dirty="0" smtClean="0"/>
              <a:t>.     Беликова </a:t>
            </a:r>
            <a:r>
              <a:rPr lang="ru-RU" sz="4900" dirty="0" smtClean="0"/>
              <a:t>О. И. Занятия математического кружка 3 – </a:t>
            </a:r>
            <a:r>
              <a:rPr lang="ru-RU" sz="4900" dirty="0" smtClean="0">
                <a:hlinkClick r:id="rId2" tooltip="4 класс"/>
              </a:rPr>
              <a:t>4 классы</a:t>
            </a:r>
            <a:r>
              <a:rPr lang="ru-RU" sz="4900" dirty="0" smtClean="0"/>
              <a:t>.</a:t>
            </a:r>
          </a:p>
          <a:p>
            <a:pPr marL="1024128" indent="-914400" fontAlgn="base">
              <a:buNone/>
            </a:pPr>
            <a:r>
              <a:rPr lang="ru-RU" sz="4900" dirty="0" smtClean="0"/>
              <a:t>        Волгоград</a:t>
            </a:r>
            <a:r>
              <a:rPr lang="ru-RU" sz="4900" dirty="0" smtClean="0"/>
              <a:t>: Учитель, 2008.</a:t>
            </a:r>
          </a:p>
          <a:p>
            <a:pPr marL="1024128" indent="-914400" fontAlgn="base">
              <a:buNone/>
            </a:pPr>
            <a:r>
              <a:rPr lang="ru-RU" sz="4900" dirty="0" smtClean="0"/>
              <a:t>2. </a:t>
            </a:r>
            <a:r>
              <a:rPr lang="ru-RU" sz="4900" dirty="0" smtClean="0"/>
              <a:t>    Гаврилова </a:t>
            </a:r>
            <a:r>
              <a:rPr lang="ru-RU" sz="4900" dirty="0" smtClean="0"/>
              <a:t>Т. Д. Занимательная математика в 5 – </a:t>
            </a:r>
            <a:r>
              <a:rPr lang="ru-RU" sz="4900" dirty="0" smtClean="0">
                <a:hlinkClick r:id="rId3" tooltip="11 класс"/>
              </a:rPr>
              <a:t>11 классах</a:t>
            </a:r>
            <a:r>
              <a:rPr lang="ru-RU" sz="4900" dirty="0" smtClean="0"/>
              <a:t>.</a:t>
            </a:r>
          </a:p>
          <a:p>
            <a:pPr marL="1024128" indent="-914400" fontAlgn="base">
              <a:buNone/>
            </a:pPr>
            <a:r>
              <a:rPr lang="ru-RU" sz="4900" dirty="0" smtClean="0"/>
              <a:t>         Волгоград</a:t>
            </a:r>
            <a:r>
              <a:rPr lang="ru-RU" sz="4900" dirty="0" smtClean="0"/>
              <a:t>: Учитель, 2008.</a:t>
            </a:r>
          </a:p>
          <a:p>
            <a:pPr marL="1024128" indent="-914400" fontAlgn="base">
              <a:buNone/>
            </a:pPr>
            <a:r>
              <a:rPr lang="ru-RU" sz="4900" dirty="0" smtClean="0"/>
              <a:t>3. </a:t>
            </a:r>
            <a:r>
              <a:rPr lang="ru-RU" sz="4900" dirty="0" smtClean="0"/>
              <a:t>     </a:t>
            </a:r>
            <a:r>
              <a:rPr lang="ru-RU" sz="4900" dirty="0" err="1" smtClean="0"/>
              <a:t>Иченская</a:t>
            </a:r>
            <a:r>
              <a:rPr lang="ru-RU" sz="4900" dirty="0" smtClean="0"/>
              <a:t> </a:t>
            </a:r>
            <a:r>
              <a:rPr lang="ru-RU" sz="4900" dirty="0" smtClean="0"/>
              <a:t>М. А. Отдыхаем с математикой.</a:t>
            </a:r>
          </a:p>
          <a:p>
            <a:pPr marL="1024128" indent="-914400" fontAlgn="base">
              <a:buNone/>
            </a:pPr>
            <a:r>
              <a:rPr lang="ru-RU" sz="4900" dirty="0" smtClean="0"/>
              <a:t>         Волгоград</a:t>
            </a:r>
            <a:r>
              <a:rPr lang="ru-RU" sz="4900" dirty="0" smtClean="0"/>
              <a:t>: Учитель, 2008.</a:t>
            </a:r>
          </a:p>
          <a:p>
            <a:pPr marL="1024128" indent="-914400" fontAlgn="base">
              <a:buNone/>
            </a:pPr>
            <a:r>
              <a:rPr lang="ru-RU" sz="4900" dirty="0" smtClean="0"/>
              <a:t>4. </a:t>
            </a:r>
            <a:r>
              <a:rPr lang="ru-RU" sz="4900" dirty="0" smtClean="0"/>
              <a:t>     </a:t>
            </a:r>
            <a:r>
              <a:rPr lang="ru-RU" sz="4900" dirty="0" err="1" smtClean="0"/>
              <a:t>Кордина</a:t>
            </a:r>
            <a:r>
              <a:rPr lang="ru-RU" sz="4900" dirty="0" smtClean="0"/>
              <a:t> </a:t>
            </a:r>
            <a:r>
              <a:rPr lang="ru-RU" sz="4900" dirty="0" smtClean="0"/>
              <a:t>Н. Е. Виват, математика! Занимательные задания и упражнения.</a:t>
            </a:r>
          </a:p>
          <a:p>
            <a:pPr marL="1024128" indent="-914400" fontAlgn="base">
              <a:buNone/>
            </a:pPr>
            <a:r>
              <a:rPr lang="ru-RU" sz="4900" dirty="0" smtClean="0"/>
              <a:t>         Волгоград</a:t>
            </a:r>
            <a:r>
              <a:rPr lang="ru-RU" sz="4900" dirty="0" smtClean="0"/>
              <a:t>: Учитель, 2010.</a:t>
            </a:r>
          </a:p>
          <a:p>
            <a:pPr marL="1024128" indent="-914400" fontAlgn="base">
              <a:buNone/>
            </a:pPr>
            <a:r>
              <a:rPr lang="ru-RU" sz="4900" dirty="0" smtClean="0"/>
              <a:t>5. </a:t>
            </a:r>
            <a:r>
              <a:rPr lang="ru-RU" sz="4900" dirty="0" smtClean="0"/>
              <a:t>    </a:t>
            </a:r>
            <a:r>
              <a:rPr lang="ru-RU" sz="4900" dirty="0" err="1" smtClean="0"/>
              <a:t>Кордемский</a:t>
            </a:r>
            <a:r>
              <a:rPr lang="ru-RU" sz="4900" dirty="0" smtClean="0"/>
              <a:t> </a:t>
            </a:r>
            <a:r>
              <a:rPr lang="ru-RU" sz="4900" dirty="0" smtClean="0"/>
              <a:t>Б. А. Удивительный мир чисел.</a:t>
            </a:r>
          </a:p>
          <a:p>
            <a:pPr marL="1024128" indent="-914400" fontAlgn="base">
              <a:buNone/>
            </a:pPr>
            <a:r>
              <a:rPr lang="ru-RU" sz="4900" dirty="0" smtClean="0"/>
              <a:t>         М</a:t>
            </a:r>
            <a:r>
              <a:rPr lang="ru-RU" sz="4900" dirty="0" smtClean="0"/>
              <a:t>: Просвещение 1986.</a:t>
            </a:r>
          </a:p>
          <a:p>
            <a:pPr marL="1024128" indent="-914400" fontAlgn="base">
              <a:buNone/>
            </a:pPr>
            <a:r>
              <a:rPr lang="ru-RU" sz="4900" dirty="0" smtClean="0"/>
              <a:t>6. </a:t>
            </a:r>
            <a:r>
              <a:rPr lang="ru-RU" sz="4900" dirty="0" smtClean="0"/>
              <a:t>    Лепёхин </a:t>
            </a:r>
            <a:r>
              <a:rPr lang="ru-RU" sz="4900" dirty="0" smtClean="0"/>
              <a:t>Ю. В. Олимпиадные задания по математике 5 – </a:t>
            </a:r>
            <a:r>
              <a:rPr lang="ru-RU" sz="4900" dirty="0" smtClean="0">
                <a:hlinkClick r:id="rId4" tooltip="6 класс"/>
              </a:rPr>
              <a:t>6 классы</a:t>
            </a:r>
            <a:r>
              <a:rPr lang="ru-RU" sz="4900" dirty="0" smtClean="0"/>
              <a:t>.</a:t>
            </a:r>
          </a:p>
          <a:p>
            <a:pPr marL="1024128" indent="-914400" fontAlgn="base">
              <a:buNone/>
            </a:pPr>
            <a:r>
              <a:rPr lang="ru-RU" sz="4900" dirty="0" smtClean="0"/>
              <a:t>         Волгоград</a:t>
            </a:r>
            <a:r>
              <a:rPr lang="ru-RU" sz="4900" dirty="0" smtClean="0"/>
              <a:t>: Учитель, 2010.</a:t>
            </a:r>
          </a:p>
          <a:p>
            <a:pPr marL="1024128" indent="-914400" fontAlgn="base">
              <a:buNone/>
            </a:pPr>
            <a:r>
              <a:rPr lang="ru-RU" sz="4900" dirty="0" smtClean="0"/>
              <a:t>7. </a:t>
            </a:r>
            <a:r>
              <a:rPr lang="ru-RU" sz="4900" dirty="0" smtClean="0"/>
              <a:t>     </a:t>
            </a:r>
            <a:r>
              <a:rPr lang="ru-RU" sz="4900" dirty="0" err="1" smtClean="0"/>
              <a:t>Нетрусова</a:t>
            </a:r>
            <a:r>
              <a:rPr lang="ru-RU" sz="4900" dirty="0" smtClean="0"/>
              <a:t> </a:t>
            </a:r>
            <a:r>
              <a:rPr lang="ru-RU" sz="4900" dirty="0" smtClean="0"/>
              <a:t>Н. «Про календарь и треугольники»</a:t>
            </a:r>
          </a:p>
          <a:p>
            <a:pPr marL="1024128" indent="-914400" fontAlgn="base">
              <a:buNone/>
            </a:pPr>
            <a:r>
              <a:rPr lang="ru-RU" sz="4900" dirty="0" smtClean="0"/>
              <a:t>         Математика</a:t>
            </a:r>
            <a:r>
              <a:rPr lang="ru-RU" sz="4900" dirty="0" smtClean="0"/>
              <a:t>: приложение к газете «1 сентября» 2000 № 14.</a:t>
            </a:r>
          </a:p>
          <a:p>
            <a:pPr marL="1024128" indent="-914400" fontAlgn="base">
              <a:buNone/>
            </a:pPr>
            <a:r>
              <a:rPr lang="ru-RU" sz="4900" dirty="0" smtClean="0"/>
              <a:t>8. </a:t>
            </a:r>
            <a:r>
              <a:rPr lang="ru-RU" sz="4900" dirty="0" smtClean="0"/>
              <a:t>    Трошин </a:t>
            </a:r>
            <a:r>
              <a:rPr lang="ru-RU" sz="4900" dirty="0" smtClean="0"/>
              <a:t>В. В. Магия чисел и фигур. Занимательные материалы </a:t>
            </a:r>
            <a:r>
              <a:rPr lang="ru-RU" sz="4900" dirty="0" smtClean="0"/>
              <a:t>по математике</a:t>
            </a:r>
            <a:r>
              <a:rPr lang="ru-RU" sz="4900" dirty="0" smtClean="0"/>
              <a:t>.</a:t>
            </a:r>
          </a:p>
          <a:p>
            <a:pPr marL="1024128" indent="-914400" fontAlgn="base">
              <a:buNone/>
            </a:pPr>
            <a:r>
              <a:rPr lang="ru-RU" sz="4900" dirty="0" smtClean="0"/>
              <a:t>         М</a:t>
            </a:r>
            <a:r>
              <a:rPr lang="ru-RU" sz="4900" dirty="0" smtClean="0"/>
              <a:t>: «Глобус» 2007.</a:t>
            </a:r>
          </a:p>
          <a:p>
            <a:pPr marL="1024128" indent="-914400" fontAlgn="base">
              <a:buNone/>
            </a:pPr>
            <a:r>
              <a:rPr lang="ru-RU" sz="4900" dirty="0" smtClean="0"/>
              <a:t>9. </a:t>
            </a:r>
            <a:r>
              <a:rPr lang="ru-RU" sz="4900" dirty="0" smtClean="0"/>
              <a:t>     Трошин </a:t>
            </a:r>
            <a:r>
              <a:rPr lang="ru-RU" sz="4900" dirty="0" smtClean="0"/>
              <a:t>В. В. «Занимательные дидактические материалы по математике».</a:t>
            </a:r>
          </a:p>
          <a:p>
            <a:pPr marL="1024128" indent="-914400" fontAlgn="base">
              <a:buNone/>
            </a:pPr>
            <a:r>
              <a:rPr lang="ru-RU" sz="4900" dirty="0" smtClean="0"/>
              <a:t>         М</a:t>
            </a:r>
            <a:r>
              <a:rPr lang="ru-RU" sz="4900" dirty="0" smtClean="0"/>
              <a:t>: «Глобус» 2008.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183880" cy="1051560"/>
          </a:xfrm>
        </p:spPr>
        <p:txBody>
          <a:bodyPr>
            <a:normAutofit/>
          </a:bodyPr>
          <a:lstStyle/>
          <a:p>
            <a:r>
              <a:rPr lang="ru-RU" b="0" dirty="0" smtClean="0">
                <a:solidFill>
                  <a:schemeClr val="tx1"/>
                </a:solidFill>
              </a:rPr>
              <a:t>Цель и задачи</a:t>
            </a: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8183880" cy="418795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sz="2800" b="1" dirty="0" smtClean="0"/>
              <a:t>Цель исследования</a:t>
            </a:r>
            <a:r>
              <a:rPr lang="ru-RU" sz="2800" dirty="0" smtClean="0"/>
              <a:t>: доказать подлинность гипотезы.</a:t>
            </a:r>
          </a:p>
          <a:p>
            <a:pPr>
              <a:buNone/>
            </a:pPr>
            <a:r>
              <a:rPr lang="ru-RU" sz="2800" b="1" dirty="0" smtClean="0"/>
              <a:t>    Задачи</a:t>
            </a:r>
            <a:r>
              <a:rPr lang="ru-RU" sz="2800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Изучить литературу по данной теме.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Обработать полученную информацию.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Познакомиться с историей появления календарей.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Исследовать задачу про календарь и треугольники.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Подобрать и исследовать задачи по теме «календари».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Выявить какими особенностями обладают настенные календари.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Учебные задачи.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Получится ли равнобедренный прямоугольный треугольник, если соединить числа 10, 20 и 30 </a:t>
            </a:r>
            <a:r>
              <a:rPr lang="ru-RU" sz="2400" b="1" dirty="0" smtClean="0"/>
              <a:t>января в любом году</a:t>
            </a:r>
            <a:r>
              <a:rPr lang="ru-RU" sz="2400" b="1" dirty="0" smtClean="0"/>
              <a:t>?</a:t>
            </a:r>
          </a:p>
          <a:p>
            <a:endParaRPr lang="ru-RU" sz="2400" b="1" dirty="0" smtClean="0"/>
          </a:p>
          <a:p>
            <a:r>
              <a:rPr lang="ru-RU" sz="2400" dirty="0" smtClean="0"/>
              <a:t>Каков будет результат, если будем соединять числа 10, 20 и 30 </a:t>
            </a:r>
            <a:r>
              <a:rPr lang="ru-RU" sz="2400" b="1" dirty="0" smtClean="0"/>
              <a:t>любого месяца одного года</a:t>
            </a:r>
            <a:r>
              <a:rPr lang="ru-RU" sz="2400" b="1" dirty="0" smtClean="0"/>
              <a:t>?</a:t>
            </a:r>
          </a:p>
          <a:p>
            <a:endParaRPr lang="ru-RU" sz="2400" b="1" dirty="0" smtClean="0"/>
          </a:p>
          <a:p>
            <a:r>
              <a:rPr lang="ru-RU" sz="2400" dirty="0" smtClean="0"/>
              <a:t>Получится ли равнобедренный прямоугольный треугольник, если соединить другие числа в любом месяце?</a:t>
            </a:r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История возникновения календарей: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Потребность измерять время возникла у людей уже в глубокой древности. Первые календари появились много тысяч лет назад на заре человеческой цивилизации. Люди научились измерять промежутки времени, сопоставлять их с явлениями, которые повторялись периодически (смена дня и ночи, смена фаз Луны, смена времен года). Без использования единиц измерения времени люди не могли жить, общаться между собой, торговать, заниматься земледелием. В начале счет времени был примитивным, но по мере развития человеческой культуры, с возрастанием практической потребности людей, календари совершенствовались, появились такие понятия, как год, месяц, неделя. </a:t>
            </a:r>
            <a:endParaRPr lang="ru-RU" sz="2400" dirty="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0577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Календарем принято называть определенную систему счета больших промежутков времени. Слово "календарь" произошло от латинских слов "</a:t>
            </a:r>
            <a:r>
              <a:rPr lang="ru-RU" sz="2400" dirty="0" err="1" smtClean="0"/>
              <a:t>калео</a:t>
            </a:r>
            <a:r>
              <a:rPr lang="ru-RU" sz="2400" dirty="0" smtClean="0"/>
              <a:t>" (провозглашать) и "</a:t>
            </a:r>
            <a:r>
              <a:rPr lang="ru-RU" sz="2400" dirty="0" err="1" smtClean="0"/>
              <a:t>календариум</a:t>
            </a:r>
            <a:r>
              <a:rPr lang="ru-RU" sz="2400" dirty="0" smtClean="0"/>
              <a:t>" (долговая книга). В Древнем Риме начало каждого месяца провозглашалось особо и первого числа каждого месяца там было принято уплачивать проценты по долгам.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Понятия: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45432"/>
            <a:ext cx="8229600" cy="511256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Календарь</a:t>
            </a:r>
            <a:r>
              <a:rPr lang="ru-RU" sz="2400" dirty="0" smtClean="0"/>
              <a:t>- система счёта суток, недель, месяцев, лет. По календарю определяются даты различных событий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ru-RU" sz="2400" b="1" dirty="0" smtClean="0"/>
              <a:t>Дата</a:t>
            </a:r>
            <a:r>
              <a:rPr lang="ru-RU" sz="2400" dirty="0" smtClean="0"/>
              <a:t>- день, месяц и год события.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Треугольник</a:t>
            </a:r>
            <a:r>
              <a:rPr lang="ru-RU" sz="2400" dirty="0" smtClean="0"/>
              <a:t>- </a:t>
            </a:r>
            <a:r>
              <a:rPr lang="ru-RU" sz="2400" dirty="0" smtClean="0"/>
              <a:t>геометрическая фигура, образованная тремя отрезками, которые соединяют три точки, не лежащие на одной прямой. Указанные три точки называются вершинами треугольника, а отрезки — сторонами треугольника.</a:t>
            </a:r>
            <a:endParaRPr lang="ru-RU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Я\YandexDisk\Скриншоты\2017-03-12_16-22-5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9" y="3753037"/>
            <a:ext cx="4139952" cy="31049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Исследование. </a:t>
            </a:r>
            <a:r>
              <a:rPr lang="ru-RU" sz="1800" dirty="0" smtClean="0">
                <a:solidFill>
                  <a:schemeClr val="tx1"/>
                </a:solidFill>
              </a:rPr>
              <a:t>(</a:t>
            </a:r>
            <a:r>
              <a:rPr lang="ru-RU" sz="1800" dirty="0" smtClean="0">
                <a:solidFill>
                  <a:schemeClr val="tx1"/>
                </a:solidFill>
              </a:rPr>
              <a:t>2011 </a:t>
            </a:r>
            <a:r>
              <a:rPr lang="ru-RU" sz="1800" dirty="0" smtClean="0">
                <a:solidFill>
                  <a:schemeClr val="tx1"/>
                </a:solidFill>
              </a:rPr>
              <a:t>год)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7560840" cy="481399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Доп. построения другим цветом.</a:t>
            </a:r>
          </a:p>
          <a:p>
            <a:pPr marL="514350" indent="-514350">
              <a:buNone/>
            </a:pPr>
            <a:r>
              <a:rPr lang="ru-RU" sz="2400" dirty="0" smtClean="0"/>
              <a:t>      △30-9-10          △10-13-20</a:t>
            </a:r>
          </a:p>
          <a:p>
            <a:pPr marL="514350" indent="-514350">
              <a:buNone/>
            </a:pPr>
            <a:r>
              <a:rPr lang="ru-RU" sz="2400" dirty="0" smtClean="0"/>
              <a:t>          9-10          =       20-13 (один. кол-во клеток)</a:t>
            </a:r>
          </a:p>
          <a:p>
            <a:pPr marL="514350" indent="-514350">
              <a:buNone/>
            </a:pPr>
            <a:r>
              <a:rPr lang="ru-RU" sz="2400" dirty="0" smtClean="0"/>
              <a:t>       ∠9                =    ∠13 (по 90°)</a:t>
            </a:r>
          </a:p>
          <a:p>
            <a:pPr marL="514350" indent="-514350">
              <a:buNone/>
            </a:pPr>
            <a:r>
              <a:rPr lang="ru-RU" sz="2400" dirty="0" smtClean="0"/>
              <a:t>          9-30          =       </a:t>
            </a:r>
            <a:r>
              <a:rPr lang="ru-RU" sz="2400" dirty="0" smtClean="0"/>
              <a:t>10-13 (один. </a:t>
            </a:r>
            <a:r>
              <a:rPr lang="ru-RU" sz="2400" dirty="0" smtClean="0"/>
              <a:t>к</a:t>
            </a:r>
            <a:r>
              <a:rPr lang="ru-RU" sz="2400" dirty="0" smtClean="0"/>
              <a:t>ол-во клеток)</a:t>
            </a:r>
            <a:endParaRPr lang="ru-RU" sz="2400" dirty="0" smtClean="0"/>
          </a:p>
          <a:p>
            <a:pPr marL="514350" indent="-514350">
              <a:buNone/>
            </a:pPr>
            <a:r>
              <a:rPr lang="ru-RU" sz="2400" dirty="0" smtClean="0"/>
              <a:t>   </a:t>
            </a:r>
          </a:p>
          <a:p>
            <a:pPr marL="514350" indent="-514350">
              <a:buNone/>
            </a:pPr>
            <a:endParaRPr lang="ru-RU" sz="2800" dirty="0" smtClean="0"/>
          </a:p>
          <a:p>
            <a:pPr marL="514350" indent="-514350">
              <a:buNone/>
            </a:pPr>
            <a:endParaRPr lang="ru-RU" sz="280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55576" y="3573016"/>
            <a:ext cx="47525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092280" y="5157192"/>
            <a:ext cx="1728192" cy="504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6516216" y="5661248"/>
            <a:ext cx="2304256" cy="936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6516216" y="5157192"/>
            <a:ext cx="576064" cy="14401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835696" y="3573016"/>
            <a:ext cx="4536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△    =    △ (по </a:t>
            </a:r>
            <a:r>
              <a:rPr lang="en-US" sz="2400" dirty="0" smtClean="0"/>
              <a:t>I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призн</a:t>
            </a:r>
            <a:r>
              <a:rPr lang="ru-RU" sz="2400" dirty="0" smtClean="0"/>
              <a:t>. равенства)</a:t>
            </a:r>
            <a:endParaRPr lang="ru-RU" sz="2400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6516216" y="5157192"/>
            <a:ext cx="0" cy="14401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516216" y="5157192"/>
            <a:ext cx="230425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820472" y="5157192"/>
            <a:ext cx="0" cy="50405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2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991</TotalTime>
  <Words>1261</Words>
  <Application>Microsoft Office PowerPoint</Application>
  <PresentationFormat>Экран (4:3)</PresentationFormat>
  <Paragraphs>164</Paragraphs>
  <Slides>33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Городская</vt:lpstr>
      <vt:lpstr>Microsoft Equation 3.0</vt:lpstr>
      <vt:lpstr>Тема исследования «математика в календаре»</vt:lpstr>
      <vt:lpstr>Введение.</vt:lpstr>
      <vt:lpstr>Слайд 3</vt:lpstr>
      <vt:lpstr>Цель и задачи</vt:lpstr>
      <vt:lpstr>Учебные задачи.</vt:lpstr>
      <vt:lpstr>История возникновения календарей:</vt:lpstr>
      <vt:lpstr>Слайд 7</vt:lpstr>
      <vt:lpstr>Понятия:</vt:lpstr>
      <vt:lpstr>Исследование. (2011 год)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Таинственные квадраты в календарях</vt:lpstr>
      <vt:lpstr>Слайд 25</vt:lpstr>
      <vt:lpstr>Слайд 26</vt:lpstr>
      <vt:lpstr>Слайд 27</vt:lpstr>
      <vt:lpstr>Особенности календаря. </vt:lpstr>
      <vt:lpstr>Слайд 29</vt:lpstr>
      <vt:lpstr>Задачи.</vt:lpstr>
      <vt:lpstr>Ответы на учебные задачи.</vt:lpstr>
      <vt:lpstr>Вывод:</vt:lpstr>
      <vt:lpstr>Литература.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исследования «математика в календаре»</dc:title>
  <cp:lastModifiedBy>Я</cp:lastModifiedBy>
  <cp:revision>101</cp:revision>
  <dcterms:modified xsi:type="dcterms:W3CDTF">2017-03-12T14:19:09Z</dcterms:modified>
</cp:coreProperties>
</file>